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emf" ContentType="image/x-emf"/>
  <Default Extension="wdp" ContentType="image/vnd.ms-photo"/>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114"/>
  </p:handoutMasterIdLst>
  <p:sldIdLst>
    <p:sldId id="1936" r:id="rId3"/>
    <p:sldId id="2244" r:id="rId5"/>
    <p:sldId id="2151" r:id="rId6"/>
    <p:sldId id="1937" r:id="rId7"/>
    <p:sldId id="2152" r:id="rId8"/>
    <p:sldId id="2025" r:id="rId9"/>
    <p:sldId id="2026" r:id="rId10"/>
    <p:sldId id="2028" r:id="rId11"/>
    <p:sldId id="2192" r:id="rId12"/>
    <p:sldId id="2031" r:id="rId13"/>
    <p:sldId id="2032" r:id="rId14"/>
    <p:sldId id="2033" r:id="rId15"/>
    <p:sldId id="2035" r:id="rId16"/>
    <p:sldId id="2036" r:id="rId17"/>
    <p:sldId id="2037" r:id="rId18"/>
    <p:sldId id="2038" r:id="rId19"/>
    <p:sldId id="2039" r:id="rId20"/>
    <p:sldId id="2040" r:id="rId21"/>
    <p:sldId id="2041" r:id="rId22"/>
    <p:sldId id="2042" r:id="rId23"/>
    <p:sldId id="2043" r:id="rId24"/>
    <p:sldId id="2044" r:id="rId25"/>
    <p:sldId id="2045" r:id="rId26"/>
    <p:sldId id="2046" r:id="rId27"/>
    <p:sldId id="2047" r:id="rId28"/>
    <p:sldId id="2156" r:id="rId29"/>
    <p:sldId id="2048" r:id="rId30"/>
    <p:sldId id="2049" r:id="rId31"/>
    <p:sldId id="2054" r:id="rId32"/>
    <p:sldId id="2154" r:id="rId33"/>
    <p:sldId id="2155" r:id="rId34"/>
    <p:sldId id="2163" r:id="rId35"/>
    <p:sldId id="2164" r:id="rId36"/>
    <p:sldId id="2165" r:id="rId37"/>
    <p:sldId id="2196" r:id="rId38"/>
    <p:sldId id="2197" r:id="rId39"/>
    <p:sldId id="2198" r:id="rId40"/>
    <p:sldId id="2199" r:id="rId41"/>
    <p:sldId id="2057" r:id="rId42"/>
    <p:sldId id="2064" r:id="rId43"/>
    <p:sldId id="2065" r:id="rId44"/>
    <p:sldId id="2209" r:id="rId45"/>
    <p:sldId id="2241" r:id="rId46"/>
    <p:sldId id="2210" r:id="rId47"/>
    <p:sldId id="2211" r:id="rId48"/>
    <p:sldId id="2212" r:id="rId49"/>
    <p:sldId id="2213" r:id="rId50"/>
    <p:sldId id="2214" r:id="rId51"/>
    <p:sldId id="2215" r:id="rId52"/>
    <p:sldId id="2216" r:id="rId53"/>
    <p:sldId id="2217" r:id="rId54"/>
    <p:sldId id="2218" r:id="rId55"/>
    <p:sldId id="2219" r:id="rId56"/>
    <p:sldId id="2220" r:id="rId57"/>
    <p:sldId id="2221" r:id="rId58"/>
    <p:sldId id="2222" r:id="rId59"/>
    <p:sldId id="2223" r:id="rId60"/>
    <p:sldId id="2224" r:id="rId61"/>
    <p:sldId id="2225" r:id="rId62"/>
    <p:sldId id="2226" r:id="rId63"/>
    <p:sldId id="2227" r:id="rId64"/>
    <p:sldId id="2228" r:id="rId65"/>
    <p:sldId id="2229" r:id="rId66"/>
    <p:sldId id="2230" r:id="rId67"/>
    <p:sldId id="2231" r:id="rId68"/>
    <p:sldId id="2232" r:id="rId69"/>
    <p:sldId id="2233" r:id="rId70"/>
    <p:sldId id="2234" r:id="rId71"/>
    <p:sldId id="2235" r:id="rId72"/>
    <p:sldId id="2236" r:id="rId73"/>
    <p:sldId id="2237" r:id="rId74"/>
    <p:sldId id="2194" r:id="rId75"/>
    <p:sldId id="2096" r:id="rId76"/>
    <p:sldId id="2238" r:id="rId77"/>
    <p:sldId id="2204" r:id="rId78"/>
    <p:sldId id="2203" r:id="rId79"/>
    <p:sldId id="2097" r:id="rId80"/>
    <p:sldId id="2100" r:id="rId81"/>
    <p:sldId id="2149" r:id="rId82"/>
    <p:sldId id="2101" r:id="rId83"/>
    <p:sldId id="2098" r:id="rId84"/>
    <p:sldId id="2159" r:id="rId85"/>
    <p:sldId id="2099" r:id="rId86"/>
    <p:sldId id="2102" r:id="rId87"/>
    <p:sldId id="2103" r:id="rId88"/>
    <p:sldId id="2160" r:id="rId89"/>
    <p:sldId id="2161" r:id="rId90"/>
    <p:sldId id="2205" r:id="rId91"/>
    <p:sldId id="2110" r:id="rId92"/>
    <p:sldId id="2112" r:id="rId93"/>
    <p:sldId id="2113" r:id="rId94"/>
    <p:sldId id="2114" r:id="rId95"/>
    <p:sldId id="2115" r:id="rId96"/>
    <p:sldId id="2200" r:id="rId97"/>
    <p:sldId id="2117" r:id="rId98"/>
    <p:sldId id="2118" r:id="rId99"/>
    <p:sldId id="2119" r:id="rId100"/>
    <p:sldId id="2206" r:id="rId101"/>
    <p:sldId id="2120" r:id="rId102"/>
    <p:sldId id="2121" r:id="rId103"/>
    <p:sldId id="2122" r:id="rId104"/>
    <p:sldId id="2123" r:id="rId105"/>
    <p:sldId id="2124" r:id="rId106"/>
    <p:sldId id="2125" r:id="rId107"/>
    <p:sldId id="2126" r:id="rId108"/>
    <p:sldId id="2128" r:id="rId109"/>
    <p:sldId id="2129" r:id="rId110"/>
    <p:sldId id="2132" r:id="rId111"/>
    <p:sldId id="2208" r:id="rId112"/>
    <p:sldId id="2243" r:id="rId113"/>
  </p:sldIdLst>
  <p:sldSz cx="12192000" cy="6858000"/>
  <p:notesSz cx="7103745" cy="10234295"/>
  <p:custDataLst>
    <p:tags r:id="rId1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7C11"/>
    <a:srgbClr val="EB7C1F"/>
    <a:srgbClr val="009999"/>
    <a:srgbClr val="CCFFFF"/>
    <a:srgbClr val="CCFFCC"/>
    <a:srgbClr val="175F8B"/>
    <a:srgbClr val="C0504D"/>
    <a:srgbClr val="4681BD"/>
    <a:srgbClr val="E0CFBD"/>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9" autoAdjust="0"/>
    <p:restoredTop sz="92007" autoAdjust="0"/>
  </p:normalViewPr>
  <p:slideViewPr>
    <p:cSldViewPr snapToGrid="0" showGuides="1">
      <p:cViewPr varScale="1">
        <p:scale>
          <a:sx n="59" d="100"/>
          <a:sy n="59" d="100"/>
        </p:scale>
        <p:origin x="252" y="24"/>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0"/>
    </p:cViewPr>
    <p:sldLst>
      <p:sld r:id="rId1" collapse="1"/>
      <p:sld r:id="rId2" collapse="1"/>
    </p:sldLst>
  </p:outlineViewPr>
  <p:notesTextViewPr>
    <p:cViewPr>
      <p:scale>
        <a:sx n="1" d="1"/>
        <a:sy n="1" d="1"/>
      </p:scale>
      <p:origin x="0" y="0"/>
    </p:cViewPr>
  </p:notesTextViewPr>
  <p:sorterViewPr>
    <p:cViewPr varScale="1">
      <p:scale>
        <a:sx n="1" d="1"/>
        <a:sy n="1" d="1"/>
      </p:scale>
      <p:origin x="0" y="-1358"/>
    </p:cViewPr>
  </p:sorterViewPr>
  <p:notesViewPr>
    <p:cSldViewPr snapToGrid="0">
      <p:cViewPr varScale="1">
        <p:scale>
          <a:sx n="43" d="100"/>
          <a:sy n="43" d="100"/>
        </p:scale>
        <p:origin x="2208" y="34"/>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8" Type="http://schemas.openxmlformats.org/officeDocument/2006/relationships/tags" Target="tags/tag1.xml"/><Relationship Id="rId117" Type="http://schemas.openxmlformats.org/officeDocument/2006/relationships/tableStyles" Target="tableStyles.xml"/><Relationship Id="rId116" Type="http://schemas.openxmlformats.org/officeDocument/2006/relationships/viewProps" Target="viewProps.xml"/><Relationship Id="rId115" Type="http://schemas.openxmlformats.org/officeDocument/2006/relationships/presProps" Target="presProps.xml"/><Relationship Id="rId114" Type="http://schemas.openxmlformats.org/officeDocument/2006/relationships/handoutMaster" Target="handoutMasters/handoutMaster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slide" Target="slides/slide4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0"/>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sz="quarter" idx="1"/>
          </p:nvPr>
        </p:nvSpPr>
        <p:spPr>
          <a:xfrm>
            <a:off x="4023994" y="0"/>
            <a:ext cx="3078427" cy="513508"/>
          </a:xfrm>
          <a:prstGeom prst="rect">
            <a:avLst/>
          </a:prstGeom>
        </p:spPr>
        <p:txBody>
          <a:bodyPr vert="horz" lIns="99075" tIns="49538" rIns="99075" bIns="49538" rtlCol="0"/>
          <a:lstStyle>
            <a:lvl1pPr algn="r">
              <a:defRPr sz="1300"/>
            </a:lvl1pPr>
          </a:lstStyle>
          <a:p>
            <a:fld id="{4512A60F-63B3-4D54-AA63-B159FADA9F31}" type="datetimeFigureOut">
              <a:rPr lang="zh-CN" altLang="en-US" smtClean="0"/>
            </a:fld>
            <a:endParaRPr lang="zh-CN" altLang="en-US"/>
          </a:p>
        </p:txBody>
      </p:sp>
      <p:sp>
        <p:nvSpPr>
          <p:cNvPr id="4" name="页脚占位符 3"/>
          <p:cNvSpPr>
            <a:spLocks noGrp="1"/>
          </p:cNvSpPr>
          <p:nvPr>
            <p:ph type="ftr" sz="quarter" idx="2"/>
          </p:nvPr>
        </p:nvSpPr>
        <p:spPr>
          <a:xfrm>
            <a:off x="2" y="9721111"/>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4023994" y="9721111"/>
            <a:ext cx="3078427" cy="513507"/>
          </a:xfrm>
          <a:prstGeom prst="rect">
            <a:avLst/>
          </a:prstGeom>
        </p:spPr>
        <p:txBody>
          <a:bodyPr vert="horz" lIns="99075" tIns="49538" rIns="99075" bIns="49538" rtlCol="0" anchor="b"/>
          <a:lstStyle>
            <a:lvl1pPr algn="r">
              <a:defRPr sz="1300"/>
            </a:lvl1pPr>
          </a:lstStyle>
          <a:p>
            <a:fld id="{9494E6C1-322F-4AF4-A541-6A7DCE3853A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0"/>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4023994" y="0"/>
            <a:ext cx="3078427" cy="513508"/>
          </a:xfrm>
          <a:prstGeom prst="rect">
            <a:avLst/>
          </a:prstGeom>
        </p:spPr>
        <p:txBody>
          <a:bodyPr vert="horz" lIns="99075" tIns="49538" rIns="99075" bIns="49538" rtlCol="0"/>
          <a:lstStyle>
            <a:lvl1pPr algn="r">
              <a:defRPr sz="1300"/>
            </a:lvl1pPr>
          </a:lstStyle>
          <a:p>
            <a:fld id="{48513A3C-D0C5-45C0-BD52-194E7639670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710407" y="4925411"/>
            <a:ext cx="5683250" cy="4029879"/>
          </a:xfrm>
          <a:prstGeom prst="rect">
            <a:avLst/>
          </a:prstGeom>
        </p:spPr>
        <p:txBody>
          <a:bodyPr vert="horz" lIns="99075" tIns="49538" rIns="99075" bIns="49538"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2" y="9721111"/>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4" y="9721111"/>
            <a:ext cx="3078427" cy="513507"/>
          </a:xfrm>
          <a:prstGeom prst="rect">
            <a:avLst/>
          </a:prstGeom>
        </p:spPr>
        <p:txBody>
          <a:bodyPr vert="horz" lIns="99075" tIns="49538" rIns="99075" bIns="49538" rtlCol="0" anchor="b"/>
          <a:lstStyle>
            <a:lvl1pPr algn="r">
              <a:defRPr sz="1300"/>
            </a:lvl1pPr>
          </a:lstStyle>
          <a:p>
            <a:fld id="{6E0D5545-95D4-489F-B8ED-7EAFA774B5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p:sp>
      <p:sp>
        <p:nvSpPr>
          <p:cNvPr id="174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4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40765">
              <a:defRPr sz="1100">
                <a:solidFill>
                  <a:schemeClr val="tx1"/>
                </a:solidFill>
                <a:latin typeface="Arial" panose="020B0604020202020204" pitchFamily="34" charset="0"/>
                <a:ea typeface="宋体" panose="02010600030101010101" pitchFamily="2" charset="-122"/>
              </a:defRPr>
            </a:lvl1pPr>
            <a:lvl2pPr marL="805180" indent="-309880" defTabSz="1040765">
              <a:defRPr sz="1100">
                <a:solidFill>
                  <a:schemeClr val="tx1"/>
                </a:solidFill>
                <a:latin typeface="Arial" panose="020B0604020202020204" pitchFamily="34" charset="0"/>
                <a:ea typeface="宋体" panose="02010600030101010101" pitchFamily="2" charset="-122"/>
              </a:defRPr>
            </a:lvl2pPr>
            <a:lvl3pPr marL="1238250" indent="-247650" defTabSz="1040765">
              <a:defRPr sz="1100">
                <a:solidFill>
                  <a:schemeClr val="tx1"/>
                </a:solidFill>
                <a:latin typeface="Arial" panose="020B0604020202020204" pitchFamily="34" charset="0"/>
                <a:ea typeface="宋体" panose="02010600030101010101" pitchFamily="2" charset="-122"/>
              </a:defRPr>
            </a:lvl3pPr>
            <a:lvl4pPr marL="1733550" indent="-247650" defTabSz="1040765">
              <a:defRPr sz="1100">
                <a:solidFill>
                  <a:schemeClr val="tx1"/>
                </a:solidFill>
                <a:latin typeface="Arial" panose="020B0604020202020204" pitchFamily="34" charset="0"/>
                <a:ea typeface="宋体" panose="02010600030101010101" pitchFamily="2" charset="-122"/>
              </a:defRPr>
            </a:lvl4pPr>
            <a:lvl5pPr marL="2229485" indent="-247650" defTabSz="1040765">
              <a:defRPr sz="1100">
                <a:solidFill>
                  <a:schemeClr val="tx1"/>
                </a:solidFill>
                <a:latin typeface="Arial" panose="020B0604020202020204" pitchFamily="34" charset="0"/>
                <a:ea typeface="宋体" panose="02010600030101010101" pitchFamily="2" charset="-122"/>
              </a:defRPr>
            </a:lvl5pPr>
            <a:lvl6pPr marL="27247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6pPr>
            <a:lvl7pPr marL="32200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7pPr>
            <a:lvl8pPr marL="37153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8pPr>
            <a:lvl9pPr marL="42106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9pPr>
          </a:lstStyle>
          <a:p>
            <a:fld id="{E8F7862C-603E-43DF-820B-2B3A2DAED7DE}" type="slidenum">
              <a:rPr lang="en-US" altLang="zh-CN" sz="1300">
                <a:latin typeface="Times New Roman" panose="02020603050405020304" pitchFamily="18" charset="0"/>
              </a:rPr>
            </a:fld>
            <a:endParaRPr lang="en-US" altLang="zh-CN" sz="1300">
              <a:latin typeface="Times New Roman" panose="02020603050405020304" pitchFamily="18"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40765">
              <a:defRPr sz="1100">
                <a:solidFill>
                  <a:schemeClr val="tx1"/>
                </a:solidFill>
                <a:latin typeface="Arial" panose="020B0604020202020204" pitchFamily="34" charset="0"/>
                <a:ea typeface="宋体" panose="02010600030101010101" pitchFamily="2" charset="-122"/>
              </a:defRPr>
            </a:lvl1pPr>
            <a:lvl2pPr marL="805180" indent="-309880" defTabSz="1040765">
              <a:defRPr sz="1100">
                <a:solidFill>
                  <a:schemeClr val="tx1"/>
                </a:solidFill>
                <a:latin typeface="Arial" panose="020B0604020202020204" pitchFamily="34" charset="0"/>
                <a:ea typeface="宋体" panose="02010600030101010101" pitchFamily="2" charset="-122"/>
              </a:defRPr>
            </a:lvl2pPr>
            <a:lvl3pPr marL="1238250" indent="-247650" defTabSz="1040765">
              <a:defRPr sz="1100">
                <a:solidFill>
                  <a:schemeClr val="tx1"/>
                </a:solidFill>
                <a:latin typeface="Arial" panose="020B0604020202020204" pitchFamily="34" charset="0"/>
                <a:ea typeface="宋体" panose="02010600030101010101" pitchFamily="2" charset="-122"/>
              </a:defRPr>
            </a:lvl3pPr>
            <a:lvl4pPr marL="1733550" indent="-247650" defTabSz="1040765">
              <a:defRPr sz="1100">
                <a:solidFill>
                  <a:schemeClr val="tx1"/>
                </a:solidFill>
                <a:latin typeface="Arial" panose="020B0604020202020204" pitchFamily="34" charset="0"/>
                <a:ea typeface="宋体" panose="02010600030101010101" pitchFamily="2" charset="-122"/>
              </a:defRPr>
            </a:lvl4pPr>
            <a:lvl5pPr marL="2229485" indent="-247650" defTabSz="1040765">
              <a:defRPr sz="1100">
                <a:solidFill>
                  <a:schemeClr val="tx1"/>
                </a:solidFill>
                <a:latin typeface="Arial" panose="020B0604020202020204" pitchFamily="34" charset="0"/>
                <a:ea typeface="宋体" panose="02010600030101010101" pitchFamily="2" charset="-122"/>
              </a:defRPr>
            </a:lvl5pPr>
            <a:lvl6pPr marL="27247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6pPr>
            <a:lvl7pPr marL="32200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7pPr>
            <a:lvl8pPr marL="37153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8pPr>
            <a:lvl9pPr marL="42106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9pPr>
          </a:lstStyle>
          <a:p>
            <a:fld id="{05A67E60-0504-45CF-8F6F-296EFBE5726C}" type="slidenum">
              <a:rPr lang="en-US" altLang="zh-CN" sz="1300">
                <a:latin typeface="Times New Roman" panose="02020603050405020304" pitchFamily="18" charset="0"/>
              </a:rPr>
            </a:fld>
            <a:endParaRPr lang="en-US" altLang="zh-CN" sz="1300">
              <a:latin typeface="Times New Roman" panose="02020603050405020304" pitchFamily="18" charset="0"/>
            </a:endParaRPr>
          </a:p>
        </p:txBody>
      </p:sp>
      <p:sp>
        <p:nvSpPr>
          <p:cNvPr id="122883" name="Rectangle 2"/>
          <p:cNvSpPr>
            <a:spLocks noGrp="1" noRot="1" noChangeAspect="1" noChangeArrowheads="1" noTextEdit="1"/>
          </p:cNvSpPr>
          <p:nvPr>
            <p:ph type="sldImg"/>
          </p:nvPr>
        </p:nvSpPr>
        <p:spPr>
          <a:xfrm>
            <a:off x="-185738" y="831850"/>
            <a:ext cx="7394576" cy="4159250"/>
          </a:xfrm>
        </p:spPr>
      </p:sp>
      <p:sp>
        <p:nvSpPr>
          <p:cNvPr id="1228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40765">
              <a:defRPr sz="1100">
                <a:solidFill>
                  <a:schemeClr val="tx1"/>
                </a:solidFill>
                <a:latin typeface="Arial" panose="020B0604020202020204" pitchFamily="34" charset="0"/>
                <a:ea typeface="宋体" panose="02010600030101010101" pitchFamily="2" charset="-122"/>
              </a:defRPr>
            </a:lvl1pPr>
            <a:lvl2pPr marL="805180" indent="-309880" defTabSz="1040765">
              <a:defRPr sz="1100">
                <a:solidFill>
                  <a:schemeClr val="tx1"/>
                </a:solidFill>
                <a:latin typeface="Arial" panose="020B0604020202020204" pitchFamily="34" charset="0"/>
                <a:ea typeface="宋体" panose="02010600030101010101" pitchFamily="2" charset="-122"/>
              </a:defRPr>
            </a:lvl2pPr>
            <a:lvl3pPr marL="1238250" indent="-247650" defTabSz="1040765">
              <a:defRPr sz="1100">
                <a:solidFill>
                  <a:schemeClr val="tx1"/>
                </a:solidFill>
                <a:latin typeface="Arial" panose="020B0604020202020204" pitchFamily="34" charset="0"/>
                <a:ea typeface="宋体" panose="02010600030101010101" pitchFamily="2" charset="-122"/>
              </a:defRPr>
            </a:lvl3pPr>
            <a:lvl4pPr marL="1733550" indent="-247650" defTabSz="1040765">
              <a:defRPr sz="1100">
                <a:solidFill>
                  <a:schemeClr val="tx1"/>
                </a:solidFill>
                <a:latin typeface="Arial" panose="020B0604020202020204" pitchFamily="34" charset="0"/>
                <a:ea typeface="宋体" panose="02010600030101010101" pitchFamily="2" charset="-122"/>
              </a:defRPr>
            </a:lvl4pPr>
            <a:lvl5pPr marL="2229485" indent="-247650" defTabSz="1040765">
              <a:defRPr sz="1100">
                <a:solidFill>
                  <a:schemeClr val="tx1"/>
                </a:solidFill>
                <a:latin typeface="Arial" panose="020B0604020202020204" pitchFamily="34" charset="0"/>
                <a:ea typeface="宋体" panose="02010600030101010101" pitchFamily="2" charset="-122"/>
              </a:defRPr>
            </a:lvl5pPr>
            <a:lvl6pPr marL="27247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6pPr>
            <a:lvl7pPr marL="32200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7pPr>
            <a:lvl8pPr marL="37153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8pPr>
            <a:lvl9pPr marL="42106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9pPr>
          </a:lstStyle>
          <a:p>
            <a:fld id="{6F46F12C-1997-4EE8-9F36-FD5E739EE95F}" type="slidenum">
              <a:rPr lang="en-US" altLang="zh-CN" sz="1300">
                <a:latin typeface="Times New Roman" panose="02020603050405020304" pitchFamily="18" charset="0"/>
              </a:rPr>
            </a:fld>
            <a:endParaRPr lang="en-US" altLang="zh-CN" sz="1300">
              <a:latin typeface="Times New Roman" panose="02020603050405020304" pitchFamily="18" charset="0"/>
            </a:endParaRPr>
          </a:p>
        </p:txBody>
      </p:sp>
      <p:sp>
        <p:nvSpPr>
          <p:cNvPr id="128003" name="Rectangle 2"/>
          <p:cNvSpPr>
            <a:spLocks noGrp="1" noRot="1" noChangeAspect="1" noChangeArrowheads="1" noTextEdit="1"/>
          </p:cNvSpPr>
          <p:nvPr>
            <p:ph type="sldImg"/>
          </p:nvPr>
        </p:nvSpPr>
        <p:spPr>
          <a:xfrm>
            <a:off x="-185738" y="831850"/>
            <a:ext cx="7394576" cy="4159250"/>
          </a:xfrm>
        </p:spPr>
      </p:sp>
      <p:sp>
        <p:nvSpPr>
          <p:cNvPr id="1280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回归测试</a:t>
            </a:r>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40765">
              <a:defRPr sz="1100">
                <a:solidFill>
                  <a:schemeClr val="tx1"/>
                </a:solidFill>
                <a:latin typeface="Arial" panose="020B0604020202020204" pitchFamily="34" charset="0"/>
                <a:ea typeface="宋体" panose="02010600030101010101" pitchFamily="2" charset="-122"/>
              </a:defRPr>
            </a:lvl1pPr>
            <a:lvl2pPr marL="805180" indent="-309880" defTabSz="1040765">
              <a:defRPr sz="1100">
                <a:solidFill>
                  <a:schemeClr val="tx1"/>
                </a:solidFill>
                <a:latin typeface="Arial" panose="020B0604020202020204" pitchFamily="34" charset="0"/>
                <a:ea typeface="宋体" panose="02010600030101010101" pitchFamily="2" charset="-122"/>
              </a:defRPr>
            </a:lvl2pPr>
            <a:lvl3pPr marL="1238250" indent="-247650" defTabSz="1040765">
              <a:defRPr sz="1100">
                <a:solidFill>
                  <a:schemeClr val="tx1"/>
                </a:solidFill>
                <a:latin typeface="Arial" panose="020B0604020202020204" pitchFamily="34" charset="0"/>
                <a:ea typeface="宋体" panose="02010600030101010101" pitchFamily="2" charset="-122"/>
              </a:defRPr>
            </a:lvl3pPr>
            <a:lvl4pPr marL="1733550" indent="-247650" defTabSz="1040765">
              <a:defRPr sz="1100">
                <a:solidFill>
                  <a:schemeClr val="tx1"/>
                </a:solidFill>
                <a:latin typeface="Arial" panose="020B0604020202020204" pitchFamily="34" charset="0"/>
                <a:ea typeface="宋体" panose="02010600030101010101" pitchFamily="2" charset="-122"/>
              </a:defRPr>
            </a:lvl4pPr>
            <a:lvl5pPr marL="2229485" indent="-247650" defTabSz="1040765">
              <a:defRPr sz="1100">
                <a:solidFill>
                  <a:schemeClr val="tx1"/>
                </a:solidFill>
                <a:latin typeface="Arial" panose="020B0604020202020204" pitchFamily="34" charset="0"/>
                <a:ea typeface="宋体" panose="02010600030101010101" pitchFamily="2" charset="-122"/>
              </a:defRPr>
            </a:lvl5pPr>
            <a:lvl6pPr marL="27247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6pPr>
            <a:lvl7pPr marL="32200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7pPr>
            <a:lvl8pPr marL="37153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8pPr>
            <a:lvl9pPr marL="42106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9pPr>
          </a:lstStyle>
          <a:p>
            <a:fld id="{A01814B6-61F7-455E-9559-3FEB457F5BCB}" type="slidenum">
              <a:rPr lang="en-US" altLang="zh-CN" sz="1300">
                <a:latin typeface="Times New Roman" panose="02020603050405020304" pitchFamily="18" charset="0"/>
              </a:rPr>
            </a:fld>
            <a:endParaRPr lang="en-US" altLang="zh-CN" sz="1300">
              <a:latin typeface="Times New Roman" panose="02020603050405020304" pitchFamily="18" charset="0"/>
            </a:endParaRPr>
          </a:p>
        </p:txBody>
      </p:sp>
      <p:sp>
        <p:nvSpPr>
          <p:cNvPr id="28675" name="Rectangle 2"/>
          <p:cNvSpPr>
            <a:spLocks noGrp="1" noRot="1" noChangeAspect="1" noChangeArrowheads="1" noTextEdit="1"/>
          </p:cNvSpPr>
          <p:nvPr>
            <p:ph type="sldImg"/>
          </p:nvPr>
        </p:nvSpPr>
        <p:spPr/>
      </p:sp>
      <p:sp>
        <p:nvSpPr>
          <p:cNvPr id="28676" name="Rectangle 3"/>
          <p:cNvSpPr>
            <a:spLocks noGrp="1" noChangeArrowheads="1"/>
          </p:cNvSpPr>
          <p:nvPr>
            <p:ph type="body" idx="1"/>
          </p:nvPr>
        </p:nvSpPr>
        <p:spPr>
          <a:xfrm>
            <a:off x="947211" y="4861441"/>
            <a:ext cx="5209646" cy="46055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40765">
              <a:defRPr sz="1100">
                <a:solidFill>
                  <a:schemeClr val="tx1"/>
                </a:solidFill>
                <a:latin typeface="Arial" panose="020B0604020202020204" pitchFamily="34" charset="0"/>
                <a:ea typeface="宋体" panose="02010600030101010101" pitchFamily="2" charset="-122"/>
              </a:defRPr>
            </a:lvl1pPr>
            <a:lvl2pPr marL="805180" indent="-309880" defTabSz="1040765">
              <a:defRPr sz="1100">
                <a:solidFill>
                  <a:schemeClr val="tx1"/>
                </a:solidFill>
                <a:latin typeface="Arial" panose="020B0604020202020204" pitchFamily="34" charset="0"/>
                <a:ea typeface="宋体" panose="02010600030101010101" pitchFamily="2" charset="-122"/>
              </a:defRPr>
            </a:lvl2pPr>
            <a:lvl3pPr marL="1238250" indent="-247650" defTabSz="1040765">
              <a:defRPr sz="1100">
                <a:solidFill>
                  <a:schemeClr val="tx1"/>
                </a:solidFill>
                <a:latin typeface="Arial" panose="020B0604020202020204" pitchFamily="34" charset="0"/>
                <a:ea typeface="宋体" panose="02010600030101010101" pitchFamily="2" charset="-122"/>
              </a:defRPr>
            </a:lvl3pPr>
            <a:lvl4pPr marL="1733550" indent="-247650" defTabSz="1040765">
              <a:defRPr sz="1100">
                <a:solidFill>
                  <a:schemeClr val="tx1"/>
                </a:solidFill>
                <a:latin typeface="Arial" panose="020B0604020202020204" pitchFamily="34" charset="0"/>
                <a:ea typeface="宋体" panose="02010600030101010101" pitchFamily="2" charset="-122"/>
              </a:defRPr>
            </a:lvl4pPr>
            <a:lvl5pPr marL="2229485" indent="-247650" defTabSz="1040765">
              <a:defRPr sz="1100">
                <a:solidFill>
                  <a:schemeClr val="tx1"/>
                </a:solidFill>
                <a:latin typeface="Arial" panose="020B0604020202020204" pitchFamily="34" charset="0"/>
                <a:ea typeface="宋体" panose="02010600030101010101" pitchFamily="2" charset="-122"/>
              </a:defRPr>
            </a:lvl5pPr>
            <a:lvl6pPr marL="27247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6pPr>
            <a:lvl7pPr marL="32200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7pPr>
            <a:lvl8pPr marL="37153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8pPr>
            <a:lvl9pPr marL="42106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9pPr>
          </a:lstStyle>
          <a:p>
            <a:fld id="{18CC8992-8BCC-46DC-A62A-C480DB3FA8FF}" type="slidenum">
              <a:rPr lang="en-US" altLang="zh-CN" sz="1300">
                <a:latin typeface="Times New Roman" panose="02020603050405020304" pitchFamily="18" charset="0"/>
              </a:rPr>
            </a:fld>
            <a:endParaRPr lang="en-US" altLang="zh-CN" sz="1300">
              <a:latin typeface="Times New Roman" panose="02020603050405020304" pitchFamily="18" charset="0"/>
            </a:endParaRPr>
          </a:p>
        </p:txBody>
      </p:sp>
      <p:sp>
        <p:nvSpPr>
          <p:cNvPr id="30723" name="Rectangle 2"/>
          <p:cNvSpPr>
            <a:spLocks noGrp="1" noRot="1" noChangeAspect="1" noChangeArrowheads="1" noTextEdit="1"/>
          </p:cNvSpPr>
          <p:nvPr>
            <p:ph type="sldImg"/>
          </p:nvPr>
        </p:nvSpPr>
        <p:spPr/>
      </p:sp>
      <p:sp>
        <p:nvSpPr>
          <p:cNvPr id="30724" name="Rectangle 3"/>
          <p:cNvSpPr>
            <a:spLocks noGrp="1" noChangeArrowheads="1"/>
          </p:cNvSpPr>
          <p:nvPr>
            <p:ph type="body" idx="1"/>
          </p:nvPr>
        </p:nvSpPr>
        <p:spPr>
          <a:xfrm>
            <a:off x="947211" y="4861441"/>
            <a:ext cx="5209646" cy="46055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40765">
              <a:defRPr sz="1100">
                <a:solidFill>
                  <a:schemeClr val="tx1"/>
                </a:solidFill>
                <a:latin typeface="Arial" panose="020B0604020202020204" pitchFamily="34" charset="0"/>
                <a:ea typeface="宋体" panose="02010600030101010101" pitchFamily="2" charset="-122"/>
              </a:defRPr>
            </a:lvl1pPr>
            <a:lvl2pPr marL="805180" indent="-309880" defTabSz="1040765">
              <a:defRPr sz="1100">
                <a:solidFill>
                  <a:schemeClr val="tx1"/>
                </a:solidFill>
                <a:latin typeface="Arial" panose="020B0604020202020204" pitchFamily="34" charset="0"/>
                <a:ea typeface="宋体" panose="02010600030101010101" pitchFamily="2" charset="-122"/>
              </a:defRPr>
            </a:lvl2pPr>
            <a:lvl3pPr marL="1238250" indent="-247650" defTabSz="1040765">
              <a:defRPr sz="1100">
                <a:solidFill>
                  <a:schemeClr val="tx1"/>
                </a:solidFill>
                <a:latin typeface="Arial" panose="020B0604020202020204" pitchFamily="34" charset="0"/>
                <a:ea typeface="宋体" panose="02010600030101010101" pitchFamily="2" charset="-122"/>
              </a:defRPr>
            </a:lvl3pPr>
            <a:lvl4pPr marL="1733550" indent="-247650" defTabSz="1040765">
              <a:defRPr sz="1100">
                <a:solidFill>
                  <a:schemeClr val="tx1"/>
                </a:solidFill>
                <a:latin typeface="Arial" panose="020B0604020202020204" pitchFamily="34" charset="0"/>
                <a:ea typeface="宋体" panose="02010600030101010101" pitchFamily="2" charset="-122"/>
              </a:defRPr>
            </a:lvl4pPr>
            <a:lvl5pPr marL="2229485" indent="-247650" defTabSz="1040765">
              <a:defRPr sz="1100">
                <a:solidFill>
                  <a:schemeClr val="tx1"/>
                </a:solidFill>
                <a:latin typeface="Arial" panose="020B0604020202020204" pitchFamily="34" charset="0"/>
                <a:ea typeface="宋体" panose="02010600030101010101" pitchFamily="2" charset="-122"/>
              </a:defRPr>
            </a:lvl5pPr>
            <a:lvl6pPr marL="27247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6pPr>
            <a:lvl7pPr marL="32200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7pPr>
            <a:lvl8pPr marL="37153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8pPr>
            <a:lvl9pPr marL="42106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9pPr>
          </a:lstStyle>
          <a:p>
            <a:fld id="{2598ABB4-5CEB-4C43-8614-3165BF9DE53D}" type="slidenum">
              <a:rPr lang="en-US" altLang="zh-CN" sz="1300">
                <a:latin typeface="Times New Roman" panose="02020603050405020304" pitchFamily="18" charset="0"/>
              </a:rPr>
            </a:fld>
            <a:endParaRPr lang="en-US" altLang="zh-CN" sz="1300">
              <a:latin typeface="Times New Roman" panose="02020603050405020304" pitchFamily="18" charset="0"/>
            </a:endParaRPr>
          </a:p>
        </p:txBody>
      </p:sp>
      <p:sp>
        <p:nvSpPr>
          <p:cNvPr id="32771" name="Rectangle 2"/>
          <p:cNvSpPr>
            <a:spLocks noGrp="1" noRot="1" noChangeAspect="1" noChangeArrowheads="1" noTextEdit="1"/>
          </p:cNvSpPr>
          <p:nvPr>
            <p:ph type="sldImg"/>
          </p:nvPr>
        </p:nvSpPr>
        <p:spPr/>
      </p:sp>
      <p:sp>
        <p:nvSpPr>
          <p:cNvPr id="32772" name="Rectangle 3"/>
          <p:cNvSpPr>
            <a:spLocks noGrp="1" noChangeArrowheads="1"/>
          </p:cNvSpPr>
          <p:nvPr>
            <p:ph type="body" idx="1"/>
          </p:nvPr>
        </p:nvSpPr>
        <p:spPr>
          <a:xfrm>
            <a:off x="947211" y="4861441"/>
            <a:ext cx="5209646" cy="46055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40765">
              <a:defRPr sz="1100">
                <a:solidFill>
                  <a:schemeClr val="tx1"/>
                </a:solidFill>
                <a:latin typeface="Arial" panose="020B0604020202020204" pitchFamily="34" charset="0"/>
                <a:ea typeface="宋体" panose="02010600030101010101" pitchFamily="2" charset="-122"/>
              </a:defRPr>
            </a:lvl1pPr>
            <a:lvl2pPr marL="805180" indent="-309880" defTabSz="1040765">
              <a:defRPr sz="1100">
                <a:solidFill>
                  <a:schemeClr val="tx1"/>
                </a:solidFill>
                <a:latin typeface="Arial" panose="020B0604020202020204" pitchFamily="34" charset="0"/>
                <a:ea typeface="宋体" panose="02010600030101010101" pitchFamily="2" charset="-122"/>
              </a:defRPr>
            </a:lvl2pPr>
            <a:lvl3pPr marL="1238250" indent="-247650" defTabSz="1040765">
              <a:defRPr sz="1100">
                <a:solidFill>
                  <a:schemeClr val="tx1"/>
                </a:solidFill>
                <a:latin typeface="Arial" panose="020B0604020202020204" pitchFamily="34" charset="0"/>
                <a:ea typeface="宋体" panose="02010600030101010101" pitchFamily="2" charset="-122"/>
              </a:defRPr>
            </a:lvl3pPr>
            <a:lvl4pPr marL="1733550" indent="-247650" defTabSz="1040765">
              <a:defRPr sz="1100">
                <a:solidFill>
                  <a:schemeClr val="tx1"/>
                </a:solidFill>
                <a:latin typeface="Arial" panose="020B0604020202020204" pitchFamily="34" charset="0"/>
                <a:ea typeface="宋体" panose="02010600030101010101" pitchFamily="2" charset="-122"/>
              </a:defRPr>
            </a:lvl4pPr>
            <a:lvl5pPr marL="2229485" indent="-247650" defTabSz="1040765">
              <a:defRPr sz="1100">
                <a:solidFill>
                  <a:schemeClr val="tx1"/>
                </a:solidFill>
                <a:latin typeface="Arial" panose="020B0604020202020204" pitchFamily="34" charset="0"/>
                <a:ea typeface="宋体" panose="02010600030101010101" pitchFamily="2" charset="-122"/>
              </a:defRPr>
            </a:lvl5pPr>
            <a:lvl6pPr marL="27247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6pPr>
            <a:lvl7pPr marL="32200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7pPr>
            <a:lvl8pPr marL="37153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8pPr>
            <a:lvl9pPr marL="42106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9pPr>
          </a:lstStyle>
          <a:p>
            <a:fld id="{D91ED6EF-1780-490E-AA05-90A80BF7CF29}" type="slidenum">
              <a:rPr lang="en-US" altLang="zh-CN" sz="1300">
                <a:latin typeface="Times New Roman" panose="02020603050405020304" pitchFamily="18" charset="0"/>
              </a:rPr>
            </a:fld>
            <a:endParaRPr lang="en-US" altLang="zh-CN" sz="1300">
              <a:latin typeface="Times New Roman" panose="02020603050405020304" pitchFamily="18" charset="0"/>
            </a:endParaRPr>
          </a:p>
        </p:txBody>
      </p:sp>
      <p:sp>
        <p:nvSpPr>
          <p:cNvPr id="34819" name="Rectangle 2"/>
          <p:cNvSpPr>
            <a:spLocks noGrp="1" noRot="1" noChangeAspect="1" noChangeArrowheads="1" noTextEdit="1"/>
          </p:cNvSpPr>
          <p:nvPr>
            <p:ph type="sldImg"/>
          </p:nvPr>
        </p:nvSpPr>
        <p:spPr/>
      </p:sp>
      <p:sp>
        <p:nvSpPr>
          <p:cNvPr id="34820" name="Rectangle 3"/>
          <p:cNvSpPr>
            <a:spLocks noGrp="1" noChangeArrowheads="1"/>
          </p:cNvSpPr>
          <p:nvPr>
            <p:ph type="body" idx="1"/>
          </p:nvPr>
        </p:nvSpPr>
        <p:spPr>
          <a:xfrm>
            <a:off x="947211" y="4861441"/>
            <a:ext cx="5209646" cy="46055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40765">
              <a:defRPr sz="1100">
                <a:solidFill>
                  <a:schemeClr val="tx1"/>
                </a:solidFill>
                <a:latin typeface="Arial" panose="020B0604020202020204" pitchFamily="34" charset="0"/>
                <a:ea typeface="宋体" panose="02010600030101010101" pitchFamily="2" charset="-122"/>
              </a:defRPr>
            </a:lvl1pPr>
            <a:lvl2pPr marL="805180" indent="-309880" defTabSz="1040765">
              <a:defRPr sz="1100">
                <a:solidFill>
                  <a:schemeClr val="tx1"/>
                </a:solidFill>
                <a:latin typeface="Arial" panose="020B0604020202020204" pitchFamily="34" charset="0"/>
                <a:ea typeface="宋体" panose="02010600030101010101" pitchFamily="2" charset="-122"/>
              </a:defRPr>
            </a:lvl2pPr>
            <a:lvl3pPr marL="1238250" indent="-247650" defTabSz="1040765">
              <a:defRPr sz="1100">
                <a:solidFill>
                  <a:schemeClr val="tx1"/>
                </a:solidFill>
                <a:latin typeface="Arial" panose="020B0604020202020204" pitchFamily="34" charset="0"/>
                <a:ea typeface="宋体" panose="02010600030101010101" pitchFamily="2" charset="-122"/>
              </a:defRPr>
            </a:lvl3pPr>
            <a:lvl4pPr marL="1733550" indent="-247650" defTabSz="1040765">
              <a:defRPr sz="1100">
                <a:solidFill>
                  <a:schemeClr val="tx1"/>
                </a:solidFill>
                <a:latin typeface="Arial" panose="020B0604020202020204" pitchFamily="34" charset="0"/>
                <a:ea typeface="宋体" panose="02010600030101010101" pitchFamily="2" charset="-122"/>
              </a:defRPr>
            </a:lvl4pPr>
            <a:lvl5pPr marL="2229485" indent="-247650" defTabSz="1040765">
              <a:defRPr sz="1100">
                <a:solidFill>
                  <a:schemeClr val="tx1"/>
                </a:solidFill>
                <a:latin typeface="Arial" panose="020B0604020202020204" pitchFamily="34" charset="0"/>
                <a:ea typeface="宋体" panose="02010600030101010101" pitchFamily="2" charset="-122"/>
              </a:defRPr>
            </a:lvl5pPr>
            <a:lvl6pPr marL="27247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6pPr>
            <a:lvl7pPr marL="32200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7pPr>
            <a:lvl8pPr marL="37153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8pPr>
            <a:lvl9pPr marL="42106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9pPr>
          </a:lstStyle>
          <a:p>
            <a:fld id="{E02E2087-BB60-460D-9E44-D45687501371}" type="slidenum">
              <a:rPr lang="en-US" altLang="zh-CN" sz="1300">
                <a:latin typeface="Times New Roman" panose="02020603050405020304" pitchFamily="18" charset="0"/>
              </a:rPr>
            </a:fld>
            <a:endParaRPr lang="en-US" altLang="zh-CN" sz="1300">
              <a:latin typeface="Times New Roman" panose="02020603050405020304" pitchFamily="18" charset="0"/>
            </a:endParaRPr>
          </a:p>
        </p:txBody>
      </p:sp>
      <p:sp>
        <p:nvSpPr>
          <p:cNvPr id="36867" name="Rectangle 2"/>
          <p:cNvSpPr>
            <a:spLocks noGrp="1" noRot="1" noChangeAspect="1" noChangeArrowheads="1" noTextEdit="1"/>
          </p:cNvSpPr>
          <p:nvPr>
            <p:ph type="sldImg"/>
          </p:nvPr>
        </p:nvSpPr>
        <p:spPr/>
      </p:sp>
      <p:sp>
        <p:nvSpPr>
          <p:cNvPr id="36868" name="Rectangle 3"/>
          <p:cNvSpPr>
            <a:spLocks noGrp="1" noChangeArrowheads="1"/>
          </p:cNvSpPr>
          <p:nvPr>
            <p:ph type="body" idx="1"/>
          </p:nvPr>
        </p:nvSpPr>
        <p:spPr>
          <a:xfrm>
            <a:off x="947211" y="4861441"/>
            <a:ext cx="5209646" cy="46055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40765">
              <a:defRPr sz="1100">
                <a:solidFill>
                  <a:schemeClr val="tx1"/>
                </a:solidFill>
                <a:latin typeface="Arial" panose="020B0604020202020204" pitchFamily="34" charset="0"/>
                <a:ea typeface="宋体" panose="02010600030101010101" pitchFamily="2" charset="-122"/>
              </a:defRPr>
            </a:lvl1pPr>
            <a:lvl2pPr marL="805180" indent="-309880" defTabSz="1040765">
              <a:defRPr sz="1100">
                <a:solidFill>
                  <a:schemeClr val="tx1"/>
                </a:solidFill>
                <a:latin typeface="Arial" panose="020B0604020202020204" pitchFamily="34" charset="0"/>
                <a:ea typeface="宋体" panose="02010600030101010101" pitchFamily="2" charset="-122"/>
              </a:defRPr>
            </a:lvl2pPr>
            <a:lvl3pPr marL="1238250" indent="-247650" defTabSz="1040765">
              <a:defRPr sz="1100">
                <a:solidFill>
                  <a:schemeClr val="tx1"/>
                </a:solidFill>
                <a:latin typeface="Arial" panose="020B0604020202020204" pitchFamily="34" charset="0"/>
                <a:ea typeface="宋体" panose="02010600030101010101" pitchFamily="2" charset="-122"/>
              </a:defRPr>
            </a:lvl3pPr>
            <a:lvl4pPr marL="1733550" indent="-247650" defTabSz="1040765">
              <a:defRPr sz="1100">
                <a:solidFill>
                  <a:schemeClr val="tx1"/>
                </a:solidFill>
                <a:latin typeface="Arial" panose="020B0604020202020204" pitchFamily="34" charset="0"/>
                <a:ea typeface="宋体" panose="02010600030101010101" pitchFamily="2" charset="-122"/>
              </a:defRPr>
            </a:lvl4pPr>
            <a:lvl5pPr marL="2229485" indent="-247650" defTabSz="1040765">
              <a:defRPr sz="1100">
                <a:solidFill>
                  <a:schemeClr val="tx1"/>
                </a:solidFill>
                <a:latin typeface="Arial" panose="020B0604020202020204" pitchFamily="34" charset="0"/>
                <a:ea typeface="宋体" panose="02010600030101010101" pitchFamily="2" charset="-122"/>
              </a:defRPr>
            </a:lvl5pPr>
            <a:lvl6pPr marL="27247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6pPr>
            <a:lvl7pPr marL="32200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7pPr>
            <a:lvl8pPr marL="37153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8pPr>
            <a:lvl9pPr marL="42106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9pPr>
          </a:lstStyle>
          <a:p>
            <a:fld id="{ECF50503-0F14-406B-91DE-DD7CFE512981}" type="slidenum">
              <a:rPr lang="en-US" altLang="zh-CN" sz="1300">
                <a:latin typeface="Times New Roman" panose="02020603050405020304" pitchFamily="18" charset="0"/>
              </a:rPr>
            </a:fld>
            <a:endParaRPr lang="en-US" altLang="zh-CN" sz="1300">
              <a:latin typeface="Times New Roman" panose="02020603050405020304" pitchFamily="18" charset="0"/>
            </a:endParaRPr>
          </a:p>
        </p:txBody>
      </p:sp>
      <p:sp>
        <p:nvSpPr>
          <p:cNvPr id="38915" name="Rectangle 2"/>
          <p:cNvSpPr>
            <a:spLocks noGrp="1" noRot="1" noChangeAspect="1" noChangeArrowheads="1" noTextEdit="1"/>
          </p:cNvSpPr>
          <p:nvPr>
            <p:ph type="sldImg"/>
          </p:nvPr>
        </p:nvSpPr>
        <p:spPr/>
      </p:sp>
      <p:sp>
        <p:nvSpPr>
          <p:cNvPr id="38916" name="Rectangle 3"/>
          <p:cNvSpPr>
            <a:spLocks noGrp="1" noChangeArrowheads="1"/>
          </p:cNvSpPr>
          <p:nvPr>
            <p:ph type="body" idx="1"/>
          </p:nvPr>
        </p:nvSpPr>
        <p:spPr>
          <a:xfrm>
            <a:off x="947211" y="4861441"/>
            <a:ext cx="5209646" cy="46055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40765">
              <a:defRPr sz="1100">
                <a:solidFill>
                  <a:schemeClr val="tx1"/>
                </a:solidFill>
                <a:latin typeface="Arial" panose="020B0604020202020204" pitchFamily="34" charset="0"/>
                <a:ea typeface="宋体" panose="02010600030101010101" pitchFamily="2" charset="-122"/>
              </a:defRPr>
            </a:lvl1pPr>
            <a:lvl2pPr marL="805180" indent="-309880" defTabSz="1040765">
              <a:defRPr sz="1100">
                <a:solidFill>
                  <a:schemeClr val="tx1"/>
                </a:solidFill>
                <a:latin typeface="Arial" panose="020B0604020202020204" pitchFamily="34" charset="0"/>
                <a:ea typeface="宋体" panose="02010600030101010101" pitchFamily="2" charset="-122"/>
              </a:defRPr>
            </a:lvl2pPr>
            <a:lvl3pPr marL="1238250" indent="-247650" defTabSz="1040765">
              <a:defRPr sz="1100">
                <a:solidFill>
                  <a:schemeClr val="tx1"/>
                </a:solidFill>
                <a:latin typeface="Arial" panose="020B0604020202020204" pitchFamily="34" charset="0"/>
                <a:ea typeface="宋体" panose="02010600030101010101" pitchFamily="2" charset="-122"/>
              </a:defRPr>
            </a:lvl3pPr>
            <a:lvl4pPr marL="1733550" indent="-247650" defTabSz="1040765">
              <a:defRPr sz="1100">
                <a:solidFill>
                  <a:schemeClr val="tx1"/>
                </a:solidFill>
                <a:latin typeface="Arial" panose="020B0604020202020204" pitchFamily="34" charset="0"/>
                <a:ea typeface="宋体" panose="02010600030101010101" pitchFamily="2" charset="-122"/>
              </a:defRPr>
            </a:lvl4pPr>
            <a:lvl5pPr marL="2229485" indent="-247650" defTabSz="1040765">
              <a:defRPr sz="1100">
                <a:solidFill>
                  <a:schemeClr val="tx1"/>
                </a:solidFill>
                <a:latin typeface="Arial" panose="020B0604020202020204" pitchFamily="34" charset="0"/>
                <a:ea typeface="宋体" panose="02010600030101010101" pitchFamily="2" charset="-122"/>
              </a:defRPr>
            </a:lvl5pPr>
            <a:lvl6pPr marL="27247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6pPr>
            <a:lvl7pPr marL="32200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7pPr>
            <a:lvl8pPr marL="37153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8pPr>
            <a:lvl9pPr marL="42106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9pPr>
          </a:lstStyle>
          <a:p>
            <a:fld id="{06697111-BCD7-4A93-B55C-AE1D701592D3}" type="slidenum">
              <a:rPr lang="en-US" altLang="zh-CN" sz="1300">
                <a:latin typeface="Times New Roman" panose="02020603050405020304" pitchFamily="18" charset="0"/>
              </a:rPr>
            </a:fld>
            <a:endParaRPr lang="en-US" altLang="zh-CN" sz="1300">
              <a:latin typeface="Times New Roman" panose="02020603050405020304" pitchFamily="18" charset="0"/>
            </a:endParaRPr>
          </a:p>
        </p:txBody>
      </p:sp>
      <p:sp>
        <p:nvSpPr>
          <p:cNvPr id="40963" name="Rectangle 2"/>
          <p:cNvSpPr>
            <a:spLocks noGrp="1" noRot="1" noChangeAspect="1" noChangeArrowheads="1" noTextEdit="1"/>
          </p:cNvSpPr>
          <p:nvPr>
            <p:ph type="sldImg"/>
          </p:nvPr>
        </p:nvSpPr>
        <p:spPr/>
      </p:sp>
      <p:sp>
        <p:nvSpPr>
          <p:cNvPr id="40964" name="Rectangle 3"/>
          <p:cNvSpPr>
            <a:spLocks noGrp="1" noChangeArrowheads="1"/>
          </p:cNvSpPr>
          <p:nvPr>
            <p:ph type="body" idx="1"/>
          </p:nvPr>
        </p:nvSpPr>
        <p:spPr>
          <a:xfrm>
            <a:off x="947211" y="4861441"/>
            <a:ext cx="5209646" cy="46055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寻找一个能尽可能多地覆盖尚未被覆盖的有效等价类的测试用例，重复该步骤直至所有的有效等价类都被覆盖为止</a:t>
            </a:r>
            <a:endParaRPr lang="zh-CN" altLang="en-US" dirty="0" smtClean="0"/>
          </a:p>
          <a:p>
            <a:r>
              <a:rPr lang="zh-CN" altLang="en-US" dirty="0" smtClean="0"/>
              <a:t>寻找一个只覆盖一个尚未被覆盖的无效等价类的测试用例，重复该步骤直至所有的无效等价类都被覆盖为止</a:t>
            </a:r>
            <a:endParaRPr lang="zh-CN" altLang="en-US" dirty="0" smtClean="0"/>
          </a:p>
          <a:p>
            <a:r>
              <a:rPr lang="zh-CN" altLang="en-US" dirty="0" smtClean="0"/>
              <a:t>注意：一个测试用例不应覆盖多个无效等价类，否则当出现测试用例执行失败的情况时无法确定是由于哪个无效等价类所引发的</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长臂猿</a:t>
            </a:r>
            <a:endParaRPr lang="zh-CN" altLang="en-US" dirty="0"/>
          </a:p>
        </p:txBody>
      </p:sp>
      <p:sp>
        <p:nvSpPr>
          <p:cNvPr id="4" name="灯片编号占位符 3"/>
          <p:cNvSpPr>
            <a:spLocks noGrp="1"/>
          </p:cNvSpPr>
          <p:nvPr>
            <p:ph type="sldNum" sz="quarter" idx="10"/>
          </p:nvPr>
        </p:nvSpPr>
        <p:spPr/>
        <p:txBody>
          <a:bodyPr/>
          <a:lstStyle/>
          <a:p>
            <a:fld id="{4C12BFFB-A25E-489A-84E9-B8134F02B260}"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40765">
              <a:defRPr sz="1100">
                <a:solidFill>
                  <a:schemeClr val="tx1"/>
                </a:solidFill>
                <a:latin typeface="Arial" panose="020B0604020202020204" pitchFamily="34" charset="0"/>
                <a:ea typeface="宋体" panose="02010600030101010101" pitchFamily="2" charset="-122"/>
              </a:defRPr>
            </a:lvl1pPr>
            <a:lvl2pPr marL="805180" indent="-309880" defTabSz="1040765">
              <a:defRPr sz="1100">
                <a:solidFill>
                  <a:schemeClr val="tx1"/>
                </a:solidFill>
                <a:latin typeface="Arial" panose="020B0604020202020204" pitchFamily="34" charset="0"/>
                <a:ea typeface="宋体" panose="02010600030101010101" pitchFamily="2" charset="-122"/>
              </a:defRPr>
            </a:lvl2pPr>
            <a:lvl3pPr marL="1238250" indent="-247650" defTabSz="1040765">
              <a:defRPr sz="1100">
                <a:solidFill>
                  <a:schemeClr val="tx1"/>
                </a:solidFill>
                <a:latin typeface="Arial" panose="020B0604020202020204" pitchFamily="34" charset="0"/>
                <a:ea typeface="宋体" panose="02010600030101010101" pitchFamily="2" charset="-122"/>
              </a:defRPr>
            </a:lvl3pPr>
            <a:lvl4pPr marL="1733550" indent="-247650" defTabSz="1040765">
              <a:defRPr sz="1100">
                <a:solidFill>
                  <a:schemeClr val="tx1"/>
                </a:solidFill>
                <a:latin typeface="Arial" panose="020B0604020202020204" pitchFamily="34" charset="0"/>
                <a:ea typeface="宋体" panose="02010600030101010101" pitchFamily="2" charset="-122"/>
              </a:defRPr>
            </a:lvl4pPr>
            <a:lvl5pPr marL="2229485" indent="-247650" defTabSz="1040765">
              <a:defRPr sz="1100">
                <a:solidFill>
                  <a:schemeClr val="tx1"/>
                </a:solidFill>
                <a:latin typeface="Arial" panose="020B0604020202020204" pitchFamily="34" charset="0"/>
                <a:ea typeface="宋体" panose="02010600030101010101" pitchFamily="2" charset="-122"/>
              </a:defRPr>
            </a:lvl5pPr>
            <a:lvl6pPr marL="27247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6pPr>
            <a:lvl7pPr marL="32200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7pPr>
            <a:lvl8pPr marL="37153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8pPr>
            <a:lvl9pPr marL="42106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9pPr>
          </a:lstStyle>
          <a:p>
            <a:fld id="{0DFD4170-F576-402A-832B-C9A8C8F92933}" type="slidenum">
              <a:rPr lang="en-US" altLang="zh-CN" sz="1300">
                <a:latin typeface="Times New Roman" panose="02020603050405020304" pitchFamily="18" charset="0"/>
              </a:rPr>
            </a:fld>
            <a:endParaRPr lang="en-US" altLang="zh-CN" sz="1300">
              <a:latin typeface="Times New Roman" panose="02020603050405020304" pitchFamily="18" charset="0"/>
            </a:endParaRPr>
          </a:p>
        </p:txBody>
      </p:sp>
      <p:sp>
        <p:nvSpPr>
          <p:cNvPr id="55299" name="Rectangle 2"/>
          <p:cNvSpPr>
            <a:spLocks noGrp="1" noRot="1" noChangeAspect="1" noChangeArrowheads="1" noTextEdit="1"/>
          </p:cNvSpPr>
          <p:nvPr>
            <p:ph type="sldImg"/>
          </p:nvPr>
        </p:nvSpPr>
        <p:spPr/>
      </p:sp>
      <p:sp>
        <p:nvSpPr>
          <p:cNvPr id="55300" name="Rectangle 3"/>
          <p:cNvSpPr>
            <a:spLocks noGrp="1" noChangeArrowheads="1"/>
          </p:cNvSpPr>
          <p:nvPr>
            <p:ph type="body" idx="1"/>
          </p:nvPr>
        </p:nvSpPr>
        <p:spPr>
          <a:xfrm>
            <a:off x="947211" y="4861441"/>
            <a:ext cx="5209646" cy="46055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40765">
              <a:defRPr sz="1100">
                <a:solidFill>
                  <a:schemeClr val="tx1"/>
                </a:solidFill>
                <a:latin typeface="Arial" panose="020B0604020202020204" pitchFamily="34" charset="0"/>
                <a:ea typeface="宋体" panose="02010600030101010101" pitchFamily="2" charset="-122"/>
              </a:defRPr>
            </a:lvl1pPr>
            <a:lvl2pPr marL="805180" indent="-309880" defTabSz="1040765">
              <a:defRPr sz="1100">
                <a:solidFill>
                  <a:schemeClr val="tx1"/>
                </a:solidFill>
                <a:latin typeface="Arial" panose="020B0604020202020204" pitchFamily="34" charset="0"/>
                <a:ea typeface="宋体" panose="02010600030101010101" pitchFamily="2" charset="-122"/>
              </a:defRPr>
            </a:lvl2pPr>
            <a:lvl3pPr marL="1238250" indent="-247650" defTabSz="1040765">
              <a:defRPr sz="1100">
                <a:solidFill>
                  <a:schemeClr val="tx1"/>
                </a:solidFill>
                <a:latin typeface="Arial" panose="020B0604020202020204" pitchFamily="34" charset="0"/>
                <a:ea typeface="宋体" panose="02010600030101010101" pitchFamily="2" charset="-122"/>
              </a:defRPr>
            </a:lvl3pPr>
            <a:lvl4pPr marL="1733550" indent="-247650" defTabSz="1040765">
              <a:defRPr sz="1100">
                <a:solidFill>
                  <a:schemeClr val="tx1"/>
                </a:solidFill>
                <a:latin typeface="Arial" panose="020B0604020202020204" pitchFamily="34" charset="0"/>
                <a:ea typeface="宋体" panose="02010600030101010101" pitchFamily="2" charset="-122"/>
              </a:defRPr>
            </a:lvl4pPr>
            <a:lvl5pPr marL="2229485" indent="-247650" defTabSz="1040765">
              <a:defRPr sz="1100">
                <a:solidFill>
                  <a:schemeClr val="tx1"/>
                </a:solidFill>
                <a:latin typeface="Arial" panose="020B0604020202020204" pitchFamily="34" charset="0"/>
                <a:ea typeface="宋体" panose="02010600030101010101" pitchFamily="2" charset="-122"/>
              </a:defRPr>
            </a:lvl5pPr>
            <a:lvl6pPr marL="27247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6pPr>
            <a:lvl7pPr marL="32200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7pPr>
            <a:lvl8pPr marL="37153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8pPr>
            <a:lvl9pPr marL="42106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9pPr>
          </a:lstStyle>
          <a:p>
            <a:fld id="{66812993-F176-4FD6-B1B5-2DD9696011B7}" type="slidenum">
              <a:rPr lang="en-US" altLang="zh-CN" sz="1300">
                <a:latin typeface="Times New Roman" panose="02020603050405020304" pitchFamily="18" charset="0"/>
              </a:rPr>
            </a:fld>
            <a:endParaRPr lang="en-US" altLang="zh-CN" sz="1300">
              <a:latin typeface="Times New Roman" panose="02020603050405020304" pitchFamily="18" charset="0"/>
            </a:endParaRPr>
          </a:p>
        </p:txBody>
      </p:sp>
      <p:sp>
        <p:nvSpPr>
          <p:cNvPr id="61443" name="Rectangle 2"/>
          <p:cNvSpPr>
            <a:spLocks noGrp="1" noRot="1" noChangeAspect="1" noChangeArrowheads="1" noTextEdit="1"/>
          </p:cNvSpPr>
          <p:nvPr>
            <p:ph type="sldImg"/>
          </p:nvPr>
        </p:nvSpPr>
        <p:spPr/>
      </p:sp>
      <p:sp>
        <p:nvSpPr>
          <p:cNvPr id="61444" name="Rectangle 3"/>
          <p:cNvSpPr>
            <a:spLocks noGrp="1" noChangeArrowheads="1"/>
          </p:cNvSpPr>
          <p:nvPr>
            <p:ph type="body" idx="1"/>
          </p:nvPr>
        </p:nvSpPr>
        <p:spPr>
          <a:xfrm>
            <a:off x="947211" y="4861441"/>
            <a:ext cx="5209646" cy="46055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p:sp>
      <p:sp>
        <p:nvSpPr>
          <p:cNvPr id="634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anose="05000000000000000000" pitchFamily="2" charset="2"/>
              <a:buNone/>
            </a:pPr>
            <a:r>
              <a:rPr lang="zh-CN" altLang="en-US" b="1" dirty="0" smtClean="0"/>
              <a:t>习题：某软件的一个模块的需求规格说明书中描述：</a:t>
            </a:r>
            <a:endParaRPr lang="zh-CN" altLang="en-US" b="1" dirty="0" smtClean="0"/>
          </a:p>
          <a:p>
            <a:pPr>
              <a:buFont typeface="Wingdings" panose="05000000000000000000" pitchFamily="2" charset="2"/>
              <a:buNone/>
            </a:pPr>
            <a:r>
              <a:rPr lang="zh-CN" altLang="en-US" b="1" dirty="0" smtClean="0"/>
              <a:t>（</a:t>
            </a:r>
            <a:r>
              <a:rPr lang="en-US" altLang="zh-CN" b="1" dirty="0" smtClean="0"/>
              <a:t>1</a:t>
            </a:r>
            <a:r>
              <a:rPr lang="zh-CN" altLang="en-US" b="1" dirty="0" smtClean="0"/>
              <a:t>）年薪制员工：严重过失，扣年终风险金的</a:t>
            </a:r>
            <a:r>
              <a:rPr lang="en-US" altLang="zh-CN" b="1" dirty="0" smtClean="0"/>
              <a:t>4%</a:t>
            </a:r>
            <a:r>
              <a:rPr lang="zh-CN" altLang="en-US" b="1" dirty="0" smtClean="0"/>
              <a:t>；过失，扣年终风险金的</a:t>
            </a:r>
            <a:r>
              <a:rPr lang="en-US" altLang="zh-CN" b="1" dirty="0" smtClean="0"/>
              <a:t>2%</a:t>
            </a:r>
            <a:r>
              <a:rPr lang="zh-CN" altLang="en-US" b="1" dirty="0" smtClean="0"/>
              <a:t>。</a:t>
            </a:r>
            <a:endParaRPr lang="zh-CN" altLang="en-US" b="1" dirty="0" smtClean="0"/>
          </a:p>
          <a:p>
            <a:pPr>
              <a:buFont typeface="Wingdings" panose="05000000000000000000" pitchFamily="2" charset="2"/>
              <a:buNone/>
            </a:pPr>
            <a:r>
              <a:rPr lang="zh-CN" altLang="en-US" b="1" dirty="0" smtClean="0"/>
              <a:t>（</a:t>
            </a:r>
            <a:r>
              <a:rPr lang="en-US" altLang="zh-CN" b="1" dirty="0" smtClean="0"/>
              <a:t>2</a:t>
            </a:r>
            <a:r>
              <a:rPr lang="zh-CN" altLang="en-US" b="1" dirty="0" smtClean="0"/>
              <a:t>）非年薪制员工：严重过失，扣当月薪资的</a:t>
            </a:r>
            <a:r>
              <a:rPr lang="en-US" altLang="zh-CN" b="1" dirty="0" smtClean="0"/>
              <a:t>8%</a:t>
            </a:r>
            <a:r>
              <a:rPr lang="zh-CN" altLang="en-US" b="1" dirty="0" smtClean="0"/>
              <a:t>；过失，扣当月薪资的</a:t>
            </a:r>
            <a:r>
              <a:rPr lang="en-US" altLang="zh-CN" b="1" dirty="0" smtClean="0"/>
              <a:t>4%</a:t>
            </a:r>
            <a:r>
              <a:rPr lang="zh-CN" altLang="en-US" b="1" dirty="0" smtClean="0"/>
              <a:t>。</a:t>
            </a:r>
            <a:endParaRPr lang="zh-CN" altLang="en-US" b="1" dirty="0" smtClean="0"/>
          </a:p>
          <a:p>
            <a:pPr>
              <a:buFont typeface="Wingdings" panose="05000000000000000000" pitchFamily="2" charset="2"/>
              <a:buNone/>
            </a:pPr>
            <a:r>
              <a:rPr lang="zh-CN" altLang="en-US" b="1" dirty="0" smtClean="0"/>
              <a:t>请绘制出判定表，并给出相应的测试用例。</a:t>
            </a:r>
            <a:endParaRPr lang="zh-CN" altLang="en-US" b="1" dirty="0" smtClean="0"/>
          </a:p>
          <a:p>
            <a:endParaRPr lang="zh-CN" altLang="en-US" dirty="0" smtClean="0"/>
          </a:p>
        </p:txBody>
      </p:sp>
      <p:sp>
        <p:nvSpPr>
          <p:cNvPr id="634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40765">
              <a:defRPr sz="1100">
                <a:solidFill>
                  <a:schemeClr val="tx1"/>
                </a:solidFill>
                <a:latin typeface="Arial" panose="020B0604020202020204" pitchFamily="34" charset="0"/>
                <a:ea typeface="宋体" panose="02010600030101010101" pitchFamily="2" charset="-122"/>
              </a:defRPr>
            </a:lvl1pPr>
            <a:lvl2pPr marL="805180" indent="-309880" defTabSz="1040765">
              <a:defRPr sz="1100">
                <a:solidFill>
                  <a:schemeClr val="tx1"/>
                </a:solidFill>
                <a:latin typeface="Arial" panose="020B0604020202020204" pitchFamily="34" charset="0"/>
                <a:ea typeface="宋体" panose="02010600030101010101" pitchFamily="2" charset="-122"/>
              </a:defRPr>
            </a:lvl2pPr>
            <a:lvl3pPr marL="1238250" indent="-247650" defTabSz="1040765">
              <a:defRPr sz="1100">
                <a:solidFill>
                  <a:schemeClr val="tx1"/>
                </a:solidFill>
                <a:latin typeface="Arial" panose="020B0604020202020204" pitchFamily="34" charset="0"/>
                <a:ea typeface="宋体" panose="02010600030101010101" pitchFamily="2" charset="-122"/>
              </a:defRPr>
            </a:lvl3pPr>
            <a:lvl4pPr marL="1733550" indent="-247650" defTabSz="1040765">
              <a:defRPr sz="1100">
                <a:solidFill>
                  <a:schemeClr val="tx1"/>
                </a:solidFill>
                <a:latin typeface="Arial" panose="020B0604020202020204" pitchFamily="34" charset="0"/>
                <a:ea typeface="宋体" panose="02010600030101010101" pitchFamily="2" charset="-122"/>
              </a:defRPr>
            </a:lvl4pPr>
            <a:lvl5pPr marL="2229485" indent="-247650" defTabSz="1040765">
              <a:defRPr sz="1100">
                <a:solidFill>
                  <a:schemeClr val="tx1"/>
                </a:solidFill>
                <a:latin typeface="Arial" panose="020B0604020202020204" pitchFamily="34" charset="0"/>
                <a:ea typeface="宋体" panose="02010600030101010101" pitchFamily="2" charset="-122"/>
              </a:defRPr>
            </a:lvl5pPr>
            <a:lvl6pPr marL="27247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6pPr>
            <a:lvl7pPr marL="32200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7pPr>
            <a:lvl8pPr marL="37153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8pPr>
            <a:lvl9pPr marL="42106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9pPr>
          </a:lstStyle>
          <a:p>
            <a:fld id="{C7C4299E-CCFD-4F25-9A31-D0767006BFB9}" type="slidenum">
              <a:rPr lang="en-US" altLang="zh-CN" sz="1300">
                <a:latin typeface="Times New Roman" panose="02020603050405020304" pitchFamily="18" charset="0"/>
              </a:rPr>
            </a:fld>
            <a:endParaRPr lang="en-US" altLang="zh-CN" sz="1300">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40765">
              <a:defRPr sz="1100">
                <a:solidFill>
                  <a:schemeClr val="tx1"/>
                </a:solidFill>
                <a:latin typeface="Arial" panose="020B0604020202020204" pitchFamily="34" charset="0"/>
                <a:ea typeface="宋体" panose="02010600030101010101" pitchFamily="2" charset="-122"/>
              </a:defRPr>
            </a:lvl1pPr>
            <a:lvl2pPr marL="805180" indent="-309880" defTabSz="1040765">
              <a:defRPr sz="1100">
                <a:solidFill>
                  <a:schemeClr val="tx1"/>
                </a:solidFill>
                <a:latin typeface="Arial" panose="020B0604020202020204" pitchFamily="34" charset="0"/>
                <a:ea typeface="宋体" panose="02010600030101010101" pitchFamily="2" charset="-122"/>
              </a:defRPr>
            </a:lvl2pPr>
            <a:lvl3pPr marL="1238250" indent="-247650" defTabSz="1040765">
              <a:defRPr sz="1100">
                <a:solidFill>
                  <a:schemeClr val="tx1"/>
                </a:solidFill>
                <a:latin typeface="Arial" panose="020B0604020202020204" pitchFamily="34" charset="0"/>
                <a:ea typeface="宋体" panose="02010600030101010101" pitchFamily="2" charset="-122"/>
              </a:defRPr>
            </a:lvl3pPr>
            <a:lvl4pPr marL="1733550" indent="-247650" defTabSz="1040765">
              <a:defRPr sz="1100">
                <a:solidFill>
                  <a:schemeClr val="tx1"/>
                </a:solidFill>
                <a:latin typeface="Arial" panose="020B0604020202020204" pitchFamily="34" charset="0"/>
                <a:ea typeface="宋体" panose="02010600030101010101" pitchFamily="2" charset="-122"/>
              </a:defRPr>
            </a:lvl4pPr>
            <a:lvl5pPr marL="2229485" indent="-247650" defTabSz="1040765">
              <a:defRPr sz="1100">
                <a:solidFill>
                  <a:schemeClr val="tx1"/>
                </a:solidFill>
                <a:latin typeface="Arial" panose="020B0604020202020204" pitchFamily="34" charset="0"/>
                <a:ea typeface="宋体" panose="02010600030101010101" pitchFamily="2" charset="-122"/>
              </a:defRPr>
            </a:lvl5pPr>
            <a:lvl6pPr marL="27247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6pPr>
            <a:lvl7pPr marL="32200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7pPr>
            <a:lvl8pPr marL="37153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8pPr>
            <a:lvl9pPr marL="42106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9pPr>
          </a:lstStyle>
          <a:p>
            <a:fld id="{512538DE-3181-4D30-B7F1-C4BC0D79E09D}" type="slidenum">
              <a:rPr lang="en-US" altLang="zh-CN" sz="1300">
                <a:latin typeface="Times New Roman" panose="02020603050405020304" pitchFamily="18" charset="0"/>
              </a:rPr>
            </a:fld>
            <a:endParaRPr lang="en-US" altLang="zh-CN" sz="1300">
              <a:latin typeface="Times New Roman" panose="02020603050405020304" pitchFamily="18" charset="0"/>
            </a:endParaRPr>
          </a:p>
        </p:txBody>
      </p:sp>
      <p:sp>
        <p:nvSpPr>
          <p:cNvPr id="66563" name="Rectangle 2"/>
          <p:cNvSpPr>
            <a:spLocks noGrp="1" noRot="1" noChangeAspect="1" noChangeArrowheads="1" noTextEdit="1"/>
          </p:cNvSpPr>
          <p:nvPr>
            <p:ph type="sldImg"/>
          </p:nvPr>
        </p:nvSpPr>
        <p:spPr/>
      </p:sp>
      <p:sp>
        <p:nvSpPr>
          <p:cNvPr id="665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有效等价类</a:t>
            </a:r>
            <a:endParaRPr lang="en-US" altLang="zh-CN" dirty="0" smtClean="0"/>
          </a:p>
          <a:p>
            <a:pPr eaLnBrk="1" hangingPunct="1"/>
            <a:r>
              <a:rPr lang="en-US" altLang="zh-CN" dirty="0" smtClean="0"/>
              <a:t>1 </a:t>
            </a:r>
            <a:r>
              <a:rPr lang="zh-CN" altLang="en-US" dirty="0" smtClean="0"/>
              <a:t>等边 </a:t>
            </a:r>
            <a:r>
              <a:rPr lang="en-US" altLang="zh-CN" dirty="0" smtClean="0"/>
              <a:t>5,5,5  </a:t>
            </a:r>
            <a:r>
              <a:rPr lang="zh-CN" altLang="en-US" dirty="0" smtClean="0"/>
              <a:t>等边</a:t>
            </a:r>
            <a:br>
              <a:rPr lang="zh-CN" altLang="en-US" dirty="0" smtClean="0"/>
            </a:br>
            <a:r>
              <a:rPr lang="en-US" altLang="zh-CN" dirty="0" smtClean="0"/>
              <a:t>2 </a:t>
            </a:r>
            <a:r>
              <a:rPr lang="zh-CN" altLang="en-US" dirty="0" smtClean="0"/>
              <a:t>等腰 </a:t>
            </a:r>
            <a:r>
              <a:rPr lang="en-US" altLang="zh-CN" dirty="0" smtClean="0"/>
              <a:t>4,4,5  </a:t>
            </a:r>
            <a:r>
              <a:rPr lang="zh-CN" altLang="en-US" dirty="0" smtClean="0"/>
              <a:t>等腰 </a:t>
            </a:r>
            <a:br>
              <a:rPr lang="zh-CN" altLang="en-US" dirty="0" smtClean="0"/>
            </a:br>
            <a:r>
              <a:rPr lang="en-US" altLang="zh-CN" dirty="0" smtClean="0"/>
              <a:t>3 </a:t>
            </a:r>
            <a:r>
              <a:rPr lang="zh-CN" altLang="en-US" dirty="0" smtClean="0"/>
              <a:t>任意 </a:t>
            </a:r>
            <a:r>
              <a:rPr lang="en-US" altLang="zh-CN" dirty="0" smtClean="0"/>
              <a:t>3,4,5 </a:t>
            </a:r>
            <a:r>
              <a:rPr lang="zh-CN" altLang="en-US" dirty="0" smtClean="0"/>
              <a:t>任意 </a:t>
            </a:r>
            <a:endParaRPr lang="en-US" altLang="zh-CN" dirty="0" smtClean="0"/>
          </a:p>
          <a:p>
            <a:pPr eaLnBrk="1" hangingPunct="1"/>
            <a:r>
              <a:rPr lang="en-US" altLang="zh-CN" dirty="0" smtClean="0"/>
              <a:t>4 </a:t>
            </a:r>
            <a:r>
              <a:rPr lang="zh-CN" altLang="en-US" dirty="0" smtClean="0"/>
              <a:t>非三角形 </a:t>
            </a:r>
            <a:r>
              <a:rPr lang="en-US" altLang="zh-CN" dirty="0" smtClean="0"/>
              <a:t>9,4,4  No</a:t>
            </a:r>
            <a:endParaRPr lang="en-US" altLang="zh-CN" dirty="0" smtClean="0"/>
          </a:p>
          <a:p>
            <a:pPr eaLnBrk="1" hangingPunct="1"/>
            <a:endParaRPr lang="en-US" altLang="zh-CN" dirty="0" smtClean="0"/>
          </a:p>
          <a:p>
            <a:pPr eaLnBrk="1" hangingPunct="1"/>
            <a:r>
              <a:rPr lang="zh-CN" altLang="en-US" dirty="0" smtClean="0"/>
              <a:t>无效等价类</a:t>
            </a:r>
            <a:endParaRPr lang="en-US" altLang="zh-CN" dirty="0" smtClean="0"/>
          </a:p>
          <a:p>
            <a:pPr marL="247650" indent="-247650">
              <a:buAutoNum type="arabicPlain" startAt="5"/>
            </a:pPr>
            <a:r>
              <a:rPr lang="en-US" altLang="zh-CN" baseline="0" dirty="0" smtClean="0"/>
              <a:t>A&lt;1</a:t>
            </a:r>
            <a:endParaRPr lang="en-US" altLang="zh-CN" baseline="0" dirty="0" smtClean="0"/>
          </a:p>
          <a:p>
            <a:pPr marL="247650" indent="-247650">
              <a:buAutoNum type="arabicPlain" startAt="5"/>
            </a:pPr>
            <a:r>
              <a:rPr lang="en-US" altLang="zh-CN" baseline="0" dirty="0" smtClean="0"/>
              <a:t>A&gt;255</a:t>
            </a:r>
            <a:endParaRPr lang="en-US" altLang="zh-CN" baseline="0" dirty="0" smtClean="0"/>
          </a:p>
          <a:p>
            <a:pPr marL="247650" indent="-247650">
              <a:buAutoNum type="arabicPlain" startAt="5"/>
            </a:pPr>
            <a:r>
              <a:rPr lang="en-US" altLang="zh-CN" baseline="0" dirty="0" smtClean="0"/>
              <a:t>B&lt;1</a:t>
            </a:r>
            <a:endParaRPr lang="en-US" altLang="zh-CN" baseline="0" dirty="0" smtClean="0"/>
          </a:p>
          <a:p>
            <a:pPr marL="247650" indent="-247650">
              <a:buAutoNum type="arabicPlain" startAt="5"/>
            </a:pPr>
            <a:r>
              <a:rPr lang="en-US" altLang="zh-CN" baseline="0" dirty="0" smtClean="0"/>
              <a:t>B&gt;255</a:t>
            </a:r>
            <a:endParaRPr lang="en-US" altLang="zh-CN" baseline="0" dirty="0" smtClean="0"/>
          </a:p>
          <a:p>
            <a:pPr marL="247650" indent="-247650">
              <a:buAutoNum type="arabicPlain" startAt="5"/>
            </a:pPr>
            <a:r>
              <a:rPr lang="en-US" altLang="zh-CN" baseline="0" dirty="0" smtClean="0"/>
              <a:t>C&lt;1</a:t>
            </a:r>
            <a:endParaRPr lang="en-US" altLang="zh-CN" baseline="0" dirty="0" smtClean="0"/>
          </a:p>
          <a:p>
            <a:pPr marL="247650" indent="-247650">
              <a:buAutoNum type="arabicPlain" startAt="5"/>
            </a:pPr>
            <a:r>
              <a:rPr lang="en-US" altLang="zh-CN" baseline="0" dirty="0" smtClean="0"/>
              <a:t>C&gt;255</a:t>
            </a:r>
            <a:endParaRPr lang="en-US" altLang="zh-CN" baseline="0" dirty="0" smtClean="0"/>
          </a:p>
          <a:p>
            <a:pPr marL="247650" indent="-247650">
              <a:buAutoNum type="arabicPlain" startAt="5"/>
            </a:pPr>
            <a:endParaRPr lang="en-US" altLang="zh-CN" baseline="0" dirty="0" smtClean="0"/>
          </a:p>
          <a:p>
            <a:r>
              <a:rPr lang="zh-CN" altLang="en-US" baseline="0" dirty="0" smtClean="0"/>
              <a:t>边值：</a:t>
            </a:r>
            <a:r>
              <a:rPr lang="en-US" altLang="zh-CN" baseline="0" dirty="0" smtClean="0"/>
              <a:t>0</a:t>
            </a:r>
            <a:r>
              <a:rPr lang="zh-CN" altLang="en-US" baseline="0" dirty="0" smtClean="0"/>
              <a:t>，</a:t>
            </a:r>
            <a:r>
              <a:rPr lang="en-US" altLang="zh-CN" baseline="0" dirty="0" smtClean="0"/>
              <a:t>1</a:t>
            </a:r>
            <a:r>
              <a:rPr lang="zh-CN" altLang="en-US" baseline="0" dirty="0" smtClean="0"/>
              <a:t>，</a:t>
            </a:r>
            <a:r>
              <a:rPr lang="en-US" altLang="zh-CN" baseline="0" dirty="0" smtClean="0"/>
              <a:t>2</a:t>
            </a:r>
            <a:endParaRPr lang="en-US" altLang="zh-CN" baseline="0" dirty="0" smtClean="0"/>
          </a:p>
          <a:p>
            <a:r>
              <a:rPr lang="en-US" altLang="zh-CN" baseline="0" dirty="0" smtClean="0"/>
              <a:t>          254</a:t>
            </a:r>
            <a:r>
              <a:rPr lang="zh-CN" altLang="en-US" baseline="0" dirty="0" smtClean="0"/>
              <a:t>，</a:t>
            </a:r>
            <a:r>
              <a:rPr lang="en-US" altLang="zh-CN" baseline="0" dirty="0" smtClean="0"/>
              <a:t>255</a:t>
            </a:r>
            <a:r>
              <a:rPr lang="zh-CN" altLang="en-US" baseline="0" dirty="0" smtClean="0"/>
              <a:t>，</a:t>
            </a:r>
            <a:r>
              <a:rPr lang="en-US" altLang="zh-CN" baseline="0" dirty="0" smtClean="0"/>
              <a:t>256</a:t>
            </a:r>
            <a:endParaRPr lang="en-US" altLang="zh-CN" dirty="0" smtClean="0"/>
          </a:p>
          <a:p>
            <a:pPr eaLnBrk="1" hangingPunct="1"/>
            <a:endParaRPr lang="en-US" altLang="zh-CN" dirty="0" smtClean="0"/>
          </a:p>
          <a:p>
            <a:pPr eaLnBrk="1" hangingPunct="1"/>
            <a:endParaRPr lang="en-US" altLang="zh-CN" dirty="0" smtClean="0"/>
          </a:p>
          <a:p>
            <a:pPr eaLnBrk="1" hangingPunct="1"/>
            <a:r>
              <a:rPr lang="zh-CN" altLang="en-US" dirty="0" smtClean="0"/>
              <a:t>无效值 </a:t>
            </a:r>
            <a:br>
              <a:rPr lang="en-US" altLang="zh-CN" dirty="0" smtClean="0"/>
            </a:br>
            <a:r>
              <a:rPr lang="zh-CN" altLang="en-US" dirty="0" smtClean="0"/>
              <a:t>退化三角形 </a:t>
            </a:r>
            <a:r>
              <a:rPr lang="en-US" altLang="zh-CN" dirty="0" smtClean="0"/>
              <a:t>8,4,4  No</a:t>
            </a:r>
            <a:br>
              <a:rPr lang="en-US" altLang="zh-CN" dirty="0" smtClean="0"/>
            </a:br>
            <a:r>
              <a:rPr lang="zh-CN" altLang="en-US" dirty="0" smtClean="0"/>
              <a:t>负数据 </a:t>
            </a:r>
            <a:r>
              <a:rPr lang="en-US" altLang="zh-CN" dirty="0" smtClean="0"/>
              <a:t>-3,4,5  </a:t>
            </a:r>
            <a:r>
              <a:rPr lang="zh-CN" altLang="en-US" dirty="0" smtClean="0"/>
              <a:t>运行出错</a:t>
            </a:r>
            <a:br>
              <a:rPr lang="zh-CN" altLang="en-US" dirty="0" smtClean="0"/>
            </a:br>
            <a:r>
              <a:rPr lang="zh-CN" altLang="en-US" dirty="0" smtClean="0"/>
              <a:t>         </a:t>
            </a:r>
            <a:r>
              <a:rPr lang="en-US" altLang="zh-CN" dirty="0" smtClean="0"/>
              <a:t> -3,-4,-5 </a:t>
            </a:r>
            <a:r>
              <a:rPr lang="zh-CN" altLang="en-US" dirty="0" smtClean="0"/>
              <a:t>运行出错</a:t>
            </a:r>
            <a:br>
              <a:rPr lang="zh-CN" altLang="en-US" dirty="0" smtClean="0"/>
            </a:br>
            <a:r>
              <a:rPr lang="zh-CN" altLang="en-US" dirty="0" smtClean="0"/>
              <a:t>遗漏数据 </a:t>
            </a:r>
            <a:r>
              <a:rPr lang="en-US" altLang="zh-CN" dirty="0" smtClean="0"/>
              <a:t>3,4 </a:t>
            </a:r>
            <a:r>
              <a:rPr lang="zh-CN" altLang="en-US" dirty="0" smtClean="0"/>
              <a:t>运行出错</a:t>
            </a:r>
            <a:br>
              <a:rPr lang="zh-CN" altLang="en-US" dirty="0" smtClean="0"/>
            </a:br>
            <a:r>
              <a:rPr lang="zh-CN" altLang="en-US" dirty="0" smtClean="0"/>
              <a:t>非整数 </a:t>
            </a:r>
            <a:r>
              <a:rPr lang="en-US" altLang="zh-CN" dirty="0" smtClean="0"/>
              <a:t>3.3,4,5 </a:t>
            </a:r>
            <a:r>
              <a:rPr lang="zh-CN" altLang="en-US" dirty="0" smtClean="0"/>
              <a:t>运行出错</a:t>
            </a:r>
            <a:br>
              <a:rPr lang="zh-CN" altLang="en-US" dirty="0" smtClean="0"/>
            </a:br>
            <a:r>
              <a:rPr lang="zh-CN" altLang="en-US" dirty="0" smtClean="0"/>
              <a:t>非数字符 </a:t>
            </a:r>
            <a:r>
              <a:rPr lang="en-US" altLang="zh-CN" dirty="0" smtClean="0"/>
              <a:t>A,4,5 </a:t>
            </a:r>
            <a:r>
              <a:rPr lang="zh-CN" altLang="en-US" dirty="0" smtClean="0"/>
              <a:t>（类型不符）</a:t>
            </a:r>
            <a:br>
              <a:rPr lang="zh-CN" altLang="en-US" dirty="0" smtClean="0"/>
            </a:br>
            <a:endParaRPr lang="zh-CN" altLang="en-US"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语言覆盖率工具</a:t>
            </a:r>
            <a:r>
              <a:rPr lang="en-US" altLang="zh-CN" sz="1200" b="0" i="0" kern="1200" dirty="0" err="1" smtClean="0">
                <a:solidFill>
                  <a:schemeClr val="tx1"/>
                </a:solidFill>
                <a:effectLst/>
                <a:latin typeface="+mn-lt"/>
                <a:ea typeface="+mn-ea"/>
                <a:cs typeface="+mn-cs"/>
              </a:rPr>
              <a:t>gcov</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lcov</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Java</a:t>
            </a:r>
            <a:r>
              <a:rPr lang="zh-CN" altLang="en-US" sz="1200" b="0" i="0" kern="1200" dirty="0" smtClean="0">
                <a:solidFill>
                  <a:schemeClr val="tx1"/>
                </a:solidFill>
                <a:effectLst/>
                <a:latin typeface="+mn-lt"/>
                <a:ea typeface="+mn-ea"/>
                <a:cs typeface="+mn-cs"/>
              </a:rPr>
              <a:t>语言覆盖率工具</a:t>
            </a:r>
            <a:r>
              <a:rPr lang="en-US" altLang="zh-CN" sz="1200" b="0" i="0" kern="1200" dirty="0" err="1" smtClean="0">
                <a:solidFill>
                  <a:schemeClr val="tx1"/>
                </a:solidFill>
                <a:effectLst/>
                <a:latin typeface="+mn-lt"/>
                <a:ea typeface="+mn-ea"/>
                <a:cs typeface="+mn-cs"/>
              </a:rPr>
              <a:t>JaCoCo</a:t>
            </a:r>
            <a:r>
              <a:rPr lang="zh-CN" altLang="en-US" sz="1200" b="0" i="0" kern="1200" dirty="0" smtClean="0">
                <a:solidFill>
                  <a:schemeClr val="tx1"/>
                </a:solidFill>
                <a:effectLst/>
                <a:latin typeface="+mn-lt"/>
                <a:ea typeface="+mn-ea"/>
                <a:cs typeface="+mn-cs"/>
              </a:rPr>
              <a:t>，以及</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语言覆盖率工具</a:t>
            </a:r>
            <a:r>
              <a:rPr lang="en-US" altLang="zh-CN" sz="1200" b="0" i="0" kern="1200" dirty="0" smtClean="0">
                <a:solidFill>
                  <a:schemeClr val="tx1"/>
                </a:solidFill>
                <a:effectLst/>
                <a:latin typeface="+mn-lt"/>
                <a:ea typeface="+mn-ea"/>
                <a:cs typeface="+mn-cs"/>
              </a:rPr>
              <a:t>Coverage</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pytest-cov</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40765">
              <a:defRPr sz="1100">
                <a:solidFill>
                  <a:schemeClr val="tx1"/>
                </a:solidFill>
                <a:latin typeface="Arial" panose="020B0604020202020204" pitchFamily="34" charset="0"/>
                <a:ea typeface="宋体" panose="02010600030101010101" pitchFamily="2" charset="-122"/>
              </a:defRPr>
            </a:lvl1pPr>
            <a:lvl2pPr marL="805180" indent="-309880" defTabSz="1040765">
              <a:defRPr sz="1100">
                <a:solidFill>
                  <a:schemeClr val="tx1"/>
                </a:solidFill>
                <a:latin typeface="Arial" panose="020B0604020202020204" pitchFamily="34" charset="0"/>
                <a:ea typeface="宋体" panose="02010600030101010101" pitchFamily="2" charset="-122"/>
              </a:defRPr>
            </a:lvl2pPr>
            <a:lvl3pPr marL="1238250" indent="-247650" defTabSz="1040765">
              <a:defRPr sz="1100">
                <a:solidFill>
                  <a:schemeClr val="tx1"/>
                </a:solidFill>
                <a:latin typeface="Arial" panose="020B0604020202020204" pitchFamily="34" charset="0"/>
                <a:ea typeface="宋体" panose="02010600030101010101" pitchFamily="2" charset="-122"/>
              </a:defRPr>
            </a:lvl3pPr>
            <a:lvl4pPr marL="1733550" indent="-247650" defTabSz="1040765">
              <a:defRPr sz="1100">
                <a:solidFill>
                  <a:schemeClr val="tx1"/>
                </a:solidFill>
                <a:latin typeface="Arial" panose="020B0604020202020204" pitchFamily="34" charset="0"/>
                <a:ea typeface="宋体" panose="02010600030101010101" pitchFamily="2" charset="-122"/>
              </a:defRPr>
            </a:lvl4pPr>
            <a:lvl5pPr marL="2229485" indent="-247650" defTabSz="1040765">
              <a:defRPr sz="1100">
                <a:solidFill>
                  <a:schemeClr val="tx1"/>
                </a:solidFill>
                <a:latin typeface="Arial" panose="020B0604020202020204" pitchFamily="34" charset="0"/>
                <a:ea typeface="宋体" panose="02010600030101010101" pitchFamily="2" charset="-122"/>
              </a:defRPr>
            </a:lvl5pPr>
            <a:lvl6pPr marL="27247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6pPr>
            <a:lvl7pPr marL="32200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7pPr>
            <a:lvl8pPr marL="37153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8pPr>
            <a:lvl9pPr marL="42106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9pPr>
          </a:lstStyle>
          <a:p>
            <a:fld id="{5F7C5D12-1FBF-4EBF-8930-9A53C0A3CC8D}" type="slidenum">
              <a:rPr lang="en-US" altLang="zh-CN" sz="1300">
                <a:latin typeface="Times New Roman" panose="02020603050405020304" pitchFamily="18" charset="0"/>
              </a:rPr>
            </a:fld>
            <a:endParaRPr lang="en-US" altLang="zh-CN" sz="1300">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xfrm>
            <a:off x="947211" y="4861441"/>
            <a:ext cx="5209646" cy="46055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300" dirty="0" err="1"/>
              <a:t>SpringBootTest</a:t>
            </a:r>
            <a:r>
              <a:rPr lang="zh-CN" altLang="en-US" sz="1300" dirty="0"/>
              <a:t>和</a:t>
            </a:r>
            <a:r>
              <a:rPr lang="en-US" altLang="zh-CN" sz="1300" dirty="0"/>
              <a:t>Junit</a:t>
            </a:r>
            <a:r>
              <a:rPr lang="zh-CN" altLang="en-US" sz="1300" dirty="0"/>
              <a:t>进行</a:t>
            </a:r>
            <a:r>
              <a:rPr lang="en-US" altLang="zh-CN" sz="1300" dirty="0"/>
              <a:t>Spring</a:t>
            </a:r>
            <a:r>
              <a:rPr lang="zh-CN" altLang="en-US" sz="1300" dirty="0"/>
              <a:t>后端单元测试和集成测试的示例：</a:t>
            </a:r>
            <a:r>
              <a:rPr kumimoji="1" lang="en-US" altLang="zh-CN" sz="1300" dirty="0">
                <a:latin typeface="Times New Roman" panose="02020603050405020304" pitchFamily="18" charset="0"/>
                <a:ea typeface="宋体" panose="02010600030101010101" pitchFamily="2" charset="-122"/>
              </a:rPr>
              <a:t>https://github.com/sjtu-se128/spring-backend-test</a:t>
            </a:r>
            <a:endParaRPr kumimoji="1" lang="en-US" altLang="zh-CN" sz="1300" dirty="0">
              <a:latin typeface="Times New Roman" panose="02020603050405020304" pitchFamily="18" charset="0"/>
              <a:ea typeface="宋体" panose="02010600030101010101" pitchFamily="2" charset="-122"/>
            </a:endParaRPr>
          </a:p>
          <a:p>
            <a:r>
              <a:rPr lang="en-US" altLang="zh-CN" sz="1300" dirty="0"/>
              <a:t>Cavy</a:t>
            </a:r>
            <a:r>
              <a:rPr lang="zh-CN" altLang="en-US" sz="1300" dirty="0"/>
              <a:t>（</a:t>
            </a:r>
            <a:r>
              <a:rPr lang="en-US" altLang="zh-CN" sz="1300" dirty="0"/>
              <a:t>https://cavy.app</a:t>
            </a:r>
            <a:r>
              <a:rPr lang="zh-CN" altLang="en-US" sz="1300" dirty="0"/>
              <a:t>）的示例 ：</a:t>
            </a:r>
            <a:r>
              <a:rPr lang="en-US" altLang="zh-CN" dirty="0" smtClean="0"/>
              <a:t>https://github.com/pixielabs/cavy/tree/master/sample-app/CavyDirectory</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E025588-C474-42AC-8241-9E06D53CD3D3}" type="slidenum">
              <a:rPr lang="en-US" altLang="zh-CN" smtClean="0"/>
            </a:fld>
            <a:endParaRPr lang="en-US"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40765">
              <a:defRPr sz="1100">
                <a:solidFill>
                  <a:schemeClr val="tx1"/>
                </a:solidFill>
                <a:latin typeface="Arial" panose="020B0604020202020204" pitchFamily="34" charset="0"/>
                <a:ea typeface="宋体" panose="02010600030101010101" pitchFamily="2" charset="-122"/>
              </a:defRPr>
            </a:lvl1pPr>
            <a:lvl2pPr marL="805180" indent="-309880" defTabSz="1040765">
              <a:defRPr sz="1100">
                <a:solidFill>
                  <a:schemeClr val="tx1"/>
                </a:solidFill>
                <a:latin typeface="Arial" panose="020B0604020202020204" pitchFamily="34" charset="0"/>
                <a:ea typeface="宋体" panose="02010600030101010101" pitchFamily="2" charset="-122"/>
              </a:defRPr>
            </a:lvl2pPr>
            <a:lvl3pPr marL="1238250" indent="-247650" defTabSz="1040765">
              <a:defRPr sz="1100">
                <a:solidFill>
                  <a:schemeClr val="tx1"/>
                </a:solidFill>
                <a:latin typeface="Arial" panose="020B0604020202020204" pitchFamily="34" charset="0"/>
                <a:ea typeface="宋体" panose="02010600030101010101" pitchFamily="2" charset="-122"/>
              </a:defRPr>
            </a:lvl3pPr>
            <a:lvl4pPr marL="1733550" indent="-247650" defTabSz="1040765">
              <a:defRPr sz="1100">
                <a:solidFill>
                  <a:schemeClr val="tx1"/>
                </a:solidFill>
                <a:latin typeface="Arial" panose="020B0604020202020204" pitchFamily="34" charset="0"/>
                <a:ea typeface="宋体" panose="02010600030101010101" pitchFamily="2" charset="-122"/>
              </a:defRPr>
            </a:lvl4pPr>
            <a:lvl5pPr marL="2229485" indent="-247650" defTabSz="1040765">
              <a:defRPr sz="1100">
                <a:solidFill>
                  <a:schemeClr val="tx1"/>
                </a:solidFill>
                <a:latin typeface="Arial" panose="020B0604020202020204" pitchFamily="34" charset="0"/>
                <a:ea typeface="宋体" panose="02010600030101010101" pitchFamily="2" charset="-122"/>
              </a:defRPr>
            </a:lvl5pPr>
            <a:lvl6pPr marL="27247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6pPr>
            <a:lvl7pPr marL="32200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7pPr>
            <a:lvl8pPr marL="37153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8pPr>
            <a:lvl9pPr marL="42106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9pPr>
          </a:lstStyle>
          <a:p>
            <a:fld id="{E1F15B56-9CD1-40F6-A735-1BC85E08C780}" type="slidenum">
              <a:rPr lang="en-US" altLang="zh-CN" sz="1300">
                <a:latin typeface="Times New Roman" panose="02020603050405020304" pitchFamily="18" charset="0"/>
              </a:rPr>
            </a:fld>
            <a:endParaRPr lang="en-US" altLang="zh-CN" sz="1300">
              <a:latin typeface="Times New Roman" panose="02020603050405020304" pitchFamily="18" charset="0"/>
            </a:endParaRPr>
          </a:p>
        </p:txBody>
      </p:sp>
      <p:sp>
        <p:nvSpPr>
          <p:cNvPr id="9219" name="Rectangle 2"/>
          <p:cNvSpPr>
            <a:spLocks noGrp="1" noRot="1" noChangeAspect="1" noChangeArrowheads="1" noTextEdit="1"/>
          </p:cNvSpPr>
          <p:nvPr>
            <p:ph type="sldImg"/>
          </p:nvPr>
        </p:nvSpPr>
        <p:spPr/>
      </p:sp>
      <p:sp>
        <p:nvSpPr>
          <p:cNvPr id="9220" name="Rectangle 3"/>
          <p:cNvSpPr>
            <a:spLocks noGrp="1" noChangeArrowheads="1"/>
          </p:cNvSpPr>
          <p:nvPr>
            <p:ph type="body" idx="1"/>
          </p:nvPr>
        </p:nvSpPr>
        <p:spPr>
          <a:xfrm>
            <a:off x="947211" y="4861441"/>
            <a:ext cx="5209646" cy="46055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4S</a:t>
            </a:r>
            <a:r>
              <a:rPr lang="zh-CN" altLang="zh-CN" sz="1200" kern="1200" dirty="0" smtClean="0">
                <a:solidFill>
                  <a:schemeClr val="tx1"/>
                </a:solidFill>
                <a:effectLst/>
                <a:latin typeface="+mn-lt"/>
                <a:ea typeface="+mn-ea"/>
                <a:cs typeface="+mn-cs"/>
              </a:rPr>
              <a:t>系统的系统测试时，测试人员扮演一个试图攻击系统的角色，采用各种方式攻击系统：截获或破译</a:t>
            </a:r>
            <a:r>
              <a:rPr lang="en-US" altLang="zh-CN" sz="1200" kern="1200" dirty="0" smtClean="0">
                <a:solidFill>
                  <a:schemeClr val="tx1"/>
                </a:solidFill>
                <a:effectLst/>
                <a:latin typeface="+mn-lt"/>
                <a:ea typeface="+mn-ea"/>
                <a:cs typeface="+mn-cs"/>
              </a:rPr>
              <a:t>4S</a:t>
            </a:r>
            <a:r>
              <a:rPr lang="zh-CN" altLang="zh-CN" sz="1200" kern="1200" dirty="0" smtClean="0">
                <a:solidFill>
                  <a:schemeClr val="tx1"/>
                </a:solidFill>
                <a:effectLst/>
                <a:latin typeface="+mn-lt"/>
                <a:ea typeface="+mn-ea"/>
                <a:cs typeface="+mn-cs"/>
              </a:rPr>
              <a:t>系统的用户名和密码；借助于某种软件攻击</a:t>
            </a:r>
            <a:r>
              <a:rPr lang="en-US" altLang="zh-CN" sz="1200" kern="1200" dirty="0" smtClean="0">
                <a:solidFill>
                  <a:schemeClr val="tx1"/>
                </a:solidFill>
                <a:effectLst/>
                <a:latin typeface="+mn-lt"/>
                <a:ea typeface="+mn-ea"/>
                <a:cs typeface="+mn-cs"/>
              </a:rPr>
              <a:t>4S</a:t>
            </a:r>
            <a:r>
              <a:rPr lang="zh-CN" altLang="zh-CN" sz="1200" kern="1200" dirty="0" smtClean="0">
                <a:solidFill>
                  <a:schemeClr val="tx1"/>
                </a:solidFill>
                <a:effectLst/>
                <a:latin typeface="+mn-lt"/>
                <a:ea typeface="+mn-ea"/>
                <a:cs typeface="+mn-cs"/>
              </a:rPr>
              <a:t>系统；</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制服</a:t>
            </a:r>
            <a:r>
              <a:rPr lang="en-US" altLang="zh-CN" sz="1200" kern="1200" dirty="0" smtClean="0">
                <a:solidFill>
                  <a:schemeClr val="tx1"/>
                </a:solidFill>
                <a:effectLst/>
                <a:latin typeface="+mn-lt"/>
                <a:ea typeface="+mn-ea"/>
                <a:cs typeface="+mn-cs"/>
              </a:rPr>
              <a:t>”4S</a:t>
            </a:r>
            <a:r>
              <a:rPr lang="zh-CN" altLang="zh-CN" sz="1200" kern="1200" dirty="0" smtClean="0">
                <a:solidFill>
                  <a:schemeClr val="tx1"/>
                </a:solidFill>
                <a:effectLst/>
                <a:latin typeface="+mn-lt"/>
                <a:ea typeface="+mn-ea"/>
                <a:cs typeface="+mn-cs"/>
              </a:rPr>
              <a:t>系统，使得别人无法访问；故意引发系统错误，期望在系统恢复过程中侵入系统；通过浏览非保密的数据，从中找到进入</a:t>
            </a:r>
            <a:r>
              <a:rPr lang="en-US" altLang="zh-CN" sz="1200" kern="1200" dirty="0" smtClean="0">
                <a:solidFill>
                  <a:schemeClr val="tx1"/>
                </a:solidFill>
                <a:effectLst/>
                <a:latin typeface="+mn-lt"/>
                <a:ea typeface="+mn-ea"/>
                <a:cs typeface="+mn-cs"/>
              </a:rPr>
              <a:t>4S</a:t>
            </a:r>
            <a:r>
              <a:rPr lang="zh-CN" altLang="zh-CN" sz="1200" kern="1200" dirty="0" smtClean="0">
                <a:solidFill>
                  <a:schemeClr val="tx1"/>
                </a:solidFill>
                <a:effectLst/>
                <a:latin typeface="+mn-lt"/>
                <a:ea typeface="+mn-ea"/>
                <a:cs typeface="+mn-cs"/>
              </a:rPr>
              <a:t>系统的钥匙等等。</a:t>
            </a:r>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p:sp>
      <p:sp>
        <p:nvSpPr>
          <p:cNvPr id="942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942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40765">
              <a:defRPr sz="1100">
                <a:solidFill>
                  <a:schemeClr val="tx1"/>
                </a:solidFill>
                <a:latin typeface="Arial" panose="020B0604020202020204" pitchFamily="34" charset="0"/>
                <a:ea typeface="宋体" panose="02010600030101010101" pitchFamily="2" charset="-122"/>
              </a:defRPr>
            </a:lvl1pPr>
            <a:lvl2pPr marL="805180" indent="-309880" defTabSz="1040765">
              <a:defRPr sz="1100">
                <a:solidFill>
                  <a:schemeClr val="tx1"/>
                </a:solidFill>
                <a:latin typeface="Arial" panose="020B0604020202020204" pitchFamily="34" charset="0"/>
                <a:ea typeface="宋体" panose="02010600030101010101" pitchFamily="2" charset="-122"/>
              </a:defRPr>
            </a:lvl2pPr>
            <a:lvl3pPr marL="1238250" indent="-247650" defTabSz="1040765">
              <a:defRPr sz="1100">
                <a:solidFill>
                  <a:schemeClr val="tx1"/>
                </a:solidFill>
                <a:latin typeface="Arial" panose="020B0604020202020204" pitchFamily="34" charset="0"/>
                <a:ea typeface="宋体" panose="02010600030101010101" pitchFamily="2" charset="-122"/>
              </a:defRPr>
            </a:lvl3pPr>
            <a:lvl4pPr marL="1733550" indent="-247650" defTabSz="1040765">
              <a:defRPr sz="1100">
                <a:solidFill>
                  <a:schemeClr val="tx1"/>
                </a:solidFill>
                <a:latin typeface="Arial" panose="020B0604020202020204" pitchFamily="34" charset="0"/>
                <a:ea typeface="宋体" panose="02010600030101010101" pitchFamily="2" charset="-122"/>
              </a:defRPr>
            </a:lvl4pPr>
            <a:lvl5pPr marL="2229485" indent="-247650" defTabSz="1040765">
              <a:defRPr sz="1100">
                <a:solidFill>
                  <a:schemeClr val="tx1"/>
                </a:solidFill>
                <a:latin typeface="Arial" panose="020B0604020202020204" pitchFamily="34" charset="0"/>
                <a:ea typeface="宋体" panose="02010600030101010101" pitchFamily="2" charset="-122"/>
              </a:defRPr>
            </a:lvl5pPr>
            <a:lvl6pPr marL="27247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6pPr>
            <a:lvl7pPr marL="32200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7pPr>
            <a:lvl8pPr marL="37153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8pPr>
            <a:lvl9pPr marL="42106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9pPr>
          </a:lstStyle>
          <a:p>
            <a:fld id="{3274CB6F-0094-44C3-81C8-E981F8E0B0E0}" type="slidenum">
              <a:rPr lang="en-US" altLang="zh-CN" sz="1300">
                <a:latin typeface="Times New Roman" panose="02020603050405020304" pitchFamily="18" charset="0"/>
              </a:rPr>
            </a:fld>
            <a:endParaRPr lang="en-US" altLang="zh-CN" sz="1300">
              <a:latin typeface="Times New Roman" panose="02020603050405020304"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Jmeter</a:t>
            </a:r>
            <a:r>
              <a:rPr lang="en-US" altLang="zh-CN" dirty="0" smtClean="0"/>
              <a:t>:</a:t>
            </a:r>
            <a:endParaRPr lang="en-US" altLang="zh-CN" dirty="0" smtClean="0"/>
          </a:p>
          <a:p>
            <a:r>
              <a:rPr lang="en-US" altLang="zh-CN" dirty="0" smtClean="0"/>
              <a:t>https://mp.weixin.qq.com/s/cOXW4EivGgvy2WXC28acOA</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p:sp>
      <p:sp>
        <p:nvSpPr>
          <p:cNvPr id="962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962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40765">
              <a:defRPr sz="1100">
                <a:solidFill>
                  <a:schemeClr val="tx1"/>
                </a:solidFill>
                <a:latin typeface="Arial" panose="020B0604020202020204" pitchFamily="34" charset="0"/>
                <a:ea typeface="宋体" panose="02010600030101010101" pitchFamily="2" charset="-122"/>
              </a:defRPr>
            </a:lvl1pPr>
            <a:lvl2pPr marL="805180" indent="-309880" defTabSz="1040765">
              <a:defRPr sz="1100">
                <a:solidFill>
                  <a:schemeClr val="tx1"/>
                </a:solidFill>
                <a:latin typeface="Arial" panose="020B0604020202020204" pitchFamily="34" charset="0"/>
                <a:ea typeface="宋体" panose="02010600030101010101" pitchFamily="2" charset="-122"/>
              </a:defRPr>
            </a:lvl2pPr>
            <a:lvl3pPr marL="1238250" indent="-247650" defTabSz="1040765">
              <a:defRPr sz="1100">
                <a:solidFill>
                  <a:schemeClr val="tx1"/>
                </a:solidFill>
                <a:latin typeface="Arial" panose="020B0604020202020204" pitchFamily="34" charset="0"/>
                <a:ea typeface="宋体" panose="02010600030101010101" pitchFamily="2" charset="-122"/>
              </a:defRPr>
            </a:lvl3pPr>
            <a:lvl4pPr marL="1733550" indent="-247650" defTabSz="1040765">
              <a:defRPr sz="1100">
                <a:solidFill>
                  <a:schemeClr val="tx1"/>
                </a:solidFill>
                <a:latin typeface="Arial" panose="020B0604020202020204" pitchFamily="34" charset="0"/>
                <a:ea typeface="宋体" panose="02010600030101010101" pitchFamily="2" charset="-122"/>
              </a:defRPr>
            </a:lvl4pPr>
            <a:lvl5pPr marL="2229485" indent="-247650" defTabSz="1040765">
              <a:defRPr sz="1100">
                <a:solidFill>
                  <a:schemeClr val="tx1"/>
                </a:solidFill>
                <a:latin typeface="Arial" panose="020B0604020202020204" pitchFamily="34" charset="0"/>
                <a:ea typeface="宋体" panose="02010600030101010101" pitchFamily="2" charset="-122"/>
              </a:defRPr>
            </a:lvl5pPr>
            <a:lvl6pPr marL="27247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6pPr>
            <a:lvl7pPr marL="32200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7pPr>
            <a:lvl8pPr marL="37153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8pPr>
            <a:lvl9pPr marL="42106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9pPr>
          </a:lstStyle>
          <a:p>
            <a:fld id="{349840A2-CDF3-434A-87E1-E2ADE1DDD013}" type="slidenum">
              <a:rPr lang="en-US" altLang="zh-CN" sz="1300">
                <a:latin typeface="Times New Roman" panose="02020603050405020304" pitchFamily="18" charset="0"/>
              </a:rPr>
            </a:fld>
            <a:endParaRPr lang="en-US" altLang="zh-CN" sz="1300">
              <a:latin typeface="Times New Roman" panose="02020603050405020304" pitchFamily="18"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921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40765">
              <a:defRPr sz="1100">
                <a:solidFill>
                  <a:schemeClr val="tx1"/>
                </a:solidFill>
                <a:latin typeface="Arial" panose="020B0604020202020204" pitchFamily="34" charset="0"/>
                <a:ea typeface="宋体" panose="02010600030101010101" pitchFamily="2" charset="-122"/>
              </a:defRPr>
            </a:lvl1pPr>
            <a:lvl2pPr marL="805180" indent="-309880" defTabSz="1040765">
              <a:defRPr sz="1100">
                <a:solidFill>
                  <a:schemeClr val="tx1"/>
                </a:solidFill>
                <a:latin typeface="Arial" panose="020B0604020202020204" pitchFamily="34" charset="0"/>
                <a:ea typeface="宋体" panose="02010600030101010101" pitchFamily="2" charset="-122"/>
              </a:defRPr>
            </a:lvl2pPr>
            <a:lvl3pPr marL="1238250" indent="-247650" defTabSz="1040765">
              <a:defRPr sz="1100">
                <a:solidFill>
                  <a:schemeClr val="tx1"/>
                </a:solidFill>
                <a:latin typeface="Arial" panose="020B0604020202020204" pitchFamily="34" charset="0"/>
                <a:ea typeface="宋体" panose="02010600030101010101" pitchFamily="2" charset="-122"/>
              </a:defRPr>
            </a:lvl3pPr>
            <a:lvl4pPr marL="1733550" indent="-247650" defTabSz="1040765">
              <a:defRPr sz="1100">
                <a:solidFill>
                  <a:schemeClr val="tx1"/>
                </a:solidFill>
                <a:latin typeface="Arial" panose="020B0604020202020204" pitchFamily="34" charset="0"/>
                <a:ea typeface="宋体" panose="02010600030101010101" pitchFamily="2" charset="-122"/>
              </a:defRPr>
            </a:lvl4pPr>
            <a:lvl5pPr marL="2229485" indent="-247650" defTabSz="1040765">
              <a:defRPr sz="1100">
                <a:solidFill>
                  <a:schemeClr val="tx1"/>
                </a:solidFill>
                <a:latin typeface="Arial" panose="020B0604020202020204" pitchFamily="34" charset="0"/>
                <a:ea typeface="宋体" panose="02010600030101010101" pitchFamily="2" charset="-122"/>
              </a:defRPr>
            </a:lvl5pPr>
            <a:lvl6pPr marL="27247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6pPr>
            <a:lvl7pPr marL="32200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7pPr>
            <a:lvl8pPr marL="37153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8pPr>
            <a:lvl9pPr marL="42106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9pPr>
          </a:lstStyle>
          <a:p>
            <a:fld id="{EC592CFE-40C5-41E5-AD2B-75429B917349}" type="slidenum">
              <a:rPr lang="en-US" altLang="zh-CN" sz="1300">
                <a:latin typeface="Times New Roman" panose="02020603050405020304" pitchFamily="18" charset="0"/>
              </a:rPr>
            </a:fld>
            <a:endParaRPr lang="en-US" altLang="zh-CN" sz="1300">
              <a:latin typeface="Times New Roman" panose="02020603050405020304"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p:sp>
      <p:sp>
        <p:nvSpPr>
          <p:cNvPr id="993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993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40765">
              <a:defRPr sz="1100">
                <a:solidFill>
                  <a:schemeClr val="tx1"/>
                </a:solidFill>
                <a:latin typeface="Arial" panose="020B0604020202020204" pitchFamily="34" charset="0"/>
                <a:ea typeface="宋体" panose="02010600030101010101" pitchFamily="2" charset="-122"/>
              </a:defRPr>
            </a:lvl1pPr>
            <a:lvl2pPr marL="805180" indent="-309880" defTabSz="1040765">
              <a:defRPr sz="1100">
                <a:solidFill>
                  <a:schemeClr val="tx1"/>
                </a:solidFill>
                <a:latin typeface="Arial" panose="020B0604020202020204" pitchFamily="34" charset="0"/>
                <a:ea typeface="宋体" panose="02010600030101010101" pitchFamily="2" charset="-122"/>
              </a:defRPr>
            </a:lvl2pPr>
            <a:lvl3pPr marL="1238250" indent="-247650" defTabSz="1040765">
              <a:defRPr sz="1100">
                <a:solidFill>
                  <a:schemeClr val="tx1"/>
                </a:solidFill>
                <a:latin typeface="Arial" panose="020B0604020202020204" pitchFamily="34" charset="0"/>
                <a:ea typeface="宋体" panose="02010600030101010101" pitchFamily="2" charset="-122"/>
              </a:defRPr>
            </a:lvl3pPr>
            <a:lvl4pPr marL="1733550" indent="-247650" defTabSz="1040765">
              <a:defRPr sz="1100">
                <a:solidFill>
                  <a:schemeClr val="tx1"/>
                </a:solidFill>
                <a:latin typeface="Arial" panose="020B0604020202020204" pitchFamily="34" charset="0"/>
                <a:ea typeface="宋体" panose="02010600030101010101" pitchFamily="2" charset="-122"/>
              </a:defRPr>
            </a:lvl4pPr>
            <a:lvl5pPr marL="2229485" indent="-247650" defTabSz="1040765">
              <a:defRPr sz="1100">
                <a:solidFill>
                  <a:schemeClr val="tx1"/>
                </a:solidFill>
                <a:latin typeface="Arial" panose="020B0604020202020204" pitchFamily="34" charset="0"/>
                <a:ea typeface="宋体" panose="02010600030101010101" pitchFamily="2" charset="-122"/>
              </a:defRPr>
            </a:lvl5pPr>
            <a:lvl6pPr marL="27247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6pPr>
            <a:lvl7pPr marL="32200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7pPr>
            <a:lvl8pPr marL="37153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8pPr>
            <a:lvl9pPr marL="42106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9pPr>
          </a:lstStyle>
          <a:p>
            <a:fld id="{043E0ADE-9033-41BA-B60D-99306663B0AD}" type="slidenum">
              <a:rPr lang="en-US" altLang="zh-CN" sz="1300">
                <a:latin typeface="Times New Roman" panose="02020603050405020304" pitchFamily="18" charset="0"/>
              </a:rPr>
            </a:fld>
            <a:endParaRPr lang="en-US" altLang="zh-CN" sz="1300">
              <a:latin typeface="Times New Roman" panose="02020603050405020304" pitchFamily="18"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p:sp>
      <p:sp>
        <p:nvSpPr>
          <p:cNvPr id="1146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146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40765">
              <a:defRPr sz="1100">
                <a:solidFill>
                  <a:schemeClr val="tx1"/>
                </a:solidFill>
                <a:latin typeface="Arial" panose="020B0604020202020204" pitchFamily="34" charset="0"/>
                <a:ea typeface="宋体" panose="02010600030101010101" pitchFamily="2" charset="-122"/>
              </a:defRPr>
            </a:lvl1pPr>
            <a:lvl2pPr marL="805180" indent="-309880" defTabSz="1040765">
              <a:defRPr sz="1100">
                <a:solidFill>
                  <a:schemeClr val="tx1"/>
                </a:solidFill>
                <a:latin typeface="Arial" panose="020B0604020202020204" pitchFamily="34" charset="0"/>
                <a:ea typeface="宋体" panose="02010600030101010101" pitchFamily="2" charset="-122"/>
              </a:defRPr>
            </a:lvl2pPr>
            <a:lvl3pPr marL="1238250" indent="-247650" defTabSz="1040765">
              <a:defRPr sz="1100">
                <a:solidFill>
                  <a:schemeClr val="tx1"/>
                </a:solidFill>
                <a:latin typeface="Arial" panose="020B0604020202020204" pitchFamily="34" charset="0"/>
                <a:ea typeface="宋体" panose="02010600030101010101" pitchFamily="2" charset="-122"/>
              </a:defRPr>
            </a:lvl3pPr>
            <a:lvl4pPr marL="1733550" indent="-247650" defTabSz="1040765">
              <a:defRPr sz="1100">
                <a:solidFill>
                  <a:schemeClr val="tx1"/>
                </a:solidFill>
                <a:latin typeface="Arial" panose="020B0604020202020204" pitchFamily="34" charset="0"/>
                <a:ea typeface="宋体" panose="02010600030101010101" pitchFamily="2" charset="-122"/>
              </a:defRPr>
            </a:lvl4pPr>
            <a:lvl5pPr marL="2229485" indent="-247650" defTabSz="1040765">
              <a:defRPr sz="1100">
                <a:solidFill>
                  <a:schemeClr val="tx1"/>
                </a:solidFill>
                <a:latin typeface="Arial" panose="020B0604020202020204" pitchFamily="34" charset="0"/>
                <a:ea typeface="宋体" panose="02010600030101010101" pitchFamily="2" charset="-122"/>
              </a:defRPr>
            </a:lvl5pPr>
            <a:lvl6pPr marL="27247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6pPr>
            <a:lvl7pPr marL="32200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7pPr>
            <a:lvl8pPr marL="37153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8pPr>
            <a:lvl9pPr marL="4210685" indent="-247650" defTabSz="1040765" eaLnBrk="0" fontAlgn="base" hangingPunct="0">
              <a:spcBef>
                <a:spcPct val="0"/>
              </a:spcBef>
              <a:spcAft>
                <a:spcPct val="0"/>
              </a:spcAft>
              <a:defRPr sz="1100">
                <a:solidFill>
                  <a:schemeClr val="tx1"/>
                </a:solidFill>
                <a:latin typeface="Arial" panose="020B0604020202020204" pitchFamily="34" charset="0"/>
                <a:ea typeface="宋体" panose="02010600030101010101" pitchFamily="2" charset="-122"/>
              </a:defRPr>
            </a:lvl9pPr>
          </a:lstStyle>
          <a:p>
            <a:fld id="{DE665FC1-B762-4F8C-945D-AECBFE9EA071}" type="slidenum">
              <a:rPr lang="en-US" altLang="zh-CN" sz="1300">
                <a:latin typeface="Times New Roman" panose="02020603050405020304" pitchFamily="18" charset="0"/>
              </a:rPr>
            </a:fld>
            <a:endParaRPr lang="en-US" altLang="zh-CN" sz="1300">
              <a:latin typeface="Times New Roman" panose="02020603050405020304" pitchFamily="18"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01">
    <p:spTree>
      <p:nvGrpSpPr>
        <p:cNvPr id="1" name=""/>
        <p:cNvGrpSpPr/>
        <p:nvPr/>
      </p:nvGrpSpPr>
      <p:grpSpPr>
        <a:xfrm>
          <a:off x="0" y="0"/>
          <a:ext cx="0" cy="0"/>
          <a:chOff x="0" y="0"/>
          <a:chExt cx="0" cy="0"/>
        </a:xfrm>
      </p:grpSpPr>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endParaRPr lang="zh-CN" altLang="en-US" dirty="0"/>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12000" y="373011"/>
            <a:ext cx="11220120" cy="688975"/>
          </a:xfrm>
          <a:prstGeom prst="rect">
            <a:avLst/>
          </a:prstGeom>
        </p:spPr>
        <p:txBody>
          <a:bodyPr/>
          <a:lstStyle>
            <a:lvl1pPr>
              <a:defRPr lang="zh-CN" altLang="en-US" sz="3200" b="1" kern="1200" baseline="0" dirty="0">
                <a:solidFill>
                  <a:srgbClr val="175F8B"/>
                </a:solidFill>
                <a:latin typeface="微软雅黑" panose="020B0503020204020204" pitchFamily="34" charset="-122"/>
                <a:ea typeface="微软雅黑" panose="020B0503020204020204" pitchFamily="34" charset="-122"/>
                <a:cs typeface="+mn-cs"/>
              </a:defRPr>
            </a:lvl1pPr>
          </a:lstStyle>
          <a:p>
            <a:r>
              <a:rPr lang="zh-CN" altLang="en-US" dirty="0" smtClean="0"/>
              <a:t>单击此处编辑母版标题样式</a:t>
            </a:r>
            <a:endParaRPr lang="zh-CN" altLang="en-US" dirty="0"/>
          </a:p>
        </p:txBody>
      </p:sp>
      <p:sp>
        <p:nvSpPr>
          <p:cNvPr id="3" name="矩形: 圆顶角 8"/>
          <p:cNvSpPr/>
          <p:nvPr userDrawn="1"/>
        </p:nvSpPr>
        <p:spPr>
          <a:xfrm flipV="1">
            <a:off x="648000" y="1054726"/>
            <a:ext cx="1155300" cy="68568"/>
          </a:xfrm>
          <a:prstGeom prst="round2SameRect">
            <a:avLst>
              <a:gd name="adj1" fmla="val 50000"/>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目录-1">
    <p:spTree>
      <p:nvGrpSpPr>
        <p:cNvPr id="1" name=""/>
        <p:cNvGrpSpPr/>
        <p:nvPr/>
      </p:nvGrpSpPr>
      <p:grpSpPr>
        <a:xfrm>
          <a:off x="0" y="0"/>
          <a:ext cx="0" cy="0"/>
          <a:chOff x="0" y="0"/>
          <a:chExt cx="0" cy="0"/>
        </a:xfrm>
      </p:grpSpPr>
      <p:sp>
        <p:nvSpPr>
          <p:cNvPr id="17" name="Object 2010"/>
          <p:cNvSpPr txBox="1"/>
          <p:nvPr userDrawn="1"/>
        </p:nvSpPr>
        <p:spPr>
          <a:xfrm>
            <a:off x="921270" y="2093253"/>
            <a:ext cx="2282428" cy="781050"/>
          </a:xfrm>
          <a:prstGeom prst="rect">
            <a:avLst/>
          </a:prstGeom>
        </p:spPr>
        <p:txBody>
          <a:bodyPr vert="horz" rtlCol="0" anchor="t" anchorCtr="0">
            <a:noAutofit/>
          </a:bodyPr>
          <a:lstStyle/>
          <a:p>
            <a:pPr defTabSz="457200">
              <a:lnSpc>
                <a:spcPct val="83000"/>
              </a:lnSpc>
            </a:pPr>
            <a:r>
              <a:rPr lang="zh-CN" altLang="en-US" sz="6125" spc="-123" dirty="0">
                <a:solidFill>
                  <a:srgbClr val="FFFFFF"/>
                </a:solidFill>
                <a:latin typeface="微软雅黑" panose="020B0503020204020204" pitchFamily="34" charset="-122"/>
                <a:ea typeface="微软雅黑" panose="020B0503020204020204" pitchFamily="34" charset="-122"/>
              </a:rPr>
              <a:t>目录</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0" name="Object 2011"/>
          <p:cNvSpPr txBox="1"/>
          <p:nvPr userDrawn="1"/>
        </p:nvSpPr>
        <p:spPr>
          <a:xfrm>
            <a:off x="771525" y="3213440"/>
            <a:ext cx="2781300" cy="457200"/>
          </a:xfrm>
          <a:prstGeom prst="rect">
            <a:avLst/>
          </a:prstGeom>
        </p:spPr>
        <p:txBody>
          <a:bodyPr vert="horz" rtlCol="0" anchor="t" anchorCtr="0">
            <a:noAutofit/>
          </a:bodyPr>
          <a:lstStyle/>
          <a:p>
            <a:pPr defTabSz="457200"/>
            <a:r>
              <a:rPr lang="en-US" altLang="zh-CN" sz="3000" spc="120" dirty="0">
                <a:solidFill>
                  <a:srgbClr val="FFFFFF"/>
                </a:solidFill>
                <a:latin typeface="微软雅黑" panose="020B0503020204020204" pitchFamily="34" charset="-122"/>
                <a:ea typeface="微软雅黑" panose="020B0503020204020204" pitchFamily="34" charset="-122"/>
              </a:rPr>
              <a:t>CONTENTS</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1" name="任意多边形: 形状 20"/>
          <p:cNvSpPr/>
          <p:nvPr userDrawn="1"/>
        </p:nvSpPr>
        <p:spPr>
          <a:xfrm>
            <a:off x="-21616" y="-26544"/>
            <a:ext cx="3958617" cy="68845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 name="connsiteX0-1" fmla="*/ 5092700 w 9051317"/>
              <a:gd name="connsiteY0-2" fmla="*/ 0 h 6884544"/>
              <a:gd name="connsiteX1-3" fmla="*/ 8724495 w 9051317"/>
              <a:gd name="connsiteY1-4" fmla="*/ 12700 h 6884544"/>
              <a:gd name="connsiteX2-5" fmla="*/ 8832115 w 9051317"/>
              <a:gd name="connsiteY2-6" fmla="*/ 478995 h 6884544"/>
              <a:gd name="connsiteX3-7" fmla="*/ 9051317 w 9051317"/>
              <a:gd name="connsiteY3-8" fmla="*/ 2653428 h 6884544"/>
              <a:gd name="connsiteX4-9" fmla="*/ 8203435 w 9051317"/>
              <a:gd name="connsiteY4-10" fmla="*/ 6853135 h 6884544"/>
              <a:gd name="connsiteX5-11" fmla="*/ 8189236 w 9051317"/>
              <a:gd name="connsiteY5-12" fmla="*/ 6884544 h 6884544"/>
              <a:gd name="connsiteX6-13" fmla="*/ 0 w 9051317"/>
              <a:gd name="connsiteY6-14" fmla="*/ 6884544 h 6884544"/>
              <a:gd name="connsiteX7-15" fmla="*/ 5092700 w 9051317"/>
              <a:gd name="connsiteY7-16" fmla="*/ 0 h 6884544"/>
              <a:gd name="connsiteX0-17" fmla="*/ 0 w 3958617"/>
              <a:gd name="connsiteY0-18" fmla="*/ 0 h 6884544"/>
              <a:gd name="connsiteX1-19" fmla="*/ 3631795 w 3958617"/>
              <a:gd name="connsiteY1-20" fmla="*/ 12700 h 6884544"/>
              <a:gd name="connsiteX2-21" fmla="*/ 3739415 w 3958617"/>
              <a:gd name="connsiteY2-22" fmla="*/ 478995 h 6884544"/>
              <a:gd name="connsiteX3-23" fmla="*/ 3958617 w 3958617"/>
              <a:gd name="connsiteY3-24" fmla="*/ 2653428 h 6884544"/>
              <a:gd name="connsiteX4-25" fmla="*/ 3110735 w 3958617"/>
              <a:gd name="connsiteY4-26" fmla="*/ 6853135 h 6884544"/>
              <a:gd name="connsiteX5-27" fmla="*/ 3096536 w 3958617"/>
              <a:gd name="connsiteY5-28" fmla="*/ 6884544 h 6884544"/>
              <a:gd name="connsiteX6-29" fmla="*/ 0 w 3958617"/>
              <a:gd name="connsiteY6-30" fmla="*/ 6884544 h 6884544"/>
              <a:gd name="connsiteX7-31" fmla="*/ 0 w 3958617"/>
              <a:gd name="connsiteY7-32" fmla="*/ 0 h 68845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958617" h="6884544">
                <a:moveTo>
                  <a:pt x="0" y="0"/>
                </a:moveTo>
                <a:lnTo>
                  <a:pt x="3631795" y="12700"/>
                </a:lnTo>
                <a:lnTo>
                  <a:pt x="3739415" y="478995"/>
                </a:lnTo>
                <a:cubicBezTo>
                  <a:pt x="3883139" y="1181357"/>
                  <a:pt x="3958617" y="1908578"/>
                  <a:pt x="3958617" y="2653428"/>
                </a:cubicBezTo>
                <a:cubicBezTo>
                  <a:pt x="3958617" y="4143128"/>
                  <a:pt x="3656707" y="5562314"/>
                  <a:pt x="3110735" y="6853135"/>
                </a:cubicBezTo>
                <a:lnTo>
                  <a:pt x="3096536" y="6884544"/>
                </a:lnTo>
                <a:lnTo>
                  <a:pt x="0" y="6884544"/>
                </a:lnTo>
                <a:lnTo>
                  <a:pt x="0" y="0"/>
                </a:lnTo>
                <a:close/>
              </a:path>
            </a:pathLst>
          </a:cu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形状 21"/>
          <p:cNvSpPr/>
          <p:nvPr userDrawn="1"/>
        </p:nvSpPr>
        <p:spPr>
          <a:xfrm>
            <a:off x="-8917" y="-26544"/>
            <a:ext cx="3670300" cy="68845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 name="connsiteX0-1" fmla="*/ 4523504 w 7775476"/>
              <a:gd name="connsiteY0-2" fmla="*/ 0 h 6870674"/>
              <a:gd name="connsiteX1-3" fmla="*/ 7326808 w 7775476"/>
              <a:gd name="connsiteY1-4" fmla="*/ 12674 h 6870674"/>
              <a:gd name="connsiteX2-5" fmla="*/ 7370317 w 7775476"/>
              <a:gd name="connsiteY2-6" fmla="*/ 119746 h 6870674"/>
              <a:gd name="connsiteX3-7" fmla="*/ 7775476 w 7775476"/>
              <a:gd name="connsiteY3-8" fmla="*/ 2347313 h 6870674"/>
              <a:gd name="connsiteX4-9" fmla="*/ 6040912 w 7775476"/>
              <a:gd name="connsiteY4-10" fmla="*/ 6703392 h 6870674"/>
              <a:gd name="connsiteX5-11" fmla="*/ 5876541 w 7775476"/>
              <a:gd name="connsiteY5-12" fmla="*/ 6870674 h 6870674"/>
              <a:gd name="connsiteX6-13" fmla="*/ 0 w 7775476"/>
              <a:gd name="connsiteY6-14" fmla="*/ 6870674 h 6870674"/>
              <a:gd name="connsiteX7-15" fmla="*/ 4523504 w 7775476"/>
              <a:gd name="connsiteY7-16" fmla="*/ 0 h 6870674"/>
              <a:gd name="connsiteX0-17" fmla="*/ 0 w 3251972"/>
              <a:gd name="connsiteY0-18" fmla="*/ 0 h 6870674"/>
              <a:gd name="connsiteX1-19" fmla="*/ 2803304 w 3251972"/>
              <a:gd name="connsiteY1-20" fmla="*/ 12674 h 6870674"/>
              <a:gd name="connsiteX2-21" fmla="*/ 2846813 w 3251972"/>
              <a:gd name="connsiteY2-22" fmla="*/ 119746 h 6870674"/>
              <a:gd name="connsiteX3-23" fmla="*/ 3251972 w 3251972"/>
              <a:gd name="connsiteY3-24" fmla="*/ 2347313 h 6870674"/>
              <a:gd name="connsiteX4-25" fmla="*/ 1517408 w 3251972"/>
              <a:gd name="connsiteY4-26" fmla="*/ 6703392 h 6870674"/>
              <a:gd name="connsiteX5-27" fmla="*/ 1353037 w 3251972"/>
              <a:gd name="connsiteY5-28" fmla="*/ 6870674 h 6870674"/>
              <a:gd name="connsiteX6-29" fmla="*/ 0 w 3251972"/>
              <a:gd name="connsiteY6-30" fmla="*/ 6858000 h 6870674"/>
              <a:gd name="connsiteX7-31" fmla="*/ 0 w 3251972"/>
              <a:gd name="connsiteY7-32" fmla="*/ 0 h 68706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251972" h="6870674">
                <a:moveTo>
                  <a:pt x="0" y="0"/>
                </a:moveTo>
                <a:lnTo>
                  <a:pt x="2803304" y="12674"/>
                </a:lnTo>
                <a:lnTo>
                  <a:pt x="2846813" y="119746"/>
                </a:lnTo>
                <a:cubicBezTo>
                  <a:pt x="3108925" y="814337"/>
                  <a:pt x="3251972" y="1564616"/>
                  <a:pt x="3251972" y="2347313"/>
                </a:cubicBezTo>
                <a:cubicBezTo>
                  <a:pt x="3251972" y="4024521"/>
                  <a:pt x="2595123" y="5552872"/>
                  <a:pt x="1517408" y="6703392"/>
                </a:cubicBezTo>
                <a:lnTo>
                  <a:pt x="1353037" y="6870674"/>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bject 109"/>
          <p:cNvSpPr txBox="1"/>
          <p:nvPr userDrawn="1"/>
        </p:nvSpPr>
        <p:spPr>
          <a:xfrm>
            <a:off x="662967" y="1546526"/>
            <a:ext cx="2146653" cy="877385"/>
          </a:xfrm>
          <a:prstGeom prst="rect">
            <a:avLst/>
          </a:prstGeom>
        </p:spPr>
        <p:txBody>
          <a:bodyPr vert="horz" rtlCol="0" anchor="t" anchorCtr="0">
            <a:noAutofit/>
          </a:bodyPr>
          <a:lstStyle/>
          <a:p>
            <a:pPr algn="ctr" defTabSz="457200">
              <a:lnSpc>
                <a:spcPct val="105000"/>
              </a:lnSpc>
            </a:pPr>
            <a:r>
              <a:rPr lang="zh-CN" altLang="en-US" sz="4400" b="1" spc="600" dirty="0" smtClean="0">
                <a:solidFill>
                  <a:srgbClr val="FFFFFF"/>
                </a:solidFill>
                <a:latin typeface="微软雅黑" panose="020B0503020204020204" pitchFamily="34" charset="-122"/>
                <a:ea typeface="微软雅黑" panose="020B0503020204020204" pitchFamily="34" charset="-122"/>
              </a:rPr>
              <a:t>大</a:t>
            </a:r>
            <a:r>
              <a:rPr lang="zh-CN" altLang="en-US" sz="4400" b="1" spc="600" baseline="0" dirty="0" smtClean="0">
                <a:solidFill>
                  <a:srgbClr val="FFFFFF"/>
                </a:solidFill>
                <a:latin typeface="微软雅黑" panose="020B0503020204020204" pitchFamily="34" charset="-122"/>
                <a:ea typeface="微软雅黑" panose="020B0503020204020204" pitchFamily="34" charset="-122"/>
              </a:rPr>
              <a:t> </a:t>
            </a:r>
            <a:r>
              <a:rPr lang="zh-CN" altLang="en-US" sz="4400" b="1" spc="600" dirty="0" smtClean="0">
                <a:solidFill>
                  <a:srgbClr val="FFFFFF"/>
                </a:solidFill>
                <a:latin typeface="微软雅黑" panose="020B0503020204020204" pitchFamily="34" charset="-122"/>
                <a:ea typeface="微软雅黑" panose="020B0503020204020204" pitchFamily="34" charset="-122"/>
              </a:rPr>
              <a:t>纲</a:t>
            </a:r>
            <a:endParaRPr lang="en-US" altLang="zh-CN" sz="4400" b="1" spc="600" dirty="0">
              <a:solidFill>
                <a:srgbClr val="FFFFFF"/>
              </a:solidFill>
              <a:latin typeface="微软雅黑" panose="020B0503020204020204" pitchFamily="34" charset="-122"/>
              <a:ea typeface="微软雅黑" panose="020B0503020204020204" pitchFamily="34" charset="-122"/>
            </a:endParaRPr>
          </a:p>
        </p:txBody>
      </p:sp>
      <p:cxnSp>
        <p:nvCxnSpPr>
          <p:cNvPr id="24" name="直接连接符 23"/>
          <p:cNvCxnSpPr/>
          <p:nvPr userDrawn="1"/>
        </p:nvCxnSpPr>
        <p:spPr>
          <a:xfrm>
            <a:off x="978420" y="2566566"/>
            <a:ext cx="14858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8" name="标题 13"/>
          <p:cNvSpPr>
            <a:spLocks noGrp="1"/>
          </p:cNvSpPr>
          <p:nvPr>
            <p:ph type="title"/>
          </p:nvPr>
        </p:nvSpPr>
        <p:spPr>
          <a:xfrm>
            <a:off x="1050587" y="3066615"/>
            <a:ext cx="10272409" cy="724770"/>
          </a:xfrm>
          <a:prstGeom prst="rect">
            <a:avLst/>
          </a:prstGeom>
          <a:noFill/>
          <a:effectLst/>
        </p:spPr>
        <p:txBody>
          <a:bodyPr anchor="b"/>
          <a:lstStyle>
            <a:lvl1pPr algn="ctr">
              <a:defRPr sz="4400" b="1" spc="300">
                <a:solidFill>
                  <a:srgbClr val="175F8B"/>
                </a:solidFill>
              </a:defRPr>
            </a:lvl1pPr>
          </a:lstStyle>
          <a:p>
            <a:r>
              <a:rPr lang="zh-CN" altLang="en-US" dirty="0"/>
              <a:t>单击此处编辑母版标题样式</a:t>
            </a:r>
            <a:endParaRPr lang="zh-CN" altLang="en-US" dirty="0"/>
          </a:p>
        </p:txBody>
      </p:sp>
      <p:sp>
        <p:nvSpPr>
          <p:cNvPr id="19" name="文本占位符 38"/>
          <p:cNvSpPr>
            <a:spLocks noGrp="1"/>
          </p:cNvSpPr>
          <p:nvPr>
            <p:ph type="body" sz="quarter" idx="11" hasCustomPrompt="1"/>
          </p:nvPr>
        </p:nvSpPr>
        <p:spPr>
          <a:xfrm>
            <a:off x="1050587" y="4054966"/>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
        <p:nvSpPr>
          <p:cNvPr id="31" name="矩形: 剪去单角 30"/>
          <p:cNvSpPr/>
          <p:nvPr userDrawn="1"/>
        </p:nvSpPr>
        <p:spPr>
          <a:xfrm rot="5400000" flipV="1">
            <a:off x="6070791" y="736789"/>
            <a:ext cx="45719" cy="12196703"/>
          </a:xfrm>
          <a:prstGeom prst="snip1Rect">
            <a:avLst>
              <a:gd name="adj" fmla="val 0"/>
            </a:avLst>
          </a:prstGeom>
          <a:solidFill>
            <a:schemeClr val="bg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矩形: 圆顶角 9"/>
          <p:cNvSpPr/>
          <p:nvPr userDrawn="1"/>
        </p:nvSpPr>
        <p:spPr>
          <a:xfrm flipV="1">
            <a:off x="0" y="-1"/>
            <a:ext cx="12192000" cy="2411846"/>
          </a:xfrm>
          <a:prstGeom prst="round2SameRect">
            <a:avLst>
              <a:gd name="adj1" fmla="val 38659"/>
              <a:gd name="adj2" fmla="val 0"/>
            </a:avLst>
          </a:pr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7" name="矩形: 圆顶角 6"/>
          <p:cNvSpPr/>
          <p:nvPr userDrawn="1"/>
        </p:nvSpPr>
        <p:spPr>
          <a:xfrm rot="16200000" flipV="1">
            <a:off x="4364979" y="-859726"/>
            <a:ext cx="1164073" cy="9911481"/>
          </a:xfrm>
          <a:prstGeom prst="round2SameRect">
            <a:avLst>
              <a:gd name="adj1" fmla="val 50000"/>
              <a:gd name="adj2" fmla="val 0"/>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圆顶角 9"/>
          <p:cNvSpPr/>
          <p:nvPr userDrawn="1"/>
        </p:nvSpPr>
        <p:spPr>
          <a:xfrm rot="16200000" flipV="1">
            <a:off x="4698772" y="-2328498"/>
            <a:ext cx="1681026" cy="11078572"/>
          </a:xfrm>
          <a:prstGeom prst="round2SameRect">
            <a:avLst>
              <a:gd name="adj1" fmla="val 50000"/>
              <a:gd name="adj2" fmla="val 0"/>
            </a:avLst>
          </a:pr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标题 13"/>
          <p:cNvSpPr>
            <a:spLocks noGrp="1"/>
          </p:cNvSpPr>
          <p:nvPr>
            <p:ph type="title"/>
          </p:nvPr>
        </p:nvSpPr>
        <p:spPr>
          <a:xfrm>
            <a:off x="1050587" y="2848403"/>
            <a:ext cx="10272409" cy="724770"/>
          </a:xfrm>
          <a:prstGeom prst="rect">
            <a:avLst/>
          </a:prstGeom>
          <a:noFill/>
          <a:effectLst/>
        </p:spPr>
        <p:txBody>
          <a:bodyPr anchor="t"/>
          <a:lstStyle>
            <a:lvl1pPr algn="l">
              <a:defRPr sz="4400" b="1" spc="300">
                <a:solidFill>
                  <a:schemeClr val="bg1"/>
                </a:solidFill>
              </a:defRPr>
            </a:lvl1pPr>
          </a:lstStyle>
          <a:p>
            <a:r>
              <a:rPr lang="zh-CN" altLang="en-US" dirty="0"/>
              <a:t>单击此处编辑母版标题样式</a:t>
            </a:r>
            <a:endParaRPr lang="zh-CN" altLang="en-US" dirty="0"/>
          </a:p>
        </p:txBody>
      </p:sp>
      <p:sp>
        <p:nvSpPr>
          <p:cNvPr id="19" name="文本占位符 38"/>
          <p:cNvSpPr>
            <a:spLocks noGrp="1"/>
          </p:cNvSpPr>
          <p:nvPr>
            <p:ph type="body" sz="quarter" idx="11" hasCustomPrompt="1"/>
          </p:nvPr>
        </p:nvSpPr>
        <p:spPr>
          <a:xfrm>
            <a:off x="1050587" y="4125798"/>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chemeClr val="bg1">
                    <a:lumMod val="75000"/>
                  </a:schemeClr>
                </a:solidFill>
              </a:defRPr>
            </a:lvl1pPr>
          </a:lstStyle>
          <a:p>
            <a:fld id="{548644C6-89F0-466C-949F-E70AD72679A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8" name="标题 13"/>
          <p:cNvSpPr>
            <a:spLocks noGrp="1"/>
          </p:cNvSpPr>
          <p:nvPr>
            <p:ph type="title"/>
          </p:nvPr>
        </p:nvSpPr>
        <p:spPr>
          <a:xfrm>
            <a:off x="1418471" y="1216448"/>
            <a:ext cx="10468729" cy="775349"/>
          </a:xfrm>
          <a:prstGeom prst="rect">
            <a:avLst/>
          </a:prstGeom>
          <a:noFill/>
          <a:effectLst/>
        </p:spPr>
        <p:txBody>
          <a:bodyPr anchor="ctr"/>
          <a:lstStyle>
            <a:lvl1pPr algn="l">
              <a:defRPr sz="4400" b="1" spc="300">
                <a:solidFill>
                  <a:srgbClr val="175F8B"/>
                </a:solidFill>
              </a:defRPr>
            </a:lvl1pPr>
          </a:lstStyle>
          <a:p>
            <a:r>
              <a:rPr lang="zh-CN" altLang="en-US" dirty="0"/>
              <a:t>单击此处编辑母版标题样式</a:t>
            </a:r>
            <a:endParaRPr lang="zh-CN" altLang="en-US" dirty="0"/>
          </a:p>
        </p:txBody>
      </p:sp>
      <p:sp>
        <p:nvSpPr>
          <p:cNvPr id="19" name="文本占位符 38"/>
          <p:cNvSpPr>
            <a:spLocks noGrp="1"/>
          </p:cNvSpPr>
          <p:nvPr>
            <p:ph type="body" sz="quarter" idx="11" hasCustomPrompt="1"/>
          </p:nvPr>
        </p:nvSpPr>
        <p:spPr>
          <a:xfrm>
            <a:off x="1418471" y="2746674"/>
            <a:ext cx="9845113" cy="1534265"/>
          </a:xfrm>
          <a:prstGeom prst="rect">
            <a:avLst/>
          </a:prstGeom>
          <a:noFill/>
        </p:spPr>
        <p:txBody>
          <a:bodyPr/>
          <a:lstStyle>
            <a:lvl1pPr marL="0" indent="0" algn="l">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cxnSp>
        <p:nvCxnSpPr>
          <p:cNvPr id="11" name="直接连接符 10"/>
          <p:cNvCxnSpPr/>
          <p:nvPr userDrawn="1"/>
        </p:nvCxnSpPr>
        <p:spPr>
          <a:xfrm>
            <a:off x="1418471" y="2344233"/>
            <a:ext cx="9554329"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12" name="矩形: 圆顶角 11"/>
          <p:cNvSpPr/>
          <p:nvPr userDrawn="1"/>
        </p:nvSpPr>
        <p:spPr>
          <a:xfrm rot="16200000" flipV="1">
            <a:off x="-2540271" y="3174998"/>
            <a:ext cx="5817139" cy="736601"/>
          </a:xfrm>
          <a:prstGeom prst="round2SameRect">
            <a:avLst>
              <a:gd name="adj1" fmla="val 50000"/>
              <a:gd name="adj2" fmla="val 0"/>
            </a:avLst>
          </a:prstGeom>
          <a:solidFill>
            <a:srgbClr val="175F8B"/>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一般样式）">
    <p:spTree>
      <p:nvGrpSpPr>
        <p:cNvPr id="1" name=""/>
        <p:cNvGrpSpPr/>
        <p:nvPr/>
      </p:nvGrpSpPr>
      <p:grpSpPr>
        <a:xfrm>
          <a:off x="0" y="0"/>
          <a:ext cx="0" cy="0"/>
          <a:chOff x="0" y="0"/>
          <a:chExt cx="0" cy="0"/>
        </a:xfrm>
      </p:grpSpPr>
      <p:sp>
        <p:nvSpPr>
          <p:cNvPr id="8" name="文本占位符 31"/>
          <p:cNvSpPr>
            <a:spLocks noGrp="1"/>
          </p:cNvSpPr>
          <p:nvPr>
            <p:ph type="body" sz="quarter" idx="11"/>
          </p:nvPr>
        </p:nvSpPr>
        <p:spPr>
          <a:xfrm>
            <a:off x="612000" y="381074"/>
            <a:ext cx="10836000" cy="687600"/>
          </a:xfrm>
          <a:prstGeom prst="rect">
            <a:avLst/>
          </a:prstGeom>
        </p:spPr>
        <p:txBody>
          <a:bodyPr anchor="ctr"/>
          <a:lstStyle>
            <a:lvl1pPr marL="0" indent="0" algn="l">
              <a:lnSpc>
                <a:spcPct val="100000"/>
              </a:lnSpc>
              <a:buNone/>
              <a:defRPr sz="3200" b="1">
                <a:solidFill>
                  <a:srgbClr val="175F8B"/>
                </a:solidFill>
              </a:defRPr>
            </a:lvl1pPr>
          </a:lstStyle>
          <a:p>
            <a:pPr lvl="0"/>
            <a:endParaRPr lang="zh-CN" altLang="en-US" dirty="0"/>
          </a:p>
        </p:txBody>
      </p:sp>
      <p:sp>
        <p:nvSpPr>
          <p:cNvPr id="17" name="文本占位符 16"/>
          <p:cNvSpPr>
            <a:spLocks noGrp="1"/>
          </p:cNvSpPr>
          <p:nvPr>
            <p:ph type="body" sz="quarter" idx="14" hasCustomPrompt="1"/>
          </p:nvPr>
        </p:nvSpPr>
        <p:spPr>
          <a:xfrm>
            <a:off x="611680" y="1353600"/>
            <a:ext cx="10836320" cy="4977794"/>
          </a:xfrm>
          <a:prstGeom prst="rect">
            <a:avLst/>
          </a:prstGeom>
        </p:spPr>
        <p:txBody>
          <a:bodyPr/>
          <a:lstStyle>
            <a:lvl1pPr marL="446405" indent="-446405">
              <a:lnSpc>
                <a:spcPct val="130000"/>
              </a:lnSpc>
              <a:spcBef>
                <a:spcPts val="0"/>
              </a:spcBef>
              <a:spcAft>
                <a:spcPts val="300"/>
              </a:spcAft>
              <a:buClr>
                <a:srgbClr val="92D050"/>
              </a:buClr>
              <a:buFont typeface="Wingdings" panose="05000000000000000000" pitchFamily="2" charset="2"/>
              <a:buChar char="p"/>
              <a:defRPr sz="2400" b="1" spc="300">
                <a:solidFill>
                  <a:schemeClr val="tx1">
                    <a:lumMod val="75000"/>
                    <a:lumOff val="25000"/>
                  </a:schemeClr>
                </a:solidFill>
              </a:defRPr>
            </a:lvl1pPr>
            <a:lvl2pPr marL="892175" indent="-434975">
              <a:lnSpc>
                <a:spcPct val="130000"/>
              </a:lnSpc>
              <a:spcBef>
                <a:spcPts val="0"/>
              </a:spcBef>
              <a:spcAft>
                <a:spcPts val="300"/>
              </a:spcAft>
              <a:buClr>
                <a:srgbClr val="92D050"/>
              </a:buClr>
              <a:buFont typeface="Wingdings" panose="05000000000000000000" pitchFamily="2" charset="2"/>
              <a:buChar char="n"/>
              <a:defRPr sz="2200" spc="300">
                <a:solidFill>
                  <a:schemeClr val="bg2">
                    <a:lumMod val="25000"/>
                  </a:schemeClr>
                </a:solidFill>
              </a:defRPr>
            </a:lvl2pPr>
            <a:lvl3pPr marL="1252855" indent="-338455">
              <a:lnSpc>
                <a:spcPct val="130000"/>
              </a:lnSpc>
              <a:spcBef>
                <a:spcPts val="0"/>
              </a:spcBef>
              <a:spcAft>
                <a:spcPts val="300"/>
              </a:spcAft>
              <a:buClr>
                <a:srgbClr val="92D050"/>
              </a:buClr>
              <a:buFont typeface="Arial" panose="020B0604020202020204" pitchFamily="34" charset="0"/>
              <a:buChar char="•"/>
              <a:defRPr sz="1800" spc="300">
                <a:solidFill>
                  <a:schemeClr val="tx1"/>
                </a:solidFill>
              </a:defRPr>
            </a:lvl3pPr>
            <a:lvl4pPr marL="1698625" indent="-327025">
              <a:lnSpc>
                <a:spcPct val="130000"/>
              </a:lnSpc>
              <a:spcBef>
                <a:spcPts val="0"/>
              </a:spcBef>
              <a:spcAft>
                <a:spcPts val="300"/>
              </a:spcAft>
              <a:buClr>
                <a:srgbClr val="92D050"/>
              </a:buClr>
              <a:buFont typeface="Arial" panose="020B0604020202020204" pitchFamily="34" charset="0"/>
              <a:buChar char="•"/>
              <a:defRPr sz="1600" spc="300">
                <a:solidFill>
                  <a:schemeClr val="tx1"/>
                </a:solidFill>
              </a:defRPr>
            </a:lvl4pPr>
            <a:lvl5pPr marL="2155825" indent="-327025">
              <a:lnSpc>
                <a:spcPct val="130000"/>
              </a:lnSpc>
              <a:spcBef>
                <a:spcPts val="0"/>
              </a:spcBef>
              <a:spcAft>
                <a:spcPts val="300"/>
              </a:spcAft>
              <a:buClr>
                <a:srgbClr val="92D050"/>
              </a:buClr>
              <a:buFont typeface="Arial" panose="020B0604020202020204" pitchFamily="34" charset="0"/>
              <a:buChar char="•"/>
              <a:defRPr sz="1400" spc="300">
                <a:solidFill>
                  <a:schemeClr val="tx1"/>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矩形: 圆顶角 8"/>
          <p:cNvSpPr/>
          <p:nvPr userDrawn="1"/>
        </p:nvSpPr>
        <p:spPr>
          <a:xfrm flipV="1">
            <a:off x="648000" y="1078462"/>
            <a:ext cx="1155300" cy="68568"/>
          </a:xfrm>
          <a:prstGeom prst="round2SameRect">
            <a:avLst>
              <a:gd name="adj1" fmla="val 50000"/>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底01">
    <p:bg>
      <p:bgPr>
        <a:solidFill>
          <a:srgbClr val="175F8B"/>
        </a:solidFill>
        <a:effectLst/>
      </p:bgPr>
    </p:bg>
    <p:spTree>
      <p:nvGrpSpPr>
        <p:cNvPr id="1" name=""/>
        <p:cNvGrpSpPr/>
        <p:nvPr/>
      </p:nvGrpSpPr>
      <p:grpSpPr>
        <a:xfrm>
          <a:off x="0" y="0"/>
          <a:ext cx="0" cy="0"/>
          <a:chOff x="0" y="0"/>
          <a:chExt cx="0" cy="0"/>
        </a:xfrm>
      </p:grpSpPr>
      <p:sp>
        <p:nvSpPr>
          <p:cNvPr id="15" name="任意多边形: 形状 14"/>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a:fillRect/>
          </a:stretch>
        </p:blipFill>
        <p:spPr>
          <a:xfrm>
            <a:off x="8850159" y="-2897899"/>
            <a:ext cx="1181100" cy="1320452"/>
          </a:xfrm>
          <a:prstGeom prst="rect">
            <a:avLst/>
          </a:prstGeom>
        </p:spPr>
      </p:pic>
      <p:sp>
        <p:nvSpPr>
          <p:cNvPr id="20" name="文本占位符 31"/>
          <p:cNvSpPr>
            <a:spLocks noGrp="1"/>
          </p:cNvSpPr>
          <p:nvPr>
            <p:ph type="body" sz="quarter" idx="11"/>
          </p:nvPr>
        </p:nvSpPr>
        <p:spPr>
          <a:xfrm>
            <a:off x="860403" y="2140703"/>
            <a:ext cx="7054894" cy="1066800"/>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带底边)">
    <p:spTree>
      <p:nvGrpSpPr>
        <p:cNvPr id="1" name=""/>
        <p:cNvGrpSpPr/>
        <p:nvPr/>
      </p:nvGrpSpPr>
      <p:grpSpPr>
        <a:xfrm>
          <a:off x="0" y="0"/>
          <a:ext cx="0" cy="0"/>
          <a:chOff x="0" y="0"/>
          <a:chExt cx="0" cy="0"/>
        </a:xfrm>
      </p:grpSpPr>
      <p:sp>
        <p:nvSpPr>
          <p:cNvPr id="3"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12000" y="373011"/>
            <a:ext cx="11142002" cy="688975"/>
          </a:xfrm>
          <a:prstGeom prst="rect">
            <a:avLst/>
          </a:prstGeom>
        </p:spPr>
        <p:txBody>
          <a:bodyPr/>
          <a:lstStyle>
            <a:lvl1pPr>
              <a:defRPr lang="zh-CN" altLang="en-US" sz="3200" b="1" kern="1200" baseline="0" dirty="0">
                <a:solidFill>
                  <a:srgbClr val="175F8B"/>
                </a:solidFill>
                <a:latin typeface="微软雅黑" panose="020B0503020204020204" pitchFamily="34" charset="-122"/>
                <a:ea typeface="微软雅黑" panose="020B0503020204020204" pitchFamily="34" charset="-122"/>
                <a:cs typeface="+mn-cs"/>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612000" y="1353458"/>
            <a:ext cx="11157857" cy="5288241"/>
          </a:xfrm>
          <a:prstGeom prst="rect">
            <a:avLst/>
          </a:prstGeom>
        </p:spPr>
        <p:txBody>
          <a:bodyPr/>
          <a:lstStyle>
            <a:lvl1pPr marL="446405" indent="-446405">
              <a:lnSpc>
                <a:spcPct val="130000"/>
              </a:lnSpc>
              <a:spcBef>
                <a:spcPts val="0"/>
              </a:spcBef>
              <a:spcAft>
                <a:spcPts val="300"/>
              </a:spcAft>
              <a:buClr>
                <a:srgbClr val="92D050"/>
              </a:buClr>
              <a:buFont typeface="Wingdings" panose="05000000000000000000" pitchFamily="2" charset="2"/>
              <a:buChar char="p"/>
              <a:defRPr sz="2400"/>
            </a:lvl1pPr>
            <a:lvl2pPr marL="805180" indent="-347980">
              <a:lnSpc>
                <a:spcPct val="130000"/>
              </a:lnSpc>
              <a:spcBef>
                <a:spcPts val="0"/>
              </a:spcBef>
              <a:spcAft>
                <a:spcPts val="300"/>
              </a:spcAft>
              <a:buClr>
                <a:srgbClr val="92D050"/>
              </a:buClr>
              <a:buFont typeface="Wingdings" panose="05000000000000000000" pitchFamily="2" charset="2"/>
              <a:buChar char="n"/>
              <a:defRPr sz="2200"/>
            </a:lvl2pPr>
            <a:lvl3pPr marL="1252855" indent="-338455">
              <a:lnSpc>
                <a:spcPct val="130000"/>
              </a:lnSpc>
              <a:spcBef>
                <a:spcPts val="0"/>
              </a:spcBef>
              <a:spcAft>
                <a:spcPts val="300"/>
              </a:spcAft>
              <a:buClr>
                <a:srgbClr val="92D050"/>
              </a:buClr>
              <a:defRPr sz="1800"/>
            </a:lvl3pPr>
            <a:lvl4pPr marL="1698625" indent="-327025">
              <a:lnSpc>
                <a:spcPct val="130000"/>
              </a:lnSpc>
              <a:spcBef>
                <a:spcPts val="0"/>
              </a:spcBef>
              <a:spcAft>
                <a:spcPts val="300"/>
              </a:spcAft>
              <a:buClr>
                <a:srgbClr val="92D050"/>
              </a:buClr>
              <a:defRPr sz="1600"/>
            </a:lvl4pPr>
            <a:lvl5pPr marL="2155825" indent="-327025">
              <a:lnSpc>
                <a:spcPct val="130000"/>
              </a:lnSpc>
              <a:spcBef>
                <a:spcPts val="0"/>
              </a:spcBef>
              <a:spcAft>
                <a:spcPts val="300"/>
              </a:spcAft>
              <a:buClr>
                <a:srgbClr val="92D050"/>
              </a:buClr>
              <a:defRPr sz="14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
        <p:nvSpPr>
          <p:cNvPr id="8" name="矩形: 圆顶角 8"/>
          <p:cNvSpPr/>
          <p:nvPr userDrawn="1"/>
        </p:nvSpPr>
        <p:spPr>
          <a:xfrm flipV="1">
            <a:off x="648000" y="1065612"/>
            <a:ext cx="1155300" cy="68568"/>
          </a:xfrm>
          <a:prstGeom prst="round2SameRect">
            <a:avLst>
              <a:gd name="adj1" fmla="val 50000"/>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4" Type="http://schemas.openxmlformats.org/officeDocument/2006/relationships/notesSlide" Target="../notesSlides/notesSlide109.xml"/><Relationship Id="rId3" Type="http://schemas.openxmlformats.org/officeDocument/2006/relationships/slideLayout" Target="../slideLayouts/slideLayout9.xml"/><Relationship Id="rId2" Type="http://schemas.openxmlformats.org/officeDocument/2006/relationships/image" Target="../media/image44.png"/><Relationship Id="rId1" Type="http://schemas.openxmlformats.org/officeDocument/2006/relationships/hyperlink" Target="https://www.bilibili.com/video/BV1bv411t7MC/?spm_id_from=333.337"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image" Target="../media/image10.jpe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vmlDrawing" Target="../drawings/vmlDrawing1.vml"/><Relationship Id="rId3" Type="http://schemas.openxmlformats.org/officeDocument/2006/relationships/slideLayout" Target="../slideLayouts/slideLayout9.xml"/><Relationship Id="rId2" Type="http://schemas.openxmlformats.org/officeDocument/2006/relationships/image" Target="../media/image13.emf"/><Relationship Id="rId1"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17.png"/><Relationship Id="rId7" Type="http://schemas.openxmlformats.org/officeDocument/2006/relationships/oleObject" Target="../embeddings/oleObject5.bin"/><Relationship Id="rId6" Type="http://schemas.openxmlformats.org/officeDocument/2006/relationships/image" Target="../media/image16.png"/><Relationship Id="rId5" Type="http://schemas.openxmlformats.org/officeDocument/2006/relationships/oleObject" Target="../embeddings/oleObject4.bin"/><Relationship Id="rId4" Type="http://schemas.openxmlformats.org/officeDocument/2006/relationships/image" Target="../media/image15.png"/><Relationship Id="rId3" Type="http://schemas.openxmlformats.org/officeDocument/2006/relationships/oleObject" Target="../embeddings/oleObject3.bin"/><Relationship Id="rId2" Type="http://schemas.openxmlformats.org/officeDocument/2006/relationships/image" Target="../media/image14.png"/><Relationship Id="rId11" Type="http://schemas.openxmlformats.org/officeDocument/2006/relationships/notesSlide" Target="../notesSlides/notesSlide30.xml"/><Relationship Id="rId10" Type="http://schemas.openxmlformats.org/officeDocument/2006/relationships/vmlDrawing" Target="../drawings/vmlDrawing2.vml"/><Relationship Id="rId1" Type="http://schemas.openxmlformats.org/officeDocument/2006/relationships/oleObject" Target="../embeddings/oleObject2.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9.xml"/><Relationship Id="rId2" Type="http://schemas.openxmlformats.org/officeDocument/2006/relationships/image" Target="../media/image19.png"/><Relationship Id="rId1" Type="http://schemas.openxmlformats.org/officeDocument/2006/relationships/image" Target="../media/image18.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0.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0.xml"/><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vmlDrawing" Target="../drawings/vmlDrawing3.vml"/><Relationship Id="rId3" Type="http://schemas.openxmlformats.org/officeDocument/2006/relationships/slideLayout" Target="../slideLayouts/slideLayout9.xml"/><Relationship Id="rId2" Type="http://schemas.openxmlformats.org/officeDocument/2006/relationships/image" Target="../media/image24.wmf"/><Relationship Id="rId1" Type="http://schemas.openxmlformats.org/officeDocument/2006/relationships/oleObject" Target="../embeddings/oleObject6.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9.xml"/><Relationship Id="rId1"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9.xml"/><Relationship Id="rId1" Type="http://schemas.openxmlformats.org/officeDocument/2006/relationships/image" Target="../media/image2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9.xml"/><Relationship Id="rId2" Type="http://schemas.openxmlformats.org/officeDocument/2006/relationships/hyperlink" Target="https://junit.org/" TargetMode="External"/><Relationship Id="rId1"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9.xml"/><Relationship Id="rId1" Type="http://schemas.openxmlformats.org/officeDocument/2006/relationships/image" Target="../media/image2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9.xml"/><Relationship Id="rId3" Type="http://schemas.openxmlformats.org/officeDocument/2006/relationships/hyperlink" Target="https://junit.org/junit5/docs/current/user-guide/#writing-tests-dynamic-tests" TargetMode="External"/><Relationship Id="rId2" Type="http://schemas.openxmlformats.org/officeDocument/2006/relationships/hyperlink" Target="https://junit.org/junit5/docs/current/user-guide/#writing-tests-repeated-tests" TargetMode="External"/><Relationship Id="rId1" Type="http://schemas.openxmlformats.org/officeDocument/2006/relationships/hyperlink" Target="https://junit.org/junit5/docs/current/user-guide/#writing-tests-parameterized-tests"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9.xml"/><Relationship Id="rId2" Type="http://schemas.openxmlformats.org/officeDocument/2006/relationships/image" Target="../media/image30.png"/><Relationship Id="rId1" Type="http://schemas.openxmlformats.org/officeDocument/2006/relationships/image" Target="../media/image2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9.xml"/><Relationship Id="rId1" Type="http://schemas.openxmlformats.org/officeDocument/2006/relationships/image" Target="../media/image31.w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slideLayout" Target="../slideLayouts/slideLayout9.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69.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36.jpeg"/><Relationship Id="rId7" Type="http://schemas.openxmlformats.org/officeDocument/2006/relationships/oleObject" Target="../embeddings/oleObject12.bin"/><Relationship Id="rId6" Type="http://schemas.openxmlformats.org/officeDocument/2006/relationships/oleObject" Target="../embeddings/oleObject11.bin"/><Relationship Id="rId5" Type="http://schemas.openxmlformats.org/officeDocument/2006/relationships/oleObject" Target="../embeddings/oleObject10.bin"/><Relationship Id="rId4" Type="http://schemas.openxmlformats.org/officeDocument/2006/relationships/oleObject" Target="../embeddings/oleObject9.bin"/><Relationship Id="rId3" Type="http://schemas.openxmlformats.org/officeDocument/2006/relationships/oleObject" Target="../embeddings/oleObject8.bin"/><Relationship Id="rId2" Type="http://schemas.openxmlformats.org/officeDocument/2006/relationships/image" Target="../media/image35.wmf"/><Relationship Id="rId11" Type="http://schemas.openxmlformats.org/officeDocument/2006/relationships/notesSlide" Target="../notesSlides/notesSlide69.xml"/><Relationship Id="rId10" Type="http://schemas.openxmlformats.org/officeDocument/2006/relationships/vmlDrawing" Target="../drawings/vmlDrawing4.vml"/><Relationship Id="rId1" Type="http://schemas.openxmlformats.org/officeDocument/2006/relationships/oleObject" Target="../embeddings/oleObject7.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9.xml"/><Relationship Id="rId1" Type="http://schemas.openxmlformats.org/officeDocument/2006/relationships/image" Target="../media/image3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9.xml"/><Relationship Id="rId1" Type="http://schemas.openxmlformats.org/officeDocument/2006/relationships/image" Target="../media/image38.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6" Type="http://schemas.openxmlformats.org/officeDocument/2006/relationships/notesSlide" Target="../notesSlides/notesSlide90.xml"/><Relationship Id="rId5" Type="http://schemas.openxmlformats.org/officeDocument/2006/relationships/vmlDrawing" Target="../drawings/vmlDrawing5.vml"/><Relationship Id="rId4" Type="http://schemas.openxmlformats.org/officeDocument/2006/relationships/slideLayout" Target="../slideLayouts/slideLayout9.xml"/><Relationship Id="rId3" Type="http://schemas.openxmlformats.org/officeDocument/2006/relationships/image" Target="../media/image40.wmf"/><Relationship Id="rId2" Type="http://schemas.openxmlformats.org/officeDocument/2006/relationships/oleObject" Target="../embeddings/oleObject13.bin"/><Relationship Id="rId1" Type="http://schemas.openxmlformats.org/officeDocument/2006/relationships/image" Target="../media/image39.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9.xml"/><Relationship Id="rId1" Type="http://schemas.openxmlformats.org/officeDocument/2006/relationships/image" Target="../media/image41.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9.xml"/><Relationship Id="rId1" Type="http://schemas.openxmlformats.org/officeDocument/2006/relationships/image" Target="../media/image42.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9.xml"/><Relationship Id="rId1" Type="http://schemas.openxmlformats.org/officeDocument/2006/relationships/image" Target="../media/image43.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spc="600"/>
              <a:t>软件工程原理与实践</a:t>
            </a:r>
            <a:br>
              <a:rPr lang="en-US" altLang="zh-CN" spc="600" dirty="0" smtClean="0"/>
            </a:br>
            <a:r>
              <a:rPr lang="en-US" altLang="zh-CN" sz="2800" b="0" spc="600" dirty="0" smtClean="0">
                <a:latin typeface="Castellar" panose="020A0402060406010301" pitchFamily="18" charset="0"/>
                <a:ea typeface="HGB6_CNKI" panose="02000500000000000000" pitchFamily="2" charset="-122"/>
              </a:rPr>
              <a:t>Software Engineering</a:t>
            </a:r>
            <a:endParaRPr lang="zh-CN" altLang="en-US" sz="2800" b="0" spc="600" dirty="0">
              <a:latin typeface="Castellar" panose="020A0402060406010301" pitchFamily="18" charset="0"/>
              <a:ea typeface="HGB6_CNKI" panose="02000500000000000000" pitchFamily="2" charset="-122"/>
            </a:endParaRPr>
          </a:p>
        </p:txBody>
      </p:sp>
      <p:sp>
        <p:nvSpPr>
          <p:cNvPr id="10" name="文本占位符 9"/>
          <p:cNvSpPr>
            <a:spLocks noGrp="1"/>
          </p:cNvSpPr>
          <p:nvPr>
            <p:ph type="body" sz="quarter" idx="11"/>
          </p:nvPr>
        </p:nvSpPr>
        <p:spPr>
          <a:xfrm>
            <a:off x="1069561" y="3748822"/>
            <a:ext cx="6933903" cy="1696014"/>
          </a:xfrm>
        </p:spPr>
        <p:txBody>
          <a:bodyPr/>
          <a:lstStyle/>
          <a:p>
            <a:r>
              <a:rPr lang="zh-CN" altLang="en-US" sz="4000" spc="600" dirty="0" smtClean="0">
                <a:latin typeface="华文行楷" panose="02010800040101010101" pitchFamily="2" charset="-122"/>
                <a:ea typeface="华文行楷" panose="02010800040101010101" pitchFamily="2" charset="-122"/>
              </a:rPr>
              <a:t>软件测试</a:t>
            </a:r>
            <a:endParaRPr lang="zh-CN" altLang="en-US" sz="4000" spc="600" dirty="0">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zh-CN" altLang="en-US" dirty="0" smtClean="0"/>
              <a:t>白盒测试</a:t>
            </a:r>
            <a:endParaRPr lang="zh-CN" altLang="en-US" dirty="0" smtClean="0"/>
          </a:p>
        </p:txBody>
      </p:sp>
      <p:sp>
        <p:nvSpPr>
          <p:cNvPr id="30723" name="Rectangle 3"/>
          <p:cNvSpPr>
            <a:spLocks noGrp="1" noChangeArrowheads="1"/>
          </p:cNvSpPr>
          <p:nvPr>
            <p:ph type="body" idx="1"/>
          </p:nvPr>
        </p:nvSpPr>
        <p:spPr/>
        <p:txBody>
          <a:bodyPr/>
          <a:lstStyle/>
          <a:p>
            <a:pPr eaLnBrk="1" hangingPunct="1">
              <a:defRPr/>
            </a:pPr>
            <a:r>
              <a:rPr lang="zh-CN" altLang="zh-CN" dirty="0" smtClean="0"/>
              <a:t>白盒测试把被测软件看作一个透明的白盒子，测试人员可以完全了解软件的代码，按照软件内部逻辑进行测试</a:t>
            </a:r>
            <a:r>
              <a:rPr lang="zh-CN" altLang="en-US" dirty="0" smtClean="0"/>
              <a:t>。</a:t>
            </a:r>
            <a:endParaRPr lang="en-US" altLang="zh-CN" dirty="0" smtClean="0"/>
          </a:p>
          <a:p>
            <a:pPr eaLnBrk="1" hangingPunct="1">
              <a:defRPr/>
            </a:pPr>
            <a:r>
              <a:rPr lang="zh-CN" altLang="en-US" dirty="0" smtClean="0"/>
              <a:t>白盒测试又称玻璃盒测试，是一种基于代码的测试。</a:t>
            </a:r>
            <a:endParaRPr lang="zh-CN" altLang="en-US" dirty="0" smtClean="0"/>
          </a:p>
        </p:txBody>
      </p:sp>
      <p:grpSp>
        <p:nvGrpSpPr>
          <p:cNvPr id="16388" name="Group 4"/>
          <p:cNvGrpSpPr/>
          <p:nvPr/>
        </p:nvGrpSpPr>
        <p:grpSpPr bwMode="auto">
          <a:xfrm>
            <a:off x="4825669" y="3997578"/>
            <a:ext cx="3370263" cy="1857375"/>
            <a:chOff x="2040" y="2885"/>
            <a:chExt cx="2123" cy="1170"/>
          </a:xfrm>
        </p:grpSpPr>
        <p:grpSp>
          <p:nvGrpSpPr>
            <p:cNvPr id="16389" name="Group 5"/>
            <p:cNvGrpSpPr/>
            <p:nvPr/>
          </p:nvGrpSpPr>
          <p:grpSpPr bwMode="auto">
            <a:xfrm>
              <a:off x="2046" y="2885"/>
              <a:ext cx="2098" cy="1170"/>
              <a:chOff x="1782" y="1279"/>
              <a:chExt cx="2277" cy="1279"/>
            </a:xfrm>
          </p:grpSpPr>
          <p:sp>
            <p:nvSpPr>
              <p:cNvPr id="16394" name="Freeform 6"/>
              <p:cNvSpPr/>
              <p:nvPr/>
            </p:nvSpPr>
            <p:spPr bwMode="auto">
              <a:xfrm>
                <a:off x="1782" y="1452"/>
                <a:ext cx="1153" cy="1106"/>
              </a:xfrm>
              <a:custGeom>
                <a:avLst/>
                <a:gdLst>
                  <a:gd name="T0" fmla="*/ 1152 w 1153"/>
                  <a:gd name="T1" fmla="*/ 72 h 1106"/>
                  <a:gd name="T2" fmla="*/ 1152 w 1153"/>
                  <a:gd name="T3" fmla="*/ 1105 h 1106"/>
                  <a:gd name="T4" fmla="*/ 0 w 1153"/>
                  <a:gd name="T5" fmla="*/ 990 h 1106"/>
                  <a:gd name="T6" fmla="*/ 0 w 1153"/>
                  <a:gd name="T7" fmla="*/ 0 h 1106"/>
                  <a:gd name="T8" fmla="*/ 1152 w 1153"/>
                  <a:gd name="T9" fmla="*/ 72 h 1106"/>
                  <a:gd name="T10" fmla="*/ 0 60000 65536"/>
                  <a:gd name="T11" fmla="*/ 0 60000 65536"/>
                  <a:gd name="T12" fmla="*/ 0 60000 65536"/>
                  <a:gd name="T13" fmla="*/ 0 60000 65536"/>
                  <a:gd name="T14" fmla="*/ 0 60000 65536"/>
                  <a:gd name="T15" fmla="*/ 0 w 1153"/>
                  <a:gd name="T16" fmla="*/ 0 h 1106"/>
                  <a:gd name="T17" fmla="*/ 1153 w 1153"/>
                  <a:gd name="T18" fmla="*/ 1106 h 1106"/>
                </a:gdLst>
                <a:ahLst/>
                <a:cxnLst>
                  <a:cxn ang="T10">
                    <a:pos x="T0" y="T1"/>
                  </a:cxn>
                  <a:cxn ang="T11">
                    <a:pos x="T2" y="T3"/>
                  </a:cxn>
                  <a:cxn ang="T12">
                    <a:pos x="T4" y="T5"/>
                  </a:cxn>
                  <a:cxn ang="T13">
                    <a:pos x="T6" y="T7"/>
                  </a:cxn>
                  <a:cxn ang="T14">
                    <a:pos x="T8" y="T9"/>
                  </a:cxn>
                </a:cxnLst>
                <a:rect l="T15" t="T16" r="T17" b="T18"/>
                <a:pathLst>
                  <a:path w="1153" h="1106">
                    <a:moveTo>
                      <a:pt x="1152" y="72"/>
                    </a:moveTo>
                    <a:lnTo>
                      <a:pt x="1152" y="1105"/>
                    </a:lnTo>
                    <a:lnTo>
                      <a:pt x="0" y="990"/>
                    </a:lnTo>
                    <a:lnTo>
                      <a:pt x="0" y="0"/>
                    </a:lnTo>
                    <a:lnTo>
                      <a:pt x="1152" y="72"/>
                    </a:lnTo>
                  </a:path>
                </a:pathLst>
              </a:custGeom>
              <a:noFill/>
              <a:ln w="25400" cap="rnd">
                <a:solidFill>
                  <a:schemeClr val="accent2"/>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7"/>
              <p:cNvSpPr/>
              <p:nvPr/>
            </p:nvSpPr>
            <p:spPr bwMode="auto">
              <a:xfrm>
                <a:off x="2934" y="1338"/>
                <a:ext cx="1125" cy="1220"/>
              </a:xfrm>
              <a:custGeom>
                <a:avLst/>
                <a:gdLst>
                  <a:gd name="T0" fmla="*/ 0 w 1125"/>
                  <a:gd name="T1" fmla="*/ 1219 h 1220"/>
                  <a:gd name="T2" fmla="*/ 0 w 1125"/>
                  <a:gd name="T3" fmla="*/ 186 h 1220"/>
                  <a:gd name="T4" fmla="*/ 1124 w 1125"/>
                  <a:gd name="T5" fmla="*/ 0 h 1220"/>
                  <a:gd name="T6" fmla="*/ 1124 w 1125"/>
                  <a:gd name="T7" fmla="*/ 874 h 1220"/>
                  <a:gd name="T8" fmla="*/ 0 w 1125"/>
                  <a:gd name="T9" fmla="*/ 1219 h 1220"/>
                  <a:gd name="T10" fmla="*/ 0 60000 65536"/>
                  <a:gd name="T11" fmla="*/ 0 60000 65536"/>
                  <a:gd name="T12" fmla="*/ 0 60000 65536"/>
                  <a:gd name="T13" fmla="*/ 0 60000 65536"/>
                  <a:gd name="T14" fmla="*/ 0 60000 65536"/>
                  <a:gd name="T15" fmla="*/ 0 w 1125"/>
                  <a:gd name="T16" fmla="*/ 0 h 1220"/>
                  <a:gd name="T17" fmla="*/ 1125 w 1125"/>
                  <a:gd name="T18" fmla="*/ 1220 h 1220"/>
                </a:gdLst>
                <a:ahLst/>
                <a:cxnLst>
                  <a:cxn ang="T10">
                    <a:pos x="T0" y="T1"/>
                  </a:cxn>
                  <a:cxn ang="T11">
                    <a:pos x="T2" y="T3"/>
                  </a:cxn>
                  <a:cxn ang="T12">
                    <a:pos x="T4" y="T5"/>
                  </a:cxn>
                  <a:cxn ang="T13">
                    <a:pos x="T6" y="T7"/>
                  </a:cxn>
                  <a:cxn ang="T14">
                    <a:pos x="T8" y="T9"/>
                  </a:cxn>
                </a:cxnLst>
                <a:rect l="T15" t="T16" r="T17" b="T18"/>
                <a:pathLst>
                  <a:path w="1125" h="1220">
                    <a:moveTo>
                      <a:pt x="0" y="1219"/>
                    </a:moveTo>
                    <a:lnTo>
                      <a:pt x="0" y="186"/>
                    </a:lnTo>
                    <a:lnTo>
                      <a:pt x="1124" y="0"/>
                    </a:lnTo>
                    <a:lnTo>
                      <a:pt x="1124" y="874"/>
                    </a:lnTo>
                    <a:lnTo>
                      <a:pt x="0" y="1219"/>
                    </a:lnTo>
                  </a:path>
                </a:pathLst>
              </a:custGeom>
              <a:noFill/>
              <a:ln w="25400" cap="rnd">
                <a:solidFill>
                  <a:schemeClr val="accent2"/>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6" name="Freeform 8"/>
              <p:cNvSpPr/>
              <p:nvPr/>
            </p:nvSpPr>
            <p:spPr bwMode="auto">
              <a:xfrm>
                <a:off x="1782" y="1279"/>
                <a:ext cx="2277" cy="246"/>
              </a:xfrm>
              <a:custGeom>
                <a:avLst/>
                <a:gdLst>
                  <a:gd name="T0" fmla="*/ 0 w 2277"/>
                  <a:gd name="T1" fmla="*/ 173 h 246"/>
                  <a:gd name="T2" fmla="*/ 1168 w 2277"/>
                  <a:gd name="T3" fmla="*/ 245 h 246"/>
                  <a:gd name="T4" fmla="*/ 2276 w 2277"/>
                  <a:gd name="T5" fmla="*/ 59 h 246"/>
                  <a:gd name="T6" fmla="*/ 1140 w 2277"/>
                  <a:gd name="T7" fmla="*/ 0 h 246"/>
                  <a:gd name="T8" fmla="*/ 0 w 2277"/>
                  <a:gd name="T9" fmla="*/ 173 h 246"/>
                  <a:gd name="T10" fmla="*/ 0 60000 65536"/>
                  <a:gd name="T11" fmla="*/ 0 60000 65536"/>
                  <a:gd name="T12" fmla="*/ 0 60000 65536"/>
                  <a:gd name="T13" fmla="*/ 0 60000 65536"/>
                  <a:gd name="T14" fmla="*/ 0 60000 65536"/>
                  <a:gd name="T15" fmla="*/ 0 w 2277"/>
                  <a:gd name="T16" fmla="*/ 0 h 246"/>
                  <a:gd name="T17" fmla="*/ 2277 w 2277"/>
                  <a:gd name="T18" fmla="*/ 246 h 246"/>
                </a:gdLst>
                <a:ahLst/>
                <a:cxnLst>
                  <a:cxn ang="T10">
                    <a:pos x="T0" y="T1"/>
                  </a:cxn>
                  <a:cxn ang="T11">
                    <a:pos x="T2" y="T3"/>
                  </a:cxn>
                  <a:cxn ang="T12">
                    <a:pos x="T4" y="T5"/>
                  </a:cxn>
                  <a:cxn ang="T13">
                    <a:pos x="T6" y="T7"/>
                  </a:cxn>
                  <a:cxn ang="T14">
                    <a:pos x="T8" y="T9"/>
                  </a:cxn>
                </a:cxnLst>
                <a:rect l="T15" t="T16" r="T17" b="T18"/>
                <a:pathLst>
                  <a:path w="2277" h="246">
                    <a:moveTo>
                      <a:pt x="0" y="173"/>
                    </a:moveTo>
                    <a:lnTo>
                      <a:pt x="1168" y="245"/>
                    </a:lnTo>
                    <a:lnTo>
                      <a:pt x="2276" y="59"/>
                    </a:lnTo>
                    <a:lnTo>
                      <a:pt x="1140" y="0"/>
                    </a:lnTo>
                    <a:lnTo>
                      <a:pt x="0" y="173"/>
                    </a:lnTo>
                  </a:path>
                </a:pathLst>
              </a:custGeom>
              <a:noFill/>
              <a:ln w="25400" cap="rnd">
                <a:solidFill>
                  <a:schemeClr val="accent2"/>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0" name="Line 9"/>
            <p:cNvSpPr>
              <a:spLocks noChangeShapeType="1"/>
            </p:cNvSpPr>
            <p:nvPr/>
          </p:nvSpPr>
          <p:spPr bwMode="auto">
            <a:xfrm flipV="1">
              <a:off x="2040" y="3691"/>
              <a:ext cx="1150" cy="263"/>
            </a:xfrm>
            <a:prstGeom prst="line">
              <a:avLst/>
            </a:prstGeom>
            <a:noFill/>
            <a:ln w="25400">
              <a:solidFill>
                <a:schemeClr val="accent2"/>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1" name="Line 10"/>
            <p:cNvSpPr>
              <a:spLocks noChangeShapeType="1"/>
            </p:cNvSpPr>
            <p:nvPr/>
          </p:nvSpPr>
          <p:spPr bwMode="auto">
            <a:xfrm>
              <a:off x="3146" y="2901"/>
              <a:ext cx="0" cy="834"/>
            </a:xfrm>
            <a:prstGeom prst="line">
              <a:avLst/>
            </a:prstGeom>
            <a:noFill/>
            <a:ln w="25400">
              <a:solidFill>
                <a:schemeClr val="accent2"/>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2" name="Line 11"/>
            <p:cNvSpPr>
              <a:spLocks noChangeShapeType="1"/>
            </p:cNvSpPr>
            <p:nvPr/>
          </p:nvSpPr>
          <p:spPr bwMode="auto">
            <a:xfrm>
              <a:off x="3146" y="3691"/>
              <a:ext cx="1017" cy="44"/>
            </a:xfrm>
            <a:prstGeom prst="line">
              <a:avLst/>
            </a:prstGeom>
            <a:noFill/>
            <a:ln w="25400">
              <a:solidFill>
                <a:schemeClr val="accent2"/>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3" name="Rectangle 12"/>
            <p:cNvSpPr>
              <a:spLocks noChangeArrowheads="1"/>
            </p:cNvSpPr>
            <p:nvPr/>
          </p:nvSpPr>
          <p:spPr bwMode="auto">
            <a:xfrm>
              <a:off x="2517" y="3339"/>
              <a:ext cx="1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r>
                <a:rPr kumimoji="1" lang="zh-CN" altLang="en-US" sz="3600" b="1" dirty="0">
                  <a:solidFill>
                    <a:srgbClr val="EB7C11"/>
                  </a:solidFill>
                  <a:latin typeface="楷体_GB2312" panose="02010609030101010101" pitchFamily="49" charset="-122"/>
                  <a:ea typeface="楷体_GB2312" panose="02010609030101010101" pitchFamily="49" charset="-122"/>
                </a:rPr>
                <a:t>应用程序</a:t>
              </a:r>
              <a:endParaRPr kumimoji="1" lang="zh-CN" altLang="en-US" sz="3600" b="1" dirty="0">
                <a:solidFill>
                  <a:srgbClr val="EB7C11"/>
                </a:solidFill>
                <a:latin typeface="楷体_GB2312" panose="02010609030101010101" pitchFamily="49" charset="-122"/>
                <a:ea typeface="楷体_GB2312" panose="02010609030101010101" pitchFamily="49" charset="-122"/>
              </a:endParaRPr>
            </a:p>
          </p:txBody>
        </p:sp>
      </p:gr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zh-CN" altLang="en-US" smtClean="0"/>
              <a:t>示例：测试用例</a:t>
            </a:r>
            <a:r>
              <a:rPr lang="en-US" altLang="zh-CN" smtClean="0"/>
              <a:t>/</a:t>
            </a:r>
            <a:r>
              <a:rPr lang="zh-CN" altLang="en-US" smtClean="0"/>
              <a:t>测试记录表</a:t>
            </a:r>
            <a:endParaRPr lang="zh-CN" altLang="en-US" smtClean="0"/>
          </a:p>
        </p:txBody>
      </p:sp>
      <p:sp>
        <p:nvSpPr>
          <p:cNvPr id="117763" name="Rectangle 3"/>
          <p:cNvSpPr>
            <a:spLocks noChangeArrowheads="1"/>
          </p:cNvSpPr>
          <p:nvPr/>
        </p:nvSpPr>
        <p:spPr bwMode="auto">
          <a:xfrm>
            <a:off x="1557985" y="1238251"/>
            <a:ext cx="9328150" cy="112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tabLst>
                <a:tab pos="1534795" algn="l"/>
                <a:tab pos="2774950" algn="l"/>
                <a:tab pos="5108575" algn="l"/>
                <a:tab pos="6135370" algn="l"/>
                <a:tab pos="7602220" algn="l"/>
              </a:tabLst>
              <a:defRPr sz="1000">
                <a:solidFill>
                  <a:schemeClr val="tx1"/>
                </a:solidFill>
                <a:latin typeface="Arial" panose="020B0604020202020204" pitchFamily="34" charset="0"/>
                <a:ea typeface="宋体" panose="02010600030101010101" pitchFamily="2" charset="-122"/>
              </a:defRPr>
            </a:lvl1pPr>
            <a:lvl2pPr marL="742950" indent="-285750">
              <a:tabLst>
                <a:tab pos="1534795" algn="l"/>
                <a:tab pos="2774950" algn="l"/>
                <a:tab pos="5108575" algn="l"/>
                <a:tab pos="6135370" algn="l"/>
                <a:tab pos="7602220" algn="l"/>
              </a:tabLst>
              <a:defRPr sz="1000">
                <a:solidFill>
                  <a:schemeClr val="tx1"/>
                </a:solidFill>
                <a:latin typeface="Arial" panose="020B0604020202020204" pitchFamily="34" charset="0"/>
                <a:ea typeface="宋体" panose="02010600030101010101" pitchFamily="2" charset="-122"/>
              </a:defRPr>
            </a:lvl2pPr>
            <a:lvl3pPr marL="1143000" indent="-228600">
              <a:tabLst>
                <a:tab pos="1534795" algn="l"/>
                <a:tab pos="2774950" algn="l"/>
                <a:tab pos="5108575" algn="l"/>
                <a:tab pos="6135370" algn="l"/>
                <a:tab pos="7602220" algn="l"/>
              </a:tabLst>
              <a:defRPr sz="1000">
                <a:solidFill>
                  <a:schemeClr val="tx1"/>
                </a:solidFill>
                <a:latin typeface="Arial" panose="020B0604020202020204" pitchFamily="34" charset="0"/>
                <a:ea typeface="宋体" panose="02010600030101010101" pitchFamily="2" charset="-122"/>
              </a:defRPr>
            </a:lvl3pPr>
            <a:lvl4pPr marL="1600200" indent="-228600">
              <a:tabLst>
                <a:tab pos="1534795" algn="l"/>
                <a:tab pos="2774950" algn="l"/>
                <a:tab pos="5108575" algn="l"/>
                <a:tab pos="6135370" algn="l"/>
                <a:tab pos="7602220" algn="l"/>
              </a:tabLst>
              <a:defRPr sz="1000">
                <a:solidFill>
                  <a:schemeClr val="tx1"/>
                </a:solidFill>
                <a:latin typeface="Arial" panose="020B0604020202020204" pitchFamily="34" charset="0"/>
                <a:ea typeface="宋体" panose="02010600030101010101" pitchFamily="2" charset="-122"/>
              </a:defRPr>
            </a:lvl4pPr>
            <a:lvl5pPr marL="2057400" indent="-228600">
              <a:tabLst>
                <a:tab pos="1534795" algn="l"/>
                <a:tab pos="2774950" algn="l"/>
                <a:tab pos="5108575" algn="l"/>
                <a:tab pos="6135370" algn="l"/>
                <a:tab pos="7602220" algn="l"/>
              </a:tabLst>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534795" algn="l"/>
                <a:tab pos="2774950" algn="l"/>
                <a:tab pos="5108575" algn="l"/>
                <a:tab pos="6135370" algn="l"/>
                <a:tab pos="7602220" algn="l"/>
              </a:tabLs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534795" algn="l"/>
                <a:tab pos="2774950" algn="l"/>
                <a:tab pos="5108575" algn="l"/>
                <a:tab pos="6135370" algn="l"/>
                <a:tab pos="7602220" algn="l"/>
              </a:tabLs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534795" algn="l"/>
                <a:tab pos="2774950" algn="l"/>
                <a:tab pos="5108575" algn="l"/>
                <a:tab pos="6135370" algn="l"/>
                <a:tab pos="7602220" algn="l"/>
              </a:tabLs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534795" algn="l"/>
                <a:tab pos="2774950" algn="l"/>
                <a:tab pos="5108575" algn="l"/>
                <a:tab pos="6135370" algn="l"/>
                <a:tab pos="7602220" algn="l"/>
              </a:tabLst>
              <a:defRPr sz="1000">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800" dirty="0">
                <a:latin typeface="+mn-ea"/>
                <a:ea typeface="+mn-ea"/>
              </a:rPr>
              <a:t>××××</a:t>
            </a:r>
            <a:r>
              <a:rPr kumimoji="1" lang="zh-CN" altLang="en-US" sz="1800" dirty="0">
                <a:latin typeface="+mn-ea"/>
                <a:ea typeface="+mn-ea"/>
              </a:rPr>
              <a:t>公司</a:t>
            </a:r>
            <a:r>
              <a:rPr kumimoji="1" lang="en-US" altLang="zh-CN" sz="1800" dirty="0">
                <a:latin typeface="+mn-ea"/>
                <a:ea typeface="+mn-ea"/>
              </a:rPr>
              <a:t>×××</a:t>
            </a:r>
            <a:r>
              <a:rPr kumimoji="1" lang="zh-CN" altLang="en-US" sz="1800" dirty="0">
                <a:latin typeface="+mn-ea"/>
                <a:ea typeface="+mn-ea"/>
              </a:rPr>
              <a:t>项目测试用例及测试实施记录  记录编号：</a:t>
            </a:r>
            <a:r>
              <a:rPr kumimoji="1" lang="en-US" altLang="zh-CN" sz="1800" dirty="0">
                <a:latin typeface="+mn-ea"/>
                <a:ea typeface="+mn-ea"/>
              </a:rPr>
              <a:t>YDDZ2000-SYDAS2000TP02</a:t>
            </a:r>
            <a:endParaRPr kumimoji="1" lang="en-US" altLang="zh-CN" sz="1800" dirty="0">
              <a:latin typeface="+mn-ea"/>
              <a:ea typeface="+mn-ea"/>
            </a:endParaRPr>
          </a:p>
          <a:p>
            <a:r>
              <a:rPr kumimoji="1" lang="zh-CN" altLang="en-US" sz="1800" dirty="0">
                <a:latin typeface="+mn-ea"/>
                <a:ea typeface="+mn-ea"/>
              </a:rPr>
              <a:t>项目编号：</a:t>
            </a:r>
            <a:r>
              <a:rPr kumimoji="1" lang="en-US" altLang="zh-CN" sz="1800" dirty="0">
                <a:latin typeface="+mn-ea"/>
                <a:ea typeface="+mn-ea"/>
              </a:rPr>
              <a:t>SYDAS2000	</a:t>
            </a:r>
            <a:r>
              <a:rPr kumimoji="1" lang="zh-CN" altLang="en-US" sz="1800" dirty="0">
                <a:latin typeface="+mn-ea"/>
                <a:ea typeface="+mn-ea"/>
              </a:rPr>
              <a:t>项目名称：</a:t>
            </a:r>
            <a:r>
              <a:rPr kumimoji="1" lang="en-US" altLang="zh-CN" sz="1800" dirty="0">
                <a:latin typeface="+mn-ea"/>
                <a:ea typeface="+mn-ea"/>
              </a:rPr>
              <a:t>XXXX</a:t>
            </a:r>
            <a:r>
              <a:rPr kumimoji="1" lang="zh-CN" altLang="en-US" sz="1800" dirty="0">
                <a:latin typeface="+mn-ea"/>
                <a:ea typeface="+mn-ea"/>
              </a:rPr>
              <a:t>配网自动化系统	测试规范版本号：</a:t>
            </a:r>
            <a:r>
              <a:rPr kumimoji="1" lang="en-US" altLang="zh-CN" sz="1800" dirty="0">
                <a:latin typeface="+mn-ea"/>
                <a:ea typeface="+mn-ea"/>
              </a:rPr>
              <a:t>2.0</a:t>
            </a:r>
            <a:endParaRPr kumimoji="1" lang="en-US" altLang="zh-CN" sz="1800" dirty="0">
              <a:latin typeface="+mn-ea"/>
              <a:ea typeface="+mn-ea"/>
            </a:endParaRPr>
          </a:p>
          <a:p>
            <a:r>
              <a:rPr kumimoji="1" lang="zh-CN" altLang="en-US" sz="1800" dirty="0">
                <a:latin typeface="+mn-ea"/>
                <a:ea typeface="+mn-ea"/>
              </a:rPr>
              <a:t>开发负责人：</a:t>
            </a:r>
            <a:r>
              <a:rPr kumimoji="1" lang="en-US" altLang="zh-CN" sz="1800" dirty="0">
                <a:latin typeface="+mn-ea"/>
                <a:ea typeface="+mn-ea"/>
              </a:rPr>
              <a:t>xx	</a:t>
            </a:r>
            <a:r>
              <a:rPr kumimoji="1" lang="zh-CN" altLang="en-US" sz="1800" dirty="0">
                <a:latin typeface="+mn-ea"/>
                <a:ea typeface="+mn-ea"/>
              </a:rPr>
              <a:t>开发部门：配网	测试规范最新更新时间：</a:t>
            </a:r>
            <a:r>
              <a:rPr kumimoji="1" lang="en-US" altLang="zh-CN" sz="1800" dirty="0">
                <a:latin typeface="+mn-ea"/>
                <a:ea typeface="+mn-ea"/>
              </a:rPr>
              <a:t>2001-03-01	</a:t>
            </a:r>
            <a:endParaRPr kumimoji="1" lang="en-US" altLang="zh-CN" sz="1800" dirty="0">
              <a:latin typeface="+mn-ea"/>
              <a:ea typeface="+mn-ea"/>
            </a:endParaRPr>
          </a:p>
          <a:p>
            <a:r>
              <a:rPr kumimoji="1" lang="en-US" altLang="zh-CN" sz="1400" dirty="0">
                <a:latin typeface="+mn-ea"/>
                <a:ea typeface="+mn-ea"/>
              </a:rPr>
              <a:t>		</a:t>
            </a:r>
            <a:endParaRPr kumimoji="1" lang="en-US" altLang="zh-CN" sz="1400" dirty="0">
              <a:latin typeface="+mn-ea"/>
              <a:ea typeface="+mn-ea"/>
            </a:endParaRPr>
          </a:p>
        </p:txBody>
      </p:sp>
      <p:graphicFrame>
        <p:nvGraphicFramePr>
          <p:cNvPr id="1181700" name="Group 4"/>
          <p:cNvGraphicFramePr>
            <a:graphicFrameLocks noGrp="1"/>
          </p:cNvGraphicFramePr>
          <p:nvPr/>
        </p:nvGraphicFramePr>
        <p:xfrm>
          <a:off x="380999" y="2274888"/>
          <a:ext cx="11229975" cy="4296168"/>
        </p:xfrm>
        <a:graphic>
          <a:graphicData uri="http://schemas.openxmlformats.org/drawingml/2006/table">
            <a:tbl>
              <a:tblPr/>
              <a:tblGrid>
                <a:gridCol w="700350"/>
                <a:gridCol w="1532653"/>
                <a:gridCol w="2738474"/>
                <a:gridCol w="2119323"/>
                <a:gridCol w="1357876"/>
                <a:gridCol w="1496307"/>
                <a:gridCol w="1284992"/>
              </a:tblGrid>
              <a:tr h="601662">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a:spcBef>
                          <a:spcPct val="10000"/>
                        </a:spcBef>
                        <a:buClr>
                          <a:srgbClr val="73E1FF"/>
                        </a:buClr>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a:spcBef>
                          <a:spcPct val="20000"/>
                        </a:spcBef>
                        <a:buClr>
                          <a:srgbClr val="FFFF99"/>
                        </a:buClr>
                        <a:defRPr sz="2000">
                          <a:solidFill>
                            <a:srgbClr val="FFFF99"/>
                          </a:solidFill>
                          <a:latin typeface="Arial" panose="020B0604020202020204" pitchFamily="34" charset="0"/>
                        </a:defRPr>
                      </a:lvl5pPr>
                      <a:lvl6pPr fontAlgn="base">
                        <a:spcBef>
                          <a:spcPct val="20000"/>
                        </a:spcBef>
                        <a:spcAft>
                          <a:spcPct val="0"/>
                        </a:spcAft>
                        <a:buClr>
                          <a:srgbClr val="FFFF99"/>
                        </a:buClr>
                        <a:defRPr sz="2000">
                          <a:solidFill>
                            <a:srgbClr val="FFFF99"/>
                          </a:solidFill>
                          <a:latin typeface="Arial" panose="020B0604020202020204" pitchFamily="34" charset="0"/>
                        </a:defRPr>
                      </a:lvl6pPr>
                      <a:lvl7pPr fontAlgn="base">
                        <a:spcBef>
                          <a:spcPct val="20000"/>
                        </a:spcBef>
                        <a:spcAft>
                          <a:spcPct val="0"/>
                        </a:spcAft>
                        <a:buClr>
                          <a:srgbClr val="FFFF99"/>
                        </a:buClr>
                        <a:defRPr sz="2000">
                          <a:solidFill>
                            <a:srgbClr val="FFFF99"/>
                          </a:solidFill>
                          <a:latin typeface="Arial" panose="020B0604020202020204" pitchFamily="34" charset="0"/>
                        </a:defRPr>
                      </a:lvl7pPr>
                      <a:lvl8pPr fontAlgn="base">
                        <a:spcBef>
                          <a:spcPct val="20000"/>
                        </a:spcBef>
                        <a:spcAft>
                          <a:spcPct val="0"/>
                        </a:spcAft>
                        <a:buClr>
                          <a:srgbClr val="FFFF99"/>
                        </a:buClr>
                        <a:defRPr sz="2000">
                          <a:solidFill>
                            <a:srgbClr val="FFFF99"/>
                          </a:solidFill>
                          <a:latin typeface="Arial" panose="020B0604020202020204" pitchFamily="34" charset="0"/>
                        </a:defRPr>
                      </a:lvl8pPr>
                      <a:lvl9pPr fontAlgn="base">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编号</a:t>
                      </a:r>
                      <a:endParaRPr kumimoji="1" lang="zh-CN" altLang="en-US"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90000" marR="90000" marT="46797" marB="467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a:spcBef>
                          <a:spcPct val="10000"/>
                        </a:spcBef>
                        <a:buClr>
                          <a:srgbClr val="73E1FF"/>
                        </a:buClr>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a:spcBef>
                          <a:spcPct val="20000"/>
                        </a:spcBef>
                        <a:buClr>
                          <a:srgbClr val="FFFF99"/>
                        </a:buClr>
                        <a:defRPr sz="2000">
                          <a:solidFill>
                            <a:srgbClr val="FFFF99"/>
                          </a:solidFill>
                          <a:latin typeface="Arial" panose="020B0604020202020204" pitchFamily="34" charset="0"/>
                        </a:defRPr>
                      </a:lvl5pPr>
                      <a:lvl6pPr fontAlgn="base">
                        <a:spcBef>
                          <a:spcPct val="20000"/>
                        </a:spcBef>
                        <a:spcAft>
                          <a:spcPct val="0"/>
                        </a:spcAft>
                        <a:buClr>
                          <a:srgbClr val="FFFF99"/>
                        </a:buClr>
                        <a:defRPr sz="2000">
                          <a:solidFill>
                            <a:srgbClr val="FFFF99"/>
                          </a:solidFill>
                          <a:latin typeface="Arial" panose="020B0604020202020204" pitchFamily="34" charset="0"/>
                        </a:defRPr>
                      </a:lvl6pPr>
                      <a:lvl7pPr fontAlgn="base">
                        <a:spcBef>
                          <a:spcPct val="20000"/>
                        </a:spcBef>
                        <a:spcAft>
                          <a:spcPct val="0"/>
                        </a:spcAft>
                        <a:buClr>
                          <a:srgbClr val="FFFF99"/>
                        </a:buClr>
                        <a:defRPr sz="2000">
                          <a:solidFill>
                            <a:srgbClr val="FFFF99"/>
                          </a:solidFill>
                          <a:latin typeface="Arial" panose="020B0604020202020204" pitchFamily="34" charset="0"/>
                        </a:defRPr>
                      </a:lvl7pPr>
                      <a:lvl8pPr fontAlgn="base">
                        <a:spcBef>
                          <a:spcPct val="20000"/>
                        </a:spcBef>
                        <a:spcAft>
                          <a:spcPct val="0"/>
                        </a:spcAft>
                        <a:buClr>
                          <a:srgbClr val="FFFF99"/>
                        </a:buClr>
                        <a:defRPr sz="2000">
                          <a:solidFill>
                            <a:srgbClr val="FFFF99"/>
                          </a:solidFill>
                          <a:latin typeface="Arial" panose="020B0604020202020204" pitchFamily="34" charset="0"/>
                        </a:defRPr>
                      </a:lvl8pPr>
                      <a:lvl9pPr fontAlgn="base">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rgbClr val="FFFF99"/>
                        </a:buClr>
                        <a:buSzTx/>
                        <a:buFont typeface="Wingdings" panose="05000000000000000000" pitchFamily="2" charset="2"/>
                        <a:buNone/>
                      </a:pPr>
                      <a:r>
                        <a:rPr kumimoji="1" lang="zh-CN" altLang="en-US"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标题</a:t>
                      </a:r>
                      <a:endParaRPr kumimoji="1" lang="zh-CN" altLang="en-US"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90000" marR="90000" marT="46797" marB="467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a:spcBef>
                          <a:spcPct val="10000"/>
                        </a:spcBef>
                        <a:buClr>
                          <a:srgbClr val="73E1FF"/>
                        </a:buClr>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a:spcBef>
                          <a:spcPct val="20000"/>
                        </a:spcBef>
                        <a:buClr>
                          <a:srgbClr val="FFFF99"/>
                        </a:buClr>
                        <a:defRPr sz="2000">
                          <a:solidFill>
                            <a:srgbClr val="FFFF99"/>
                          </a:solidFill>
                          <a:latin typeface="Arial" panose="020B0604020202020204" pitchFamily="34" charset="0"/>
                        </a:defRPr>
                      </a:lvl5pPr>
                      <a:lvl6pPr fontAlgn="base">
                        <a:spcBef>
                          <a:spcPct val="20000"/>
                        </a:spcBef>
                        <a:spcAft>
                          <a:spcPct val="0"/>
                        </a:spcAft>
                        <a:buClr>
                          <a:srgbClr val="FFFF99"/>
                        </a:buClr>
                        <a:defRPr sz="2000">
                          <a:solidFill>
                            <a:srgbClr val="FFFF99"/>
                          </a:solidFill>
                          <a:latin typeface="Arial" panose="020B0604020202020204" pitchFamily="34" charset="0"/>
                        </a:defRPr>
                      </a:lvl6pPr>
                      <a:lvl7pPr fontAlgn="base">
                        <a:spcBef>
                          <a:spcPct val="20000"/>
                        </a:spcBef>
                        <a:spcAft>
                          <a:spcPct val="0"/>
                        </a:spcAft>
                        <a:buClr>
                          <a:srgbClr val="FFFF99"/>
                        </a:buClr>
                        <a:defRPr sz="2000">
                          <a:solidFill>
                            <a:srgbClr val="FFFF99"/>
                          </a:solidFill>
                          <a:latin typeface="Arial" panose="020B0604020202020204" pitchFamily="34" charset="0"/>
                        </a:defRPr>
                      </a:lvl7pPr>
                      <a:lvl8pPr fontAlgn="base">
                        <a:spcBef>
                          <a:spcPct val="20000"/>
                        </a:spcBef>
                        <a:spcAft>
                          <a:spcPct val="0"/>
                        </a:spcAft>
                        <a:buClr>
                          <a:srgbClr val="FFFF99"/>
                        </a:buClr>
                        <a:defRPr sz="2000">
                          <a:solidFill>
                            <a:srgbClr val="FFFF99"/>
                          </a:solidFill>
                          <a:latin typeface="Arial" panose="020B0604020202020204" pitchFamily="34" charset="0"/>
                        </a:defRPr>
                      </a:lvl8pPr>
                      <a:lvl9pPr fontAlgn="base">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rgbClr val="FFFF99"/>
                        </a:buClr>
                        <a:buSzTx/>
                        <a:buFont typeface="Wingdings" panose="05000000000000000000" pitchFamily="2" charset="2"/>
                        <a:buNone/>
                      </a:pPr>
                      <a:r>
                        <a:rPr kumimoji="1" lang="zh-CN" altLang="en-US"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步骤</a:t>
                      </a:r>
                      <a:endParaRPr kumimoji="1"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90000" marR="90000" marT="46797" marB="467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a:spcBef>
                          <a:spcPct val="10000"/>
                        </a:spcBef>
                        <a:buClr>
                          <a:srgbClr val="73E1FF"/>
                        </a:buClr>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a:spcBef>
                          <a:spcPct val="20000"/>
                        </a:spcBef>
                        <a:buClr>
                          <a:srgbClr val="FFFF99"/>
                        </a:buClr>
                        <a:defRPr sz="2000">
                          <a:solidFill>
                            <a:srgbClr val="FFFF99"/>
                          </a:solidFill>
                          <a:latin typeface="Arial" panose="020B0604020202020204" pitchFamily="34" charset="0"/>
                        </a:defRPr>
                      </a:lvl5pPr>
                      <a:lvl6pPr fontAlgn="base">
                        <a:spcBef>
                          <a:spcPct val="20000"/>
                        </a:spcBef>
                        <a:spcAft>
                          <a:spcPct val="0"/>
                        </a:spcAft>
                        <a:buClr>
                          <a:srgbClr val="FFFF99"/>
                        </a:buClr>
                        <a:defRPr sz="2000">
                          <a:solidFill>
                            <a:srgbClr val="FFFF99"/>
                          </a:solidFill>
                          <a:latin typeface="Arial" panose="020B0604020202020204" pitchFamily="34" charset="0"/>
                        </a:defRPr>
                      </a:lvl6pPr>
                      <a:lvl7pPr fontAlgn="base">
                        <a:spcBef>
                          <a:spcPct val="20000"/>
                        </a:spcBef>
                        <a:spcAft>
                          <a:spcPct val="0"/>
                        </a:spcAft>
                        <a:buClr>
                          <a:srgbClr val="FFFF99"/>
                        </a:buClr>
                        <a:defRPr sz="2000">
                          <a:solidFill>
                            <a:srgbClr val="FFFF99"/>
                          </a:solidFill>
                          <a:latin typeface="Arial" panose="020B0604020202020204" pitchFamily="34" charset="0"/>
                        </a:defRPr>
                      </a:lvl7pPr>
                      <a:lvl8pPr fontAlgn="base">
                        <a:spcBef>
                          <a:spcPct val="20000"/>
                        </a:spcBef>
                        <a:spcAft>
                          <a:spcPct val="0"/>
                        </a:spcAft>
                        <a:buClr>
                          <a:srgbClr val="FFFF99"/>
                        </a:buClr>
                        <a:defRPr sz="2000">
                          <a:solidFill>
                            <a:srgbClr val="FFFF99"/>
                          </a:solidFill>
                          <a:latin typeface="Arial" panose="020B0604020202020204" pitchFamily="34" charset="0"/>
                        </a:defRPr>
                      </a:lvl8pPr>
                      <a:lvl9pPr fontAlgn="base">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rgbClr val="FFFF99"/>
                        </a:buClr>
                        <a:buSzTx/>
                        <a:buFont typeface="Wingdings" panose="05000000000000000000" pitchFamily="2" charset="2"/>
                        <a:buNone/>
                      </a:pPr>
                      <a:r>
                        <a:rPr kumimoji="1" lang="zh-CN" altLang="en-US"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期望结果</a:t>
                      </a:r>
                      <a:endParaRPr kumimoji="1"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90000" marR="90000" marT="46797" marB="467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a:spcBef>
                          <a:spcPct val="10000"/>
                        </a:spcBef>
                        <a:buClr>
                          <a:srgbClr val="73E1FF"/>
                        </a:buClr>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a:spcBef>
                          <a:spcPct val="20000"/>
                        </a:spcBef>
                        <a:buClr>
                          <a:srgbClr val="FFFF99"/>
                        </a:buClr>
                        <a:defRPr sz="2000">
                          <a:solidFill>
                            <a:srgbClr val="FFFF99"/>
                          </a:solidFill>
                          <a:latin typeface="Arial" panose="020B0604020202020204" pitchFamily="34" charset="0"/>
                        </a:defRPr>
                      </a:lvl5pPr>
                      <a:lvl6pPr fontAlgn="base">
                        <a:spcBef>
                          <a:spcPct val="20000"/>
                        </a:spcBef>
                        <a:spcAft>
                          <a:spcPct val="0"/>
                        </a:spcAft>
                        <a:buClr>
                          <a:srgbClr val="FFFF99"/>
                        </a:buClr>
                        <a:defRPr sz="2000">
                          <a:solidFill>
                            <a:srgbClr val="FFFF99"/>
                          </a:solidFill>
                          <a:latin typeface="Arial" panose="020B0604020202020204" pitchFamily="34" charset="0"/>
                        </a:defRPr>
                      </a:lvl6pPr>
                      <a:lvl7pPr fontAlgn="base">
                        <a:spcBef>
                          <a:spcPct val="20000"/>
                        </a:spcBef>
                        <a:spcAft>
                          <a:spcPct val="0"/>
                        </a:spcAft>
                        <a:buClr>
                          <a:srgbClr val="FFFF99"/>
                        </a:buClr>
                        <a:defRPr sz="2000">
                          <a:solidFill>
                            <a:srgbClr val="FFFF99"/>
                          </a:solidFill>
                          <a:latin typeface="Arial" panose="020B0604020202020204" pitchFamily="34" charset="0"/>
                        </a:defRPr>
                      </a:lvl7pPr>
                      <a:lvl8pPr fontAlgn="base">
                        <a:spcBef>
                          <a:spcPct val="20000"/>
                        </a:spcBef>
                        <a:spcAft>
                          <a:spcPct val="0"/>
                        </a:spcAft>
                        <a:buClr>
                          <a:srgbClr val="FFFF99"/>
                        </a:buClr>
                        <a:defRPr sz="2000">
                          <a:solidFill>
                            <a:srgbClr val="FFFF99"/>
                          </a:solidFill>
                          <a:latin typeface="Arial" panose="020B0604020202020204" pitchFamily="34" charset="0"/>
                        </a:defRPr>
                      </a:lvl8pPr>
                      <a:lvl9pPr fontAlgn="base">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rgbClr val="FFFF99"/>
                        </a:buClr>
                        <a:buSzTx/>
                        <a:buFont typeface="Wingdings" panose="05000000000000000000" pitchFamily="2" charset="2"/>
                        <a:buNone/>
                      </a:pPr>
                      <a:r>
                        <a:rPr kumimoji="1" lang="zh-CN" altLang="en-US"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现象及记录</a:t>
                      </a:r>
                      <a:endParaRPr kumimoji="1"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90000" marR="90000" marT="46797" marB="467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a:spcBef>
                          <a:spcPct val="10000"/>
                        </a:spcBef>
                        <a:buClr>
                          <a:srgbClr val="73E1FF"/>
                        </a:buClr>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a:spcBef>
                          <a:spcPct val="20000"/>
                        </a:spcBef>
                        <a:buClr>
                          <a:srgbClr val="FFFF99"/>
                        </a:buClr>
                        <a:defRPr sz="2000">
                          <a:solidFill>
                            <a:srgbClr val="FFFF99"/>
                          </a:solidFill>
                          <a:latin typeface="Arial" panose="020B0604020202020204" pitchFamily="34" charset="0"/>
                        </a:defRPr>
                      </a:lvl5pPr>
                      <a:lvl6pPr fontAlgn="base">
                        <a:spcBef>
                          <a:spcPct val="20000"/>
                        </a:spcBef>
                        <a:spcAft>
                          <a:spcPct val="0"/>
                        </a:spcAft>
                        <a:buClr>
                          <a:srgbClr val="FFFF99"/>
                        </a:buClr>
                        <a:defRPr sz="2000">
                          <a:solidFill>
                            <a:srgbClr val="FFFF99"/>
                          </a:solidFill>
                          <a:latin typeface="Arial" panose="020B0604020202020204" pitchFamily="34" charset="0"/>
                        </a:defRPr>
                      </a:lvl6pPr>
                      <a:lvl7pPr fontAlgn="base">
                        <a:spcBef>
                          <a:spcPct val="20000"/>
                        </a:spcBef>
                        <a:spcAft>
                          <a:spcPct val="0"/>
                        </a:spcAft>
                        <a:buClr>
                          <a:srgbClr val="FFFF99"/>
                        </a:buClr>
                        <a:defRPr sz="2000">
                          <a:solidFill>
                            <a:srgbClr val="FFFF99"/>
                          </a:solidFill>
                          <a:latin typeface="Arial" panose="020B0604020202020204" pitchFamily="34" charset="0"/>
                        </a:defRPr>
                      </a:lvl7pPr>
                      <a:lvl8pPr fontAlgn="base">
                        <a:spcBef>
                          <a:spcPct val="20000"/>
                        </a:spcBef>
                        <a:spcAft>
                          <a:spcPct val="0"/>
                        </a:spcAft>
                        <a:buClr>
                          <a:srgbClr val="FFFF99"/>
                        </a:buClr>
                        <a:defRPr sz="2000">
                          <a:solidFill>
                            <a:srgbClr val="FFFF99"/>
                          </a:solidFill>
                          <a:latin typeface="Arial" panose="020B0604020202020204" pitchFamily="34" charset="0"/>
                        </a:defRPr>
                      </a:lvl8pPr>
                      <a:lvl9pPr fontAlgn="base">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rgbClr val="FFFF99"/>
                        </a:buClr>
                        <a:buSzTx/>
                        <a:buFont typeface="Wingdings" panose="05000000000000000000" pitchFamily="2" charset="2"/>
                        <a:buNone/>
                      </a:pPr>
                      <a:r>
                        <a:rPr kumimoji="1" lang="zh-CN" altLang="en-US"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结果</a:t>
                      </a:r>
                      <a:endParaRPr kumimoji="1" lang="zh-CN" altLang="en-US"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90000" marR="90000" marT="46797" marB="467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a:spcBef>
                          <a:spcPct val="10000"/>
                        </a:spcBef>
                        <a:buClr>
                          <a:srgbClr val="73E1FF"/>
                        </a:buClr>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a:spcBef>
                          <a:spcPct val="20000"/>
                        </a:spcBef>
                        <a:buClr>
                          <a:srgbClr val="FFFF99"/>
                        </a:buClr>
                        <a:defRPr sz="2000">
                          <a:solidFill>
                            <a:srgbClr val="FFFF99"/>
                          </a:solidFill>
                          <a:latin typeface="Arial" panose="020B0604020202020204" pitchFamily="34" charset="0"/>
                        </a:defRPr>
                      </a:lvl5pPr>
                      <a:lvl6pPr fontAlgn="base">
                        <a:spcBef>
                          <a:spcPct val="20000"/>
                        </a:spcBef>
                        <a:spcAft>
                          <a:spcPct val="0"/>
                        </a:spcAft>
                        <a:buClr>
                          <a:srgbClr val="FFFF99"/>
                        </a:buClr>
                        <a:defRPr sz="2000">
                          <a:solidFill>
                            <a:srgbClr val="FFFF99"/>
                          </a:solidFill>
                          <a:latin typeface="Arial" panose="020B0604020202020204" pitchFamily="34" charset="0"/>
                        </a:defRPr>
                      </a:lvl6pPr>
                      <a:lvl7pPr fontAlgn="base">
                        <a:spcBef>
                          <a:spcPct val="20000"/>
                        </a:spcBef>
                        <a:spcAft>
                          <a:spcPct val="0"/>
                        </a:spcAft>
                        <a:buClr>
                          <a:srgbClr val="FFFF99"/>
                        </a:buClr>
                        <a:defRPr sz="2000">
                          <a:solidFill>
                            <a:srgbClr val="FFFF99"/>
                          </a:solidFill>
                          <a:latin typeface="Arial" panose="020B0604020202020204" pitchFamily="34" charset="0"/>
                        </a:defRPr>
                      </a:lvl7pPr>
                      <a:lvl8pPr fontAlgn="base">
                        <a:spcBef>
                          <a:spcPct val="20000"/>
                        </a:spcBef>
                        <a:spcAft>
                          <a:spcPct val="0"/>
                        </a:spcAft>
                        <a:buClr>
                          <a:srgbClr val="FFFF99"/>
                        </a:buClr>
                        <a:defRPr sz="2000">
                          <a:solidFill>
                            <a:srgbClr val="FFFF99"/>
                          </a:solidFill>
                          <a:latin typeface="Arial" panose="020B0604020202020204" pitchFamily="34" charset="0"/>
                        </a:defRPr>
                      </a:lvl8pPr>
                      <a:lvl9pPr fontAlgn="base">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rgbClr val="FFFF99"/>
                        </a:buClr>
                        <a:buSzTx/>
                        <a:buFont typeface="Wingdings" panose="05000000000000000000" pitchFamily="2" charset="2"/>
                        <a:buNone/>
                      </a:pPr>
                      <a:r>
                        <a:rPr kumimoji="1" lang="zh-CN" altLang="en-US"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开发人员反馈</a:t>
                      </a:r>
                      <a:endParaRPr kumimoji="1"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90000" marR="90000" marT="46797" marB="467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r>
              <a:tr h="581268">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a:spcBef>
                          <a:spcPct val="10000"/>
                        </a:spcBef>
                        <a:buClr>
                          <a:srgbClr val="73E1FF"/>
                        </a:buClr>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a:spcBef>
                          <a:spcPct val="20000"/>
                        </a:spcBef>
                        <a:buClr>
                          <a:srgbClr val="FFFF99"/>
                        </a:buClr>
                        <a:defRPr sz="2000">
                          <a:solidFill>
                            <a:srgbClr val="FFFF99"/>
                          </a:solidFill>
                          <a:latin typeface="Arial" panose="020B0604020202020204" pitchFamily="34" charset="0"/>
                        </a:defRPr>
                      </a:lvl5pPr>
                      <a:lvl6pPr fontAlgn="base">
                        <a:spcBef>
                          <a:spcPct val="20000"/>
                        </a:spcBef>
                        <a:spcAft>
                          <a:spcPct val="0"/>
                        </a:spcAft>
                        <a:buClr>
                          <a:srgbClr val="FFFF99"/>
                        </a:buClr>
                        <a:defRPr sz="2000">
                          <a:solidFill>
                            <a:srgbClr val="FFFF99"/>
                          </a:solidFill>
                          <a:latin typeface="Arial" panose="020B0604020202020204" pitchFamily="34" charset="0"/>
                        </a:defRPr>
                      </a:lvl6pPr>
                      <a:lvl7pPr fontAlgn="base">
                        <a:spcBef>
                          <a:spcPct val="20000"/>
                        </a:spcBef>
                        <a:spcAft>
                          <a:spcPct val="0"/>
                        </a:spcAft>
                        <a:buClr>
                          <a:srgbClr val="FFFF99"/>
                        </a:buClr>
                        <a:defRPr sz="2000">
                          <a:solidFill>
                            <a:srgbClr val="FFFF99"/>
                          </a:solidFill>
                          <a:latin typeface="Arial" panose="020B0604020202020204" pitchFamily="34" charset="0"/>
                        </a:defRPr>
                      </a:lvl7pPr>
                      <a:lvl8pPr fontAlgn="base">
                        <a:spcBef>
                          <a:spcPct val="20000"/>
                        </a:spcBef>
                        <a:spcAft>
                          <a:spcPct val="0"/>
                        </a:spcAft>
                        <a:buClr>
                          <a:srgbClr val="FFFF99"/>
                        </a:buClr>
                        <a:defRPr sz="2000">
                          <a:solidFill>
                            <a:srgbClr val="FFFF99"/>
                          </a:solidFill>
                          <a:latin typeface="Arial" panose="020B0604020202020204" pitchFamily="34" charset="0"/>
                        </a:defRPr>
                      </a:lvl8pPr>
                      <a:lvl9pPr fontAlgn="base">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FFFF99"/>
                        </a:buClr>
                        <a:buSzTx/>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a:t>
                      </a:r>
                      <a:endParaRPr kumimoji="1"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90000" marR="90000" marT="46797" marB="467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a:spcBef>
                          <a:spcPct val="10000"/>
                        </a:spcBef>
                        <a:buClr>
                          <a:srgbClr val="73E1FF"/>
                        </a:buClr>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a:spcBef>
                          <a:spcPct val="20000"/>
                        </a:spcBef>
                        <a:buClr>
                          <a:srgbClr val="FFFF99"/>
                        </a:buClr>
                        <a:defRPr sz="2000">
                          <a:solidFill>
                            <a:srgbClr val="FFFF99"/>
                          </a:solidFill>
                          <a:latin typeface="Arial" panose="020B0604020202020204" pitchFamily="34" charset="0"/>
                        </a:defRPr>
                      </a:lvl5pPr>
                      <a:lvl6pPr fontAlgn="base">
                        <a:spcBef>
                          <a:spcPct val="20000"/>
                        </a:spcBef>
                        <a:spcAft>
                          <a:spcPct val="0"/>
                        </a:spcAft>
                        <a:buClr>
                          <a:srgbClr val="FFFF99"/>
                        </a:buClr>
                        <a:defRPr sz="2000">
                          <a:solidFill>
                            <a:srgbClr val="FFFF99"/>
                          </a:solidFill>
                          <a:latin typeface="Arial" panose="020B0604020202020204" pitchFamily="34" charset="0"/>
                        </a:defRPr>
                      </a:lvl6pPr>
                      <a:lvl7pPr fontAlgn="base">
                        <a:spcBef>
                          <a:spcPct val="20000"/>
                        </a:spcBef>
                        <a:spcAft>
                          <a:spcPct val="0"/>
                        </a:spcAft>
                        <a:buClr>
                          <a:srgbClr val="FFFF99"/>
                        </a:buClr>
                        <a:defRPr sz="2000">
                          <a:solidFill>
                            <a:srgbClr val="FFFF99"/>
                          </a:solidFill>
                          <a:latin typeface="Arial" panose="020B0604020202020204" pitchFamily="34" charset="0"/>
                        </a:defRPr>
                      </a:lvl7pPr>
                      <a:lvl8pPr fontAlgn="base">
                        <a:spcBef>
                          <a:spcPct val="20000"/>
                        </a:spcBef>
                        <a:spcAft>
                          <a:spcPct val="0"/>
                        </a:spcAft>
                        <a:buClr>
                          <a:srgbClr val="FFFF99"/>
                        </a:buClr>
                        <a:defRPr sz="2000">
                          <a:solidFill>
                            <a:srgbClr val="FFFF99"/>
                          </a:solidFill>
                          <a:latin typeface="Arial" panose="020B0604020202020204" pitchFamily="34" charset="0"/>
                        </a:defRPr>
                      </a:lvl8pPr>
                      <a:lvl9pPr fontAlgn="base">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FFFF99"/>
                        </a:buClr>
                        <a:buSzTx/>
                        <a:buFont typeface="Wingdings" panose="05000000000000000000" pitchFamily="2" charset="2"/>
                        <a:buNone/>
                      </a:pPr>
                      <a:r>
                        <a:rPr kumimoji="1" lang="zh-CN" altLang="en-US"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系统设置模块</a:t>
                      </a:r>
                      <a:endParaRPr kumimoji="1" lang="zh-CN" altLang="en-US"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90000" marR="90000" marT="46797" marB="467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a:spcBef>
                          <a:spcPct val="10000"/>
                        </a:spcBef>
                        <a:buClr>
                          <a:srgbClr val="73E1FF"/>
                        </a:buClr>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a:spcBef>
                          <a:spcPct val="20000"/>
                        </a:spcBef>
                        <a:buClr>
                          <a:srgbClr val="FFFF99"/>
                        </a:buClr>
                        <a:defRPr sz="2000">
                          <a:solidFill>
                            <a:srgbClr val="FFFF99"/>
                          </a:solidFill>
                          <a:latin typeface="Arial" panose="020B0604020202020204" pitchFamily="34" charset="0"/>
                        </a:defRPr>
                      </a:lvl5pPr>
                      <a:lvl6pPr fontAlgn="base">
                        <a:spcBef>
                          <a:spcPct val="20000"/>
                        </a:spcBef>
                        <a:spcAft>
                          <a:spcPct val="0"/>
                        </a:spcAft>
                        <a:buClr>
                          <a:srgbClr val="FFFF99"/>
                        </a:buClr>
                        <a:defRPr sz="2000">
                          <a:solidFill>
                            <a:srgbClr val="FFFF99"/>
                          </a:solidFill>
                          <a:latin typeface="Arial" panose="020B0604020202020204" pitchFamily="34" charset="0"/>
                        </a:defRPr>
                      </a:lvl6pPr>
                      <a:lvl7pPr fontAlgn="base">
                        <a:spcBef>
                          <a:spcPct val="20000"/>
                        </a:spcBef>
                        <a:spcAft>
                          <a:spcPct val="0"/>
                        </a:spcAft>
                        <a:buClr>
                          <a:srgbClr val="FFFF99"/>
                        </a:buClr>
                        <a:defRPr sz="2000">
                          <a:solidFill>
                            <a:srgbClr val="FFFF99"/>
                          </a:solidFill>
                          <a:latin typeface="Arial" panose="020B0604020202020204" pitchFamily="34" charset="0"/>
                        </a:defRPr>
                      </a:lvl7pPr>
                      <a:lvl8pPr fontAlgn="base">
                        <a:spcBef>
                          <a:spcPct val="20000"/>
                        </a:spcBef>
                        <a:spcAft>
                          <a:spcPct val="0"/>
                        </a:spcAft>
                        <a:buClr>
                          <a:srgbClr val="FFFF99"/>
                        </a:buClr>
                        <a:defRPr sz="2000">
                          <a:solidFill>
                            <a:srgbClr val="FFFF99"/>
                          </a:solidFill>
                          <a:latin typeface="Arial" panose="020B0604020202020204" pitchFamily="34" charset="0"/>
                        </a:defRPr>
                      </a:lvl8pPr>
                      <a:lvl9pPr fontAlgn="base">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10000"/>
                        </a:spcBef>
                        <a:spcAft>
                          <a:spcPct val="0"/>
                        </a:spcAft>
                        <a:buClr>
                          <a:srgbClr val="FFFF99"/>
                        </a:buClr>
                        <a:buSzTx/>
                        <a:buFont typeface="Wingdings" panose="05000000000000000000" pitchFamily="2" charset="2"/>
                        <a:buNone/>
                      </a:pPr>
                      <a:endParaRPr kumimoji="0" lang="zh-CN"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0000" marR="90000" marT="46797" marB="467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a:spcBef>
                          <a:spcPct val="10000"/>
                        </a:spcBef>
                        <a:buClr>
                          <a:srgbClr val="73E1FF"/>
                        </a:buClr>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a:spcBef>
                          <a:spcPct val="20000"/>
                        </a:spcBef>
                        <a:buClr>
                          <a:srgbClr val="FFFF99"/>
                        </a:buClr>
                        <a:defRPr sz="2000">
                          <a:solidFill>
                            <a:srgbClr val="FFFF99"/>
                          </a:solidFill>
                          <a:latin typeface="Arial" panose="020B0604020202020204" pitchFamily="34" charset="0"/>
                        </a:defRPr>
                      </a:lvl5pPr>
                      <a:lvl6pPr fontAlgn="base">
                        <a:spcBef>
                          <a:spcPct val="20000"/>
                        </a:spcBef>
                        <a:spcAft>
                          <a:spcPct val="0"/>
                        </a:spcAft>
                        <a:buClr>
                          <a:srgbClr val="FFFF99"/>
                        </a:buClr>
                        <a:defRPr sz="2000">
                          <a:solidFill>
                            <a:srgbClr val="FFFF99"/>
                          </a:solidFill>
                          <a:latin typeface="Arial" panose="020B0604020202020204" pitchFamily="34" charset="0"/>
                        </a:defRPr>
                      </a:lvl6pPr>
                      <a:lvl7pPr fontAlgn="base">
                        <a:spcBef>
                          <a:spcPct val="20000"/>
                        </a:spcBef>
                        <a:spcAft>
                          <a:spcPct val="0"/>
                        </a:spcAft>
                        <a:buClr>
                          <a:srgbClr val="FFFF99"/>
                        </a:buClr>
                        <a:defRPr sz="2000">
                          <a:solidFill>
                            <a:srgbClr val="FFFF99"/>
                          </a:solidFill>
                          <a:latin typeface="Arial" panose="020B0604020202020204" pitchFamily="34" charset="0"/>
                        </a:defRPr>
                      </a:lvl7pPr>
                      <a:lvl8pPr fontAlgn="base">
                        <a:spcBef>
                          <a:spcPct val="20000"/>
                        </a:spcBef>
                        <a:spcAft>
                          <a:spcPct val="0"/>
                        </a:spcAft>
                        <a:buClr>
                          <a:srgbClr val="FFFF99"/>
                        </a:buClr>
                        <a:defRPr sz="2000">
                          <a:solidFill>
                            <a:srgbClr val="FFFF99"/>
                          </a:solidFill>
                          <a:latin typeface="Arial" panose="020B0604020202020204" pitchFamily="34" charset="0"/>
                        </a:defRPr>
                      </a:lvl8pPr>
                      <a:lvl9pPr fontAlgn="base">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10000"/>
                        </a:spcBef>
                        <a:spcAft>
                          <a:spcPct val="0"/>
                        </a:spcAft>
                        <a:buClr>
                          <a:srgbClr val="FFFF99"/>
                        </a:buClr>
                        <a:buSzTx/>
                        <a:buFont typeface="Wingdings" panose="05000000000000000000" pitchFamily="2" charset="2"/>
                        <a:buNone/>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797" marB="467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a:spcBef>
                          <a:spcPct val="10000"/>
                        </a:spcBef>
                        <a:buClr>
                          <a:srgbClr val="73E1FF"/>
                        </a:buClr>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a:spcBef>
                          <a:spcPct val="20000"/>
                        </a:spcBef>
                        <a:buClr>
                          <a:srgbClr val="FFFF99"/>
                        </a:buClr>
                        <a:defRPr sz="2000">
                          <a:solidFill>
                            <a:srgbClr val="FFFF99"/>
                          </a:solidFill>
                          <a:latin typeface="Arial" panose="020B0604020202020204" pitchFamily="34" charset="0"/>
                        </a:defRPr>
                      </a:lvl5pPr>
                      <a:lvl6pPr fontAlgn="base">
                        <a:spcBef>
                          <a:spcPct val="20000"/>
                        </a:spcBef>
                        <a:spcAft>
                          <a:spcPct val="0"/>
                        </a:spcAft>
                        <a:buClr>
                          <a:srgbClr val="FFFF99"/>
                        </a:buClr>
                        <a:defRPr sz="2000">
                          <a:solidFill>
                            <a:srgbClr val="FFFF99"/>
                          </a:solidFill>
                          <a:latin typeface="Arial" panose="020B0604020202020204" pitchFamily="34" charset="0"/>
                        </a:defRPr>
                      </a:lvl6pPr>
                      <a:lvl7pPr fontAlgn="base">
                        <a:spcBef>
                          <a:spcPct val="20000"/>
                        </a:spcBef>
                        <a:spcAft>
                          <a:spcPct val="0"/>
                        </a:spcAft>
                        <a:buClr>
                          <a:srgbClr val="FFFF99"/>
                        </a:buClr>
                        <a:defRPr sz="2000">
                          <a:solidFill>
                            <a:srgbClr val="FFFF99"/>
                          </a:solidFill>
                          <a:latin typeface="Arial" panose="020B0604020202020204" pitchFamily="34" charset="0"/>
                        </a:defRPr>
                      </a:lvl7pPr>
                      <a:lvl8pPr fontAlgn="base">
                        <a:spcBef>
                          <a:spcPct val="20000"/>
                        </a:spcBef>
                        <a:spcAft>
                          <a:spcPct val="0"/>
                        </a:spcAft>
                        <a:buClr>
                          <a:srgbClr val="FFFF99"/>
                        </a:buClr>
                        <a:defRPr sz="2000">
                          <a:solidFill>
                            <a:srgbClr val="FFFF99"/>
                          </a:solidFill>
                          <a:latin typeface="Arial" panose="020B0604020202020204" pitchFamily="34" charset="0"/>
                        </a:defRPr>
                      </a:lvl8pPr>
                      <a:lvl9pPr fontAlgn="base">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10000"/>
                        </a:spcBef>
                        <a:spcAft>
                          <a:spcPct val="0"/>
                        </a:spcAft>
                        <a:buClr>
                          <a:srgbClr val="FFFF99"/>
                        </a:buClr>
                        <a:buSzTx/>
                        <a:buFont typeface="Wingdings" panose="05000000000000000000" pitchFamily="2" charset="2"/>
                        <a:buNone/>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797" marB="467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a:spcBef>
                          <a:spcPct val="10000"/>
                        </a:spcBef>
                        <a:buClr>
                          <a:srgbClr val="73E1FF"/>
                        </a:buClr>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a:spcBef>
                          <a:spcPct val="20000"/>
                        </a:spcBef>
                        <a:buClr>
                          <a:srgbClr val="FFFF99"/>
                        </a:buClr>
                        <a:defRPr sz="2000">
                          <a:solidFill>
                            <a:srgbClr val="FFFF99"/>
                          </a:solidFill>
                          <a:latin typeface="Arial" panose="020B0604020202020204" pitchFamily="34" charset="0"/>
                        </a:defRPr>
                      </a:lvl5pPr>
                      <a:lvl6pPr fontAlgn="base">
                        <a:spcBef>
                          <a:spcPct val="20000"/>
                        </a:spcBef>
                        <a:spcAft>
                          <a:spcPct val="0"/>
                        </a:spcAft>
                        <a:buClr>
                          <a:srgbClr val="FFFF99"/>
                        </a:buClr>
                        <a:defRPr sz="2000">
                          <a:solidFill>
                            <a:srgbClr val="FFFF99"/>
                          </a:solidFill>
                          <a:latin typeface="Arial" panose="020B0604020202020204" pitchFamily="34" charset="0"/>
                        </a:defRPr>
                      </a:lvl6pPr>
                      <a:lvl7pPr fontAlgn="base">
                        <a:spcBef>
                          <a:spcPct val="20000"/>
                        </a:spcBef>
                        <a:spcAft>
                          <a:spcPct val="0"/>
                        </a:spcAft>
                        <a:buClr>
                          <a:srgbClr val="FFFF99"/>
                        </a:buClr>
                        <a:defRPr sz="2000">
                          <a:solidFill>
                            <a:srgbClr val="FFFF99"/>
                          </a:solidFill>
                          <a:latin typeface="Arial" panose="020B0604020202020204" pitchFamily="34" charset="0"/>
                        </a:defRPr>
                      </a:lvl7pPr>
                      <a:lvl8pPr fontAlgn="base">
                        <a:spcBef>
                          <a:spcPct val="20000"/>
                        </a:spcBef>
                        <a:spcAft>
                          <a:spcPct val="0"/>
                        </a:spcAft>
                        <a:buClr>
                          <a:srgbClr val="FFFF99"/>
                        </a:buClr>
                        <a:defRPr sz="2000">
                          <a:solidFill>
                            <a:srgbClr val="FFFF99"/>
                          </a:solidFill>
                          <a:latin typeface="Arial" panose="020B0604020202020204" pitchFamily="34" charset="0"/>
                        </a:defRPr>
                      </a:lvl8pPr>
                      <a:lvl9pPr fontAlgn="base">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10000"/>
                        </a:spcBef>
                        <a:spcAft>
                          <a:spcPct val="0"/>
                        </a:spcAft>
                        <a:buClr>
                          <a:srgbClr val="FFFF99"/>
                        </a:buClr>
                        <a:buSzTx/>
                        <a:buFont typeface="Wingdings" panose="05000000000000000000" pitchFamily="2" charset="2"/>
                        <a:buNone/>
                      </a:pPr>
                      <a:endParaRPr kumimoji="0" lang="zh-CN"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0000" marR="90000" marT="46797" marB="467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a:spcBef>
                          <a:spcPct val="10000"/>
                        </a:spcBef>
                        <a:buClr>
                          <a:srgbClr val="73E1FF"/>
                        </a:buClr>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a:spcBef>
                          <a:spcPct val="20000"/>
                        </a:spcBef>
                        <a:buClr>
                          <a:srgbClr val="FFFF99"/>
                        </a:buClr>
                        <a:defRPr sz="2000">
                          <a:solidFill>
                            <a:srgbClr val="FFFF99"/>
                          </a:solidFill>
                          <a:latin typeface="Arial" panose="020B0604020202020204" pitchFamily="34" charset="0"/>
                        </a:defRPr>
                      </a:lvl5pPr>
                      <a:lvl6pPr fontAlgn="base">
                        <a:spcBef>
                          <a:spcPct val="20000"/>
                        </a:spcBef>
                        <a:spcAft>
                          <a:spcPct val="0"/>
                        </a:spcAft>
                        <a:buClr>
                          <a:srgbClr val="FFFF99"/>
                        </a:buClr>
                        <a:defRPr sz="2000">
                          <a:solidFill>
                            <a:srgbClr val="FFFF99"/>
                          </a:solidFill>
                          <a:latin typeface="Arial" panose="020B0604020202020204" pitchFamily="34" charset="0"/>
                        </a:defRPr>
                      </a:lvl6pPr>
                      <a:lvl7pPr fontAlgn="base">
                        <a:spcBef>
                          <a:spcPct val="20000"/>
                        </a:spcBef>
                        <a:spcAft>
                          <a:spcPct val="0"/>
                        </a:spcAft>
                        <a:buClr>
                          <a:srgbClr val="FFFF99"/>
                        </a:buClr>
                        <a:defRPr sz="2000">
                          <a:solidFill>
                            <a:srgbClr val="FFFF99"/>
                          </a:solidFill>
                          <a:latin typeface="Arial" panose="020B0604020202020204" pitchFamily="34" charset="0"/>
                        </a:defRPr>
                      </a:lvl7pPr>
                      <a:lvl8pPr fontAlgn="base">
                        <a:spcBef>
                          <a:spcPct val="20000"/>
                        </a:spcBef>
                        <a:spcAft>
                          <a:spcPct val="0"/>
                        </a:spcAft>
                        <a:buClr>
                          <a:srgbClr val="FFFF99"/>
                        </a:buClr>
                        <a:defRPr sz="2000">
                          <a:solidFill>
                            <a:srgbClr val="FFFF99"/>
                          </a:solidFill>
                          <a:latin typeface="Arial" panose="020B0604020202020204" pitchFamily="34" charset="0"/>
                        </a:defRPr>
                      </a:lvl8pPr>
                      <a:lvl9pPr fontAlgn="base">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10000"/>
                        </a:spcBef>
                        <a:spcAft>
                          <a:spcPct val="0"/>
                        </a:spcAft>
                        <a:buClr>
                          <a:srgbClr val="FFFF99"/>
                        </a:buClr>
                        <a:buSzTx/>
                        <a:buFont typeface="Wingdings" panose="05000000000000000000" pitchFamily="2" charset="2"/>
                        <a:buNone/>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797" marB="467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r>
              <a:tr h="825106">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a:spcBef>
                          <a:spcPct val="10000"/>
                        </a:spcBef>
                        <a:buClr>
                          <a:srgbClr val="73E1FF"/>
                        </a:buClr>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a:spcBef>
                          <a:spcPct val="20000"/>
                        </a:spcBef>
                        <a:buClr>
                          <a:srgbClr val="FFFF99"/>
                        </a:buClr>
                        <a:defRPr sz="2000">
                          <a:solidFill>
                            <a:srgbClr val="FFFF99"/>
                          </a:solidFill>
                          <a:latin typeface="Arial" panose="020B0604020202020204" pitchFamily="34" charset="0"/>
                        </a:defRPr>
                      </a:lvl5pPr>
                      <a:lvl6pPr fontAlgn="base">
                        <a:spcBef>
                          <a:spcPct val="20000"/>
                        </a:spcBef>
                        <a:spcAft>
                          <a:spcPct val="0"/>
                        </a:spcAft>
                        <a:buClr>
                          <a:srgbClr val="FFFF99"/>
                        </a:buClr>
                        <a:defRPr sz="2000">
                          <a:solidFill>
                            <a:srgbClr val="FFFF99"/>
                          </a:solidFill>
                          <a:latin typeface="Arial" panose="020B0604020202020204" pitchFamily="34" charset="0"/>
                        </a:defRPr>
                      </a:lvl6pPr>
                      <a:lvl7pPr fontAlgn="base">
                        <a:spcBef>
                          <a:spcPct val="20000"/>
                        </a:spcBef>
                        <a:spcAft>
                          <a:spcPct val="0"/>
                        </a:spcAft>
                        <a:buClr>
                          <a:srgbClr val="FFFF99"/>
                        </a:buClr>
                        <a:defRPr sz="2000">
                          <a:solidFill>
                            <a:srgbClr val="FFFF99"/>
                          </a:solidFill>
                          <a:latin typeface="Arial" panose="020B0604020202020204" pitchFamily="34" charset="0"/>
                        </a:defRPr>
                      </a:lvl7pPr>
                      <a:lvl8pPr fontAlgn="base">
                        <a:spcBef>
                          <a:spcPct val="20000"/>
                        </a:spcBef>
                        <a:spcAft>
                          <a:spcPct val="0"/>
                        </a:spcAft>
                        <a:buClr>
                          <a:srgbClr val="FFFF99"/>
                        </a:buClr>
                        <a:defRPr sz="2000">
                          <a:solidFill>
                            <a:srgbClr val="FFFF99"/>
                          </a:solidFill>
                          <a:latin typeface="Arial" panose="020B0604020202020204" pitchFamily="34" charset="0"/>
                        </a:defRPr>
                      </a:lvl8pPr>
                      <a:lvl9pPr fontAlgn="base">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FFFF99"/>
                        </a:buClr>
                        <a:buSzTx/>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1-1</a:t>
                      </a:r>
                      <a:endParaRPr kumimoji="1"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90000" marR="90000" marT="46797" marB="467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a:spcBef>
                          <a:spcPct val="10000"/>
                        </a:spcBef>
                        <a:buClr>
                          <a:srgbClr val="73E1FF"/>
                        </a:buClr>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a:spcBef>
                          <a:spcPct val="20000"/>
                        </a:spcBef>
                        <a:buClr>
                          <a:srgbClr val="FFFF99"/>
                        </a:buClr>
                        <a:defRPr sz="2000">
                          <a:solidFill>
                            <a:srgbClr val="FFFF99"/>
                          </a:solidFill>
                          <a:latin typeface="Arial" panose="020B0604020202020204" pitchFamily="34" charset="0"/>
                        </a:defRPr>
                      </a:lvl5pPr>
                      <a:lvl6pPr fontAlgn="base">
                        <a:spcBef>
                          <a:spcPct val="20000"/>
                        </a:spcBef>
                        <a:spcAft>
                          <a:spcPct val="0"/>
                        </a:spcAft>
                        <a:buClr>
                          <a:srgbClr val="FFFF99"/>
                        </a:buClr>
                        <a:defRPr sz="2000">
                          <a:solidFill>
                            <a:srgbClr val="FFFF99"/>
                          </a:solidFill>
                          <a:latin typeface="Arial" panose="020B0604020202020204" pitchFamily="34" charset="0"/>
                        </a:defRPr>
                      </a:lvl6pPr>
                      <a:lvl7pPr fontAlgn="base">
                        <a:spcBef>
                          <a:spcPct val="20000"/>
                        </a:spcBef>
                        <a:spcAft>
                          <a:spcPct val="0"/>
                        </a:spcAft>
                        <a:buClr>
                          <a:srgbClr val="FFFF99"/>
                        </a:buClr>
                        <a:defRPr sz="2000">
                          <a:solidFill>
                            <a:srgbClr val="FFFF99"/>
                          </a:solidFill>
                          <a:latin typeface="Arial" panose="020B0604020202020204" pitchFamily="34" charset="0"/>
                        </a:defRPr>
                      </a:lvl7pPr>
                      <a:lvl8pPr fontAlgn="base">
                        <a:spcBef>
                          <a:spcPct val="20000"/>
                        </a:spcBef>
                        <a:spcAft>
                          <a:spcPct val="0"/>
                        </a:spcAft>
                        <a:buClr>
                          <a:srgbClr val="FFFF99"/>
                        </a:buClr>
                        <a:defRPr sz="2000">
                          <a:solidFill>
                            <a:srgbClr val="FFFF99"/>
                          </a:solidFill>
                          <a:latin typeface="Arial" panose="020B0604020202020204" pitchFamily="34" charset="0"/>
                        </a:defRPr>
                      </a:lvl8pPr>
                      <a:lvl9pPr fontAlgn="base">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FFFF99"/>
                        </a:buClr>
                        <a:buSzTx/>
                        <a:buFont typeface="Wingdings" panose="05000000000000000000" pitchFamily="2" charset="2"/>
                        <a:buNone/>
                      </a:pPr>
                      <a:r>
                        <a:rPr kumimoji="1" lang="zh-CN" altLang="en-US"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用户管理</a:t>
                      </a:r>
                      <a:endParaRPr kumimoji="1"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90000" marR="90000" marT="46797" marB="467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a:spcBef>
                          <a:spcPct val="10000"/>
                        </a:spcBef>
                        <a:buClr>
                          <a:srgbClr val="73E1FF"/>
                        </a:buClr>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a:spcBef>
                          <a:spcPct val="20000"/>
                        </a:spcBef>
                        <a:buClr>
                          <a:srgbClr val="FFFF99"/>
                        </a:buClr>
                        <a:defRPr sz="2000">
                          <a:solidFill>
                            <a:srgbClr val="FFFF99"/>
                          </a:solidFill>
                          <a:latin typeface="Arial" panose="020B0604020202020204" pitchFamily="34" charset="0"/>
                        </a:defRPr>
                      </a:lvl5pPr>
                      <a:lvl6pPr fontAlgn="base">
                        <a:spcBef>
                          <a:spcPct val="20000"/>
                        </a:spcBef>
                        <a:spcAft>
                          <a:spcPct val="0"/>
                        </a:spcAft>
                        <a:buClr>
                          <a:srgbClr val="FFFF99"/>
                        </a:buClr>
                        <a:defRPr sz="2000">
                          <a:solidFill>
                            <a:srgbClr val="FFFF99"/>
                          </a:solidFill>
                          <a:latin typeface="Arial" panose="020B0604020202020204" pitchFamily="34" charset="0"/>
                        </a:defRPr>
                      </a:lvl6pPr>
                      <a:lvl7pPr fontAlgn="base">
                        <a:spcBef>
                          <a:spcPct val="20000"/>
                        </a:spcBef>
                        <a:spcAft>
                          <a:spcPct val="0"/>
                        </a:spcAft>
                        <a:buClr>
                          <a:srgbClr val="FFFF99"/>
                        </a:buClr>
                        <a:defRPr sz="2000">
                          <a:solidFill>
                            <a:srgbClr val="FFFF99"/>
                          </a:solidFill>
                          <a:latin typeface="Arial" panose="020B0604020202020204" pitchFamily="34" charset="0"/>
                        </a:defRPr>
                      </a:lvl7pPr>
                      <a:lvl8pPr fontAlgn="base">
                        <a:spcBef>
                          <a:spcPct val="20000"/>
                        </a:spcBef>
                        <a:spcAft>
                          <a:spcPct val="0"/>
                        </a:spcAft>
                        <a:buClr>
                          <a:srgbClr val="FFFF99"/>
                        </a:buClr>
                        <a:defRPr sz="2000">
                          <a:solidFill>
                            <a:srgbClr val="FFFF99"/>
                          </a:solidFill>
                          <a:latin typeface="Arial" panose="020B0604020202020204" pitchFamily="34" charset="0"/>
                        </a:defRPr>
                      </a:lvl8pPr>
                      <a:lvl9pPr fontAlgn="base">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10000"/>
                        </a:spcBef>
                        <a:spcAft>
                          <a:spcPct val="0"/>
                        </a:spcAft>
                        <a:buClr>
                          <a:srgbClr val="FFFF99"/>
                        </a:buClr>
                        <a:buSzTx/>
                        <a:buFont typeface="Wingdings" panose="05000000000000000000" pitchFamily="2" charset="2"/>
                        <a:buNone/>
                      </a:pPr>
                      <a:endParaRPr kumimoji="0" lang="zh-CN"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0000" marR="90000" marT="46797" marB="467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a:spcBef>
                          <a:spcPct val="10000"/>
                        </a:spcBef>
                        <a:buClr>
                          <a:srgbClr val="73E1FF"/>
                        </a:buClr>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a:spcBef>
                          <a:spcPct val="20000"/>
                        </a:spcBef>
                        <a:buClr>
                          <a:srgbClr val="FFFF99"/>
                        </a:buClr>
                        <a:defRPr sz="2000">
                          <a:solidFill>
                            <a:srgbClr val="FFFF99"/>
                          </a:solidFill>
                          <a:latin typeface="Arial" panose="020B0604020202020204" pitchFamily="34" charset="0"/>
                        </a:defRPr>
                      </a:lvl5pPr>
                      <a:lvl6pPr fontAlgn="base">
                        <a:spcBef>
                          <a:spcPct val="20000"/>
                        </a:spcBef>
                        <a:spcAft>
                          <a:spcPct val="0"/>
                        </a:spcAft>
                        <a:buClr>
                          <a:srgbClr val="FFFF99"/>
                        </a:buClr>
                        <a:defRPr sz="2000">
                          <a:solidFill>
                            <a:srgbClr val="FFFF99"/>
                          </a:solidFill>
                          <a:latin typeface="Arial" panose="020B0604020202020204" pitchFamily="34" charset="0"/>
                        </a:defRPr>
                      </a:lvl6pPr>
                      <a:lvl7pPr fontAlgn="base">
                        <a:spcBef>
                          <a:spcPct val="20000"/>
                        </a:spcBef>
                        <a:spcAft>
                          <a:spcPct val="0"/>
                        </a:spcAft>
                        <a:buClr>
                          <a:srgbClr val="FFFF99"/>
                        </a:buClr>
                        <a:defRPr sz="2000">
                          <a:solidFill>
                            <a:srgbClr val="FFFF99"/>
                          </a:solidFill>
                          <a:latin typeface="Arial" panose="020B0604020202020204" pitchFamily="34" charset="0"/>
                        </a:defRPr>
                      </a:lvl7pPr>
                      <a:lvl8pPr fontAlgn="base">
                        <a:spcBef>
                          <a:spcPct val="20000"/>
                        </a:spcBef>
                        <a:spcAft>
                          <a:spcPct val="0"/>
                        </a:spcAft>
                        <a:buClr>
                          <a:srgbClr val="FFFF99"/>
                        </a:buClr>
                        <a:defRPr sz="2000">
                          <a:solidFill>
                            <a:srgbClr val="FFFF99"/>
                          </a:solidFill>
                          <a:latin typeface="Arial" panose="020B0604020202020204" pitchFamily="34" charset="0"/>
                        </a:defRPr>
                      </a:lvl8pPr>
                      <a:lvl9pPr fontAlgn="base">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FFFF99"/>
                        </a:buClr>
                        <a:buSzTx/>
                        <a:buFont typeface="Wingdings" panose="05000000000000000000" pitchFamily="2" charset="2"/>
                        <a:buNone/>
                      </a:pPr>
                      <a:r>
                        <a:rPr kumimoji="1" lang="zh-CN" altLang="en-US"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添加</a:t>
                      </a:r>
                      <a:r>
                        <a:rPr kumimoji="1"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1" lang="zh-CN" altLang="en-US"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修改，删除用户，设置权限。</a:t>
                      </a:r>
                      <a:endParaRPr kumimoji="1"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90000" marR="90000" marT="46797" marB="467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a:spcBef>
                          <a:spcPct val="10000"/>
                        </a:spcBef>
                        <a:buClr>
                          <a:srgbClr val="73E1FF"/>
                        </a:buClr>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a:spcBef>
                          <a:spcPct val="20000"/>
                        </a:spcBef>
                        <a:buClr>
                          <a:srgbClr val="FFFF99"/>
                        </a:buClr>
                        <a:defRPr sz="2000">
                          <a:solidFill>
                            <a:srgbClr val="FFFF99"/>
                          </a:solidFill>
                          <a:latin typeface="Arial" panose="020B0604020202020204" pitchFamily="34" charset="0"/>
                        </a:defRPr>
                      </a:lvl5pPr>
                      <a:lvl6pPr fontAlgn="base">
                        <a:spcBef>
                          <a:spcPct val="20000"/>
                        </a:spcBef>
                        <a:spcAft>
                          <a:spcPct val="0"/>
                        </a:spcAft>
                        <a:buClr>
                          <a:srgbClr val="FFFF99"/>
                        </a:buClr>
                        <a:defRPr sz="2000">
                          <a:solidFill>
                            <a:srgbClr val="FFFF99"/>
                          </a:solidFill>
                          <a:latin typeface="Arial" panose="020B0604020202020204" pitchFamily="34" charset="0"/>
                        </a:defRPr>
                      </a:lvl6pPr>
                      <a:lvl7pPr fontAlgn="base">
                        <a:spcBef>
                          <a:spcPct val="20000"/>
                        </a:spcBef>
                        <a:spcAft>
                          <a:spcPct val="0"/>
                        </a:spcAft>
                        <a:buClr>
                          <a:srgbClr val="FFFF99"/>
                        </a:buClr>
                        <a:defRPr sz="2000">
                          <a:solidFill>
                            <a:srgbClr val="FFFF99"/>
                          </a:solidFill>
                          <a:latin typeface="Arial" panose="020B0604020202020204" pitchFamily="34" charset="0"/>
                        </a:defRPr>
                      </a:lvl7pPr>
                      <a:lvl8pPr fontAlgn="base">
                        <a:spcBef>
                          <a:spcPct val="20000"/>
                        </a:spcBef>
                        <a:spcAft>
                          <a:spcPct val="0"/>
                        </a:spcAft>
                        <a:buClr>
                          <a:srgbClr val="FFFF99"/>
                        </a:buClr>
                        <a:defRPr sz="2000">
                          <a:solidFill>
                            <a:srgbClr val="FFFF99"/>
                          </a:solidFill>
                          <a:latin typeface="Arial" panose="020B0604020202020204" pitchFamily="34" charset="0"/>
                        </a:defRPr>
                      </a:lvl8pPr>
                      <a:lvl9pPr fontAlgn="base">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10000"/>
                        </a:spcBef>
                        <a:spcAft>
                          <a:spcPct val="0"/>
                        </a:spcAft>
                        <a:buClr>
                          <a:srgbClr val="FFFF99"/>
                        </a:buClr>
                        <a:buSzTx/>
                        <a:buFont typeface="Wingdings" panose="05000000000000000000" pitchFamily="2" charset="2"/>
                        <a:buNone/>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797" marB="467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a:spcBef>
                          <a:spcPct val="10000"/>
                        </a:spcBef>
                        <a:buClr>
                          <a:srgbClr val="73E1FF"/>
                        </a:buClr>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a:spcBef>
                          <a:spcPct val="20000"/>
                        </a:spcBef>
                        <a:buClr>
                          <a:srgbClr val="FFFF99"/>
                        </a:buClr>
                        <a:defRPr sz="2000">
                          <a:solidFill>
                            <a:srgbClr val="FFFF99"/>
                          </a:solidFill>
                          <a:latin typeface="Arial" panose="020B0604020202020204" pitchFamily="34" charset="0"/>
                        </a:defRPr>
                      </a:lvl5pPr>
                      <a:lvl6pPr fontAlgn="base">
                        <a:spcBef>
                          <a:spcPct val="20000"/>
                        </a:spcBef>
                        <a:spcAft>
                          <a:spcPct val="0"/>
                        </a:spcAft>
                        <a:buClr>
                          <a:srgbClr val="FFFF99"/>
                        </a:buClr>
                        <a:defRPr sz="2000">
                          <a:solidFill>
                            <a:srgbClr val="FFFF99"/>
                          </a:solidFill>
                          <a:latin typeface="Arial" panose="020B0604020202020204" pitchFamily="34" charset="0"/>
                        </a:defRPr>
                      </a:lvl6pPr>
                      <a:lvl7pPr fontAlgn="base">
                        <a:spcBef>
                          <a:spcPct val="20000"/>
                        </a:spcBef>
                        <a:spcAft>
                          <a:spcPct val="0"/>
                        </a:spcAft>
                        <a:buClr>
                          <a:srgbClr val="FFFF99"/>
                        </a:buClr>
                        <a:defRPr sz="2000">
                          <a:solidFill>
                            <a:srgbClr val="FFFF99"/>
                          </a:solidFill>
                          <a:latin typeface="Arial" panose="020B0604020202020204" pitchFamily="34" charset="0"/>
                        </a:defRPr>
                      </a:lvl7pPr>
                      <a:lvl8pPr fontAlgn="base">
                        <a:spcBef>
                          <a:spcPct val="20000"/>
                        </a:spcBef>
                        <a:spcAft>
                          <a:spcPct val="0"/>
                        </a:spcAft>
                        <a:buClr>
                          <a:srgbClr val="FFFF99"/>
                        </a:buClr>
                        <a:defRPr sz="2000">
                          <a:solidFill>
                            <a:srgbClr val="FFFF99"/>
                          </a:solidFill>
                          <a:latin typeface="Arial" panose="020B0604020202020204" pitchFamily="34" charset="0"/>
                        </a:defRPr>
                      </a:lvl8pPr>
                      <a:lvl9pPr fontAlgn="base">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10000"/>
                        </a:spcBef>
                        <a:spcAft>
                          <a:spcPct val="0"/>
                        </a:spcAft>
                        <a:buClr>
                          <a:srgbClr val="FFFF99"/>
                        </a:buClr>
                        <a:buSzTx/>
                        <a:buFont typeface="Wingdings" panose="05000000000000000000" pitchFamily="2" charset="2"/>
                        <a:buNone/>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797" marB="467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a:spcBef>
                          <a:spcPct val="10000"/>
                        </a:spcBef>
                        <a:buClr>
                          <a:srgbClr val="73E1FF"/>
                        </a:buClr>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a:spcBef>
                          <a:spcPct val="20000"/>
                        </a:spcBef>
                        <a:buClr>
                          <a:srgbClr val="FFFF99"/>
                        </a:buClr>
                        <a:defRPr sz="2000">
                          <a:solidFill>
                            <a:srgbClr val="FFFF99"/>
                          </a:solidFill>
                          <a:latin typeface="Arial" panose="020B0604020202020204" pitchFamily="34" charset="0"/>
                        </a:defRPr>
                      </a:lvl5pPr>
                      <a:lvl6pPr fontAlgn="base">
                        <a:spcBef>
                          <a:spcPct val="20000"/>
                        </a:spcBef>
                        <a:spcAft>
                          <a:spcPct val="0"/>
                        </a:spcAft>
                        <a:buClr>
                          <a:srgbClr val="FFFF99"/>
                        </a:buClr>
                        <a:defRPr sz="2000">
                          <a:solidFill>
                            <a:srgbClr val="FFFF99"/>
                          </a:solidFill>
                          <a:latin typeface="Arial" panose="020B0604020202020204" pitchFamily="34" charset="0"/>
                        </a:defRPr>
                      </a:lvl6pPr>
                      <a:lvl7pPr fontAlgn="base">
                        <a:spcBef>
                          <a:spcPct val="20000"/>
                        </a:spcBef>
                        <a:spcAft>
                          <a:spcPct val="0"/>
                        </a:spcAft>
                        <a:buClr>
                          <a:srgbClr val="FFFF99"/>
                        </a:buClr>
                        <a:defRPr sz="2000">
                          <a:solidFill>
                            <a:srgbClr val="FFFF99"/>
                          </a:solidFill>
                          <a:latin typeface="Arial" panose="020B0604020202020204" pitchFamily="34" charset="0"/>
                        </a:defRPr>
                      </a:lvl7pPr>
                      <a:lvl8pPr fontAlgn="base">
                        <a:spcBef>
                          <a:spcPct val="20000"/>
                        </a:spcBef>
                        <a:spcAft>
                          <a:spcPct val="0"/>
                        </a:spcAft>
                        <a:buClr>
                          <a:srgbClr val="FFFF99"/>
                        </a:buClr>
                        <a:defRPr sz="2000">
                          <a:solidFill>
                            <a:srgbClr val="FFFF99"/>
                          </a:solidFill>
                          <a:latin typeface="Arial" panose="020B0604020202020204" pitchFamily="34" charset="0"/>
                        </a:defRPr>
                      </a:lvl8pPr>
                      <a:lvl9pPr fontAlgn="base">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10000"/>
                        </a:spcBef>
                        <a:spcAft>
                          <a:spcPct val="0"/>
                        </a:spcAft>
                        <a:buClr>
                          <a:srgbClr val="FFFF99"/>
                        </a:buClr>
                        <a:buSzTx/>
                        <a:buFont typeface="Wingdings" panose="05000000000000000000" pitchFamily="2" charset="2"/>
                        <a:buNone/>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797" marB="467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r>
              <a:tr h="2288132">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a:spcBef>
                          <a:spcPct val="10000"/>
                        </a:spcBef>
                        <a:buClr>
                          <a:srgbClr val="73E1FF"/>
                        </a:buClr>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a:spcBef>
                          <a:spcPct val="20000"/>
                        </a:spcBef>
                        <a:buClr>
                          <a:srgbClr val="FFFF99"/>
                        </a:buClr>
                        <a:defRPr sz="2000">
                          <a:solidFill>
                            <a:srgbClr val="FFFF99"/>
                          </a:solidFill>
                          <a:latin typeface="Arial" panose="020B0604020202020204" pitchFamily="34" charset="0"/>
                        </a:defRPr>
                      </a:lvl5pPr>
                      <a:lvl6pPr fontAlgn="base">
                        <a:spcBef>
                          <a:spcPct val="20000"/>
                        </a:spcBef>
                        <a:spcAft>
                          <a:spcPct val="0"/>
                        </a:spcAft>
                        <a:buClr>
                          <a:srgbClr val="FFFF99"/>
                        </a:buClr>
                        <a:defRPr sz="2000">
                          <a:solidFill>
                            <a:srgbClr val="FFFF99"/>
                          </a:solidFill>
                          <a:latin typeface="Arial" panose="020B0604020202020204" pitchFamily="34" charset="0"/>
                        </a:defRPr>
                      </a:lvl6pPr>
                      <a:lvl7pPr fontAlgn="base">
                        <a:spcBef>
                          <a:spcPct val="20000"/>
                        </a:spcBef>
                        <a:spcAft>
                          <a:spcPct val="0"/>
                        </a:spcAft>
                        <a:buClr>
                          <a:srgbClr val="FFFF99"/>
                        </a:buClr>
                        <a:defRPr sz="2000">
                          <a:solidFill>
                            <a:srgbClr val="FFFF99"/>
                          </a:solidFill>
                          <a:latin typeface="Arial" panose="020B0604020202020204" pitchFamily="34" charset="0"/>
                        </a:defRPr>
                      </a:lvl7pPr>
                      <a:lvl8pPr fontAlgn="base">
                        <a:spcBef>
                          <a:spcPct val="20000"/>
                        </a:spcBef>
                        <a:spcAft>
                          <a:spcPct val="0"/>
                        </a:spcAft>
                        <a:buClr>
                          <a:srgbClr val="FFFF99"/>
                        </a:buClr>
                        <a:defRPr sz="2000">
                          <a:solidFill>
                            <a:srgbClr val="FFFF99"/>
                          </a:solidFill>
                          <a:latin typeface="Arial" panose="020B0604020202020204" pitchFamily="34" charset="0"/>
                        </a:defRPr>
                      </a:lvl8pPr>
                      <a:lvl9pPr fontAlgn="base">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FFFF99"/>
                        </a:buClr>
                        <a:buSzTx/>
                        <a:buFont typeface="Wingdings" panose="05000000000000000000" pitchFamily="2" charset="2"/>
                        <a:buNone/>
                      </a:pPr>
                      <a:r>
                        <a:rPr kumimoji="1"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1-1-1</a:t>
                      </a:r>
                      <a:endParaRPr kumimoji="1"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90000" marR="90000" marT="46797" marB="467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a:spcBef>
                          <a:spcPct val="10000"/>
                        </a:spcBef>
                        <a:buClr>
                          <a:srgbClr val="73E1FF"/>
                        </a:buClr>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a:spcBef>
                          <a:spcPct val="20000"/>
                        </a:spcBef>
                        <a:buClr>
                          <a:srgbClr val="FFFF99"/>
                        </a:buClr>
                        <a:defRPr sz="2000">
                          <a:solidFill>
                            <a:srgbClr val="FFFF99"/>
                          </a:solidFill>
                          <a:latin typeface="Arial" panose="020B0604020202020204" pitchFamily="34" charset="0"/>
                        </a:defRPr>
                      </a:lvl5pPr>
                      <a:lvl6pPr fontAlgn="base">
                        <a:spcBef>
                          <a:spcPct val="20000"/>
                        </a:spcBef>
                        <a:spcAft>
                          <a:spcPct val="0"/>
                        </a:spcAft>
                        <a:buClr>
                          <a:srgbClr val="FFFF99"/>
                        </a:buClr>
                        <a:defRPr sz="2000">
                          <a:solidFill>
                            <a:srgbClr val="FFFF99"/>
                          </a:solidFill>
                          <a:latin typeface="Arial" panose="020B0604020202020204" pitchFamily="34" charset="0"/>
                        </a:defRPr>
                      </a:lvl6pPr>
                      <a:lvl7pPr fontAlgn="base">
                        <a:spcBef>
                          <a:spcPct val="20000"/>
                        </a:spcBef>
                        <a:spcAft>
                          <a:spcPct val="0"/>
                        </a:spcAft>
                        <a:buClr>
                          <a:srgbClr val="FFFF99"/>
                        </a:buClr>
                        <a:defRPr sz="2000">
                          <a:solidFill>
                            <a:srgbClr val="FFFF99"/>
                          </a:solidFill>
                          <a:latin typeface="Arial" panose="020B0604020202020204" pitchFamily="34" charset="0"/>
                        </a:defRPr>
                      </a:lvl7pPr>
                      <a:lvl8pPr fontAlgn="base">
                        <a:spcBef>
                          <a:spcPct val="20000"/>
                        </a:spcBef>
                        <a:spcAft>
                          <a:spcPct val="0"/>
                        </a:spcAft>
                        <a:buClr>
                          <a:srgbClr val="FFFF99"/>
                        </a:buClr>
                        <a:defRPr sz="2000">
                          <a:solidFill>
                            <a:srgbClr val="FFFF99"/>
                          </a:solidFill>
                          <a:latin typeface="Arial" panose="020B0604020202020204" pitchFamily="34" charset="0"/>
                        </a:defRPr>
                      </a:lvl8pPr>
                      <a:lvl9pPr fontAlgn="base">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FFFF99"/>
                        </a:buClr>
                        <a:buSzTx/>
                        <a:buFont typeface="Wingdings" panose="05000000000000000000" pitchFamily="2" charset="2"/>
                        <a:buNone/>
                      </a:pPr>
                      <a:r>
                        <a:rPr kumimoji="1" lang="zh-CN" altLang="en-US"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添加用户</a:t>
                      </a:r>
                      <a:endParaRPr kumimoji="1"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90000" marR="90000" marT="46797" marB="467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10000"/>
                        </a:spcBef>
                        <a:buClr>
                          <a:srgbClr val="FFFF99"/>
                        </a:buClr>
                        <a:buFont typeface="Wingdings" panose="05000000000000000000" pitchFamily="2" charset="2"/>
                        <a:tabLst>
                          <a:tab pos="209550" algn="l"/>
                        </a:tabLst>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tabLst>
                          <a:tab pos="209550" algn="l"/>
                        </a:tabLst>
                        <a:defRPr sz="2400">
                          <a:solidFill>
                            <a:srgbClr val="DDDDDD"/>
                          </a:solidFill>
                          <a:latin typeface="Arial" panose="020B0604020202020204" pitchFamily="34" charset="0"/>
                        </a:defRPr>
                      </a:lvl2pPr>
                      <a:lvl3pPr>
                        <a:spcBef>
                          <a:spcPct val="10000"/>
                        </a:spcBef>
                        <a:buClr>
                          <a:srgbClr val="73E1FF"/>
                        </a:buClr>
                        <a:tabLst>
                          <a:tab pos="209550" algn="l"/>
                        </a:tabLst>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tabLst>
                          <a:tab pos="209550" algn="l"/>
                        </a:tabLst>
                        <a:defRPr sz="2000">
                          <a:solidFill>
                            <a:srgbClr val="FFFF99"/>
                          </a:solidFill>
                          <a:latin typeface="Arial" panose="020B0604020202020204" pitchFamily="34" charset="0"/>
                        </a:defRPr>
                      </a:lvl4pPr>
                      <a:lvl5pPr>
                        <a:spcBef>
                          <a:spcPct val="20000"/>
                        </a:spcBef>
                        <a:buClr>
                          <a:srgbClr val="FFFF99"/>
                        </a:buClr>
                        <a:tabLst>
                          <a:tab pos="209550" algn="l"/>
                        </a:tabLst>
                        <a:defRPr sz="2000">
                          <a:solidFill>
                            <a:srgbClr val="FFFF99"/>
                          </a:solidFill>
                          <a:latin typeface="Arial" panose="020B0604020202020204" pitchFamily="34" charset="0"/>
                        </a:defRPr>
                      </a:lvl5pPr>
                      <a:lvl6pPr fontAlgn="base">
                        <a:spcBef>
                          <a:spcPct val="20000"/>
                        </a:spcBef>
                        <a:spcAft>
                          <a:spcPct val="0"/>
                        </a:spcAft>
                        <a:buClr>
                          <a:srgbClr val="FFFF99"/>
                        </a:buClr>
                        <a:tabLst>
                          <a:tab pos="209550" algn="l"/>
                        </a:tabLst>
                        <a:defRPr sz="2000">
                          <a:solidFill>
                            <a:srgbClr val="FFFF99"/>
                          </a:solidFill>
                          <a:latin typeface="Arial" panose="020B0604020202020204" pitchFamily="34" charset="0"/>
                        </a:defRPr>
                      </a:lvl6pPr>
                      <a:lvl7pPr fontAlgn="base">
                        <a:spcBef>
                          <a:spcPct val="20000"/>
                        </a:spcBef>
                        <a:spcAft>
                          <a:spcPct val="0"/>
                        </a:spcAft>
                        <a:buClr>
                          <a:srgbClr val="FFFF99"/>
                        </a:buClr>
                        <a:tabLst>
                          <a:tab pos="209550" algn="l"/>
                        </a:tabLst>
                        <a:defRPr sz="2000">
                          <a:solidFill>
                            <a:srgbClr val="FFFF99"/>
                          </a:solidFill>
                          <a:latin typeface="Arial" panose="020B0604020202020204" pitchFamily="34" charset="0"/>
                        </a:defRPr>
                      </a:lvl7pPr>
                      <a:lvl8pPr fontAlgn="base">
                        <a:spcBef>
                          <a:spcPct val="20000"/>
                        </a:spcBef>
                        <a:spcAft>
                          <a:spcPct val="0"/>
                        </a:spcAft>
                        <a:buClr>
                          <a:srgbClr val="FFFF99"/>
                        </a:buClr>
                        <a:tabLst>
                          <a:tab pos="209550" algn="l"/>
                        </a:tabLst>
                        <a:defRPr sz="2000">
                          <a:solidFill>
                            <a:srgbClr val="FFFF99"/>
                          </a:solidFill>
                          <a:latin typeface="Arial" panose="020B0604020202020204" pitchFamily="34" charset="0"/>
                        </a:defRPr>
                      </a:lvl8pPr>
                      <a:lvl9pPr fontAlgn="base">
                        <a:spcBef>
                          <a:spcPct val="20000"/>
                        </a:spcBef>
                        <a:spcAft>
                          <a:spcPct val="0"/>
                        </a:spcAft>
                        <a:buClr>
                          <a:srgbClr val="FFFF99"/>
                        </a:buClr>
                        <a:tabLst>
                          <a:tab pos="209550" algn="l"/>
                        </a:tabLst>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FFFF99"/>
                        </a:buClr>
                        <a:buSzTx/>
                        <a:buFontTx/>
                        <a:buAutoNum type="arabicPeriod"/>
                        <a:tabLst>
                          <a:tab pos="209550" algn="l"/>
                        </a:tabLst>
                      </a:pPr>
                      <a:r>
                        <a:rPr kumimoji="1" lang="zh-CN" altLang="en-US"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点击菜单中的用户管理菜单项</a:t>
                      </a:r>
                      <a:endParaRPr kumimoji="1"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09550" algn="l"/>
                        </a:tabLst>
                      </a:pPr>
                      <a:r>
                        <a:rPr kumimoji="1" lang="zh-CN" altLang="en-US"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进入用户管理窗口。</a:t>
                      </a:r>
                      <a:endParaRPr kumimoji="1"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09550" algn="l"/>
                        </a:tabLst>
                      </a:pPr>
                      <a:r>
                        <a:rPr kumimoji="1"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a:t>
                      </a:r>
                      <a:r>
                        <a:rPr kumimoji="1" lang="zh-CN" altLang="en-US"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点击</a:t>
                      </a:r>
                      <a:r>
                        <a:rPr kumimoji="1"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1" lang="zh-CN" altLang="en-US"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新建</a:t>
                      </a:r>
                      <a:r>
                        <a:rPr kumimoji="1"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1" lang="zh-CN" altLang="en-US"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命令按钮。</a:t>
                      </a:r>
                      <a:endParaRPr kumimoji="1"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09550" algn="l"/>
                        </a:tabLst>
                      </a:pPr>
                      <a:r>
                        <a:rPr kumimoji="1"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a:t>
                      </a:r>
                      <a:r>
                        <a:rPr kumimoji="1" lang="zh-CN" altLang="en-US"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然后，分别输入用户信息。</a:t>
                      </a:r>
                      <a:endParaRPr kumimoji="1"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09550" algn="l"/>
                        </a:tabLst>
                      </a:pPr>
                      <a:r>
                        <a:rPr kumimoji="1"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a:t>
                      </a:r>
                      <a:r>
                        <a:rPr kumimoji="1" lang="zh-CN" altLang="en-US"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最后，点击</a:t>
                      </a:r>
                      <a:r>
                        <a:rPr kumimoji="1"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1" lang="zh-CN" altLang="en-US"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保存</a:t>
                      </a:r>
                      <a:r>
                        <a:rPr kumimoji="1" lang="en-US" altLang="zh-CN"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1" lang="zh-CN" altLang="en-US"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命令按钮。</a:t>
                      </a:r>
                      <a:endParaRPr kumimoji="1"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797" marB="467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a:spcBef>
                          <a:spcPct val="10000"/>
                        </a:spcBef>
                        <a:buClr>
                          <a:srgbClr val="73E1FF"/>
                        </a:buClr>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a:spcBef>
                          <a:spcPct val="20000"/>
                        </a:spcBef>
                        <a:buClr>
                          <a:srgbClr val="FFFF99"/>
                        </a:buClr>
                        <a:defRPr sz="2000">
                          <a:solidFill>
                            <a:srgbClr val="FFFF99"/>
                          </a:solidFill>
                          <a:latin typeface="Arial" panose="020B0604020202020204" pitchFamily="34" charset="0"/>
                        </a:defRPr>
                      </a:lvl5pPr>
                      <a:lvl6pPr fontAlgn="base">
                        <a:spcBef>
                          <a:spcPct val="20000"/>
                        </a:spcBef>
                        <a:spcAft>
                          <a:spcPct val="0"/>
                        </a:spcAft>
                        <a:buClr>
                          <a:srgbClr val="FFFF99"/>
                        </a:buClr>
                        <a:defRPr sz="2000">
                          <a:solidFill>
                            <a:srgbClr val="FFFF99"/>
                          </a:solidFill>
                          <a:latin typeface="Arial" panose="020B0604020202020204" pitchFamily="34" charset="0"/>
                        </a:defRPr>
                      </a:lvl6pPr>
                      <a:lvl7pPr fontAlgn="base">
                        <a:spcBef>
                          <a:spcPct val="20000"/>
                        </a:spcBef>
                        <a:spcAft>
                          <a:spcPct val="0"/>
                        </a:spcAft>
                        <a:buClr>
                          <a:srgbClr val="FFFF99"/>
                        </a:buClr>
                        <a:defRPr sz="2000">
                          <a:solidFill>
                            <a:srgbClr val="FFFF99"/>
                          </a:solidFill>
                          <a:latin typeface="Arial" panose="020B0604020202020204" pitchFamily="34" charset="0"/>
                        </a:defRPr>
                      </a:lvl7pPr>
                      <a:lvl8pPr fontAlgn="base">
                        <a:spcBef>
                          <a:spcPct val="20000"/>
                        </a:spcBef>
                        <a:spcAft>
                          <a:spcPct val="0"/>
                        </a:spcAft>
                        <a:buClr>
                          <a:srgbClr val="FFFF99"/>
                        </a:buClr>
                        <a:defRPr sz="2000">
                          <a:solidFill>
                            <a:srgbClr val="FFFF99"/>
                          </a:solidFill>
                          <a:latin typeface="Arial" panose="020B0604020202020204" pitchFamily="34" charset="0"/>
                        </a:defRPr>
                      </a:lvl8pPr>
                      <a:lvl9pPr fontAlgn="base">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FFFF99"/>
                        </a:buClr>
                        <a:buSzTx/>
                        <a:buFont typeface="Wingdings" panose="05000000000000000000" pitchFamily="2" charset="2"/>
                        <a:buNone/>
                      </a:pPr>
                      <a:r>
                        <a:rPr kumimoji="1" lang="zh-CN" altLang="en-US"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添加用户 </a:t>
                      </a:r>
                      <a:endParaRPr kumimoji="1" lang="zh-CN" altLang="en-US"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90000" marR="90000" marT="46797" marB="467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a:spcBef>
                          <a:spcPct val="10000"/>
                        </a:spcBef>
                        <a:buClr>
                          <a:srgbClr val="73E1FF"/>
                        </a:buClr>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a:spcBef>
                          <a:spcPct val="20000"/>
                        </a:spcBef>
                        <a:buClr>
                          <a:srgbClr val="FFFF99"/>
                        </a:buClr>
                        <a:defRPr sz="2000">
                          <a:solidFill>
                            <a:srgbClr val="FFFF99"/>
                          </a:solidFill>
                          <a:latin typeface="Arial" panose="020B0604020202020204" pitchFamily="34" charset="0"/>
                        </a:defRPr>
                      </a:lvl5pPr>
                      <a:lvl6pPr fontAlgn="base">
                        <a:spcBef>
                          <a:spcPct val="20000"/>
                        </a:spcBef>
                        <a:spcAft>
                          <a:spcPct val="0"/>
                        </a:spcAft>
                        <a:buClr>
                          <a:srgbClr val="FFFF99"/>
                        </a:buClr>
                        <a:defRPr sz="2000">
                          <a:solidFill>
                            <a:srgbClr val="FFFF99"/>
                          </a:solidFill>
                          <a:latin typeface="Arial" panose="020B0604020202020204" pitchFamily="34" charset="0"/>
                        </a:defRPr>
                      </a:lvl6pPr>
                      <a:lvl7pPr fontAlgn="base">
                        <a:spcBef>
                          <a:spcPct val="20000"/>
                        </a:spcBef>
                        <a:spcAft>
                          <a:spcPct val="0"/>
                        </a:spcAft>
                        <a:buClr>
                          <a:srgbClr val="FFFF99"/>
                        </a:buClr>
                        <a:defRPr sz="2000">
                          <a:solidFill>
                            <a:srgbClr val="FFFF99"/>
                          </a:solidFill>
                          <a:latin typeface="Arial" panose="020B0604020202020204" pitchFamily="34" charset="0"/>
                        </a:defRPr>
                      </a:lvl7pPr>
                      <a:lvl8pPr fontAlgn="base">
                        <a:spcBef>
                          <a:spcPct val="20000"/>
                        </a:spcBef>
                        <a:spcAft>
                          <a:spcPct val="0"/>
                        </a:spcAft>
                        <a:buClr>
                          <a:srgbClr val="FFFF99"/>
                        </a:buClr>
                        <a:defRPr sz="2000">
                          <a:solidFill>
                            <a:srgbClr val="FFFF99"/>
                          </a:solidFill>
                          <a:latin typeface="Arial" panose="020B0604020202020204" pitchFamily="34" charset="0"/>
                        </a:defRPr>
                      </a:lvl8pPr>
                      <a:lvl9pPr fontAlgn="base">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10000"/>
                        </a:spcBef>
                        <a:spcAft>
                          <a:spcPct val="0"/>
                        </a:spcAft>
                        <a:buClr>
                          <a:srgbClr val="FFFF99"/>
                        </a:buClr>
                        <a:buSzTx/>
                        <a:buFont typeface="Wingdings" panose="05000000000000000000" pitchFamily="2" charset="2"/>
                        <a:buNone/>
                      </a:pPr>
                      <a:endParaRPr kumimoji="0" lang="zh-CN"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0000" marR="90000" marT="46797" marB="467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a:spcBef>
                          <a:spcPct val="10000"/>
                        </a:spcBef>
                        <a:buClr>
                          <a:srgbClr val="73E1FF"/>
                        </a:buClr>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a:spcBef>
                          <a:spcPct val="20000"/>
                        </a:spcBef>
                        <a:buClr>
                          <a:srgbClr val="FFFF99"/>
                        </a:buClr>
                        <a:defRPr sz="2000">
                          <a:solidFill>
                            <a:srgbClr val="FFFF99"/>
                          </a:solidFill>
                          <a:latin typeface="Arial" panose="020B0604020202020204" pitchFamily="34" charset="0"/>
                        </a:defRPr>
                      </a:lvl5pPr>
                      <a:lvl6pPr fontAlgn="base">
                        <a:spcBef>
                          <a:spcPct val="20000"/>
                        </a:spcBef>
                        <a:spcAft>
                          <a:spcPct val="0"/>
                        </a:spcAft>
                        <a:buClr>
                          <a:srgbClr val="FFFF99"/>
                        </a:buClr>
                        <a:defRPr sz="2000">
                          <a:solidFill>
                            <a:srgbClr val="FFFF99"/>
                          </a:solidFill>
                          <a:latin typeface="Arial" panose="020B0604020202020204" pitchFamily="34" charset="0"/>
                        </a:defRPr>
                      </a:lvl6pPr>
                      <a:lvl7pPr fontAlgn="base">
                        <a:spcBef>
                          <a:spcPct val="20000"/>
                        </a:spcBef>
                        <a:spcAft>
                          <a:spcPct val="0"/>
                        </a:spcAft>
                        <a:buClr>
                          <a:srgbClr val="FFFF99"/>
                        </a:buClr>
                        <a:defRPr sz="2000">
                          <a:solidFill>
                            <a:srgbClr val="FFFF99"/>
                          </a:solidFill>
                          <a:latin typeface="Arial" panose="020B0604020202020204" pitchFamily="34" charset="0"/>
                        </a:defRPr>
                      </a:lvl7pPr>
                      <a:lvl8pPr fontAlgn="base">
                        <a:spcBef>
                          <a:spcPct val="20000"/>
                        </a:spcBef>
                        <a:spcAft>
                          <a:spcPct val="0"/>
                        </a:spcAft>
                        <a:buClr>
                          <a:srgbClr val="FFFF99"/>
                        </a:buClr>
                        <a:defRPr sz="2000">
                          <a:solidFill>
                            <a:srgbClr val="FFFF99"/>
                          </a:solidFill>
                          <a:latin typeface="Arial" panose="020B0604020202020204" pitchFamily="34" charset="0"/>
                        </a:defRPr>
                      </a:lvl8pPr>
                      <a:lvl9pPr fontAlgn="base">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10000"/>
                        </a:spcBef>
                        <a:spcAft>
                          <a:spcPct val="0"/>
                        </a:spcAft>
                        <a:buClr>
                          <a:srgbClr val="FFFF99"/>
                        </a:buClr>
                        <a:buSzTx/>
                        <a:buFont typeface="Wingdings" panose="05000000000000000000" pitchFamily="2" charset="2"/>
                        <a:buNone/>
                      </a:pPr>
                      <a:endParaRPr kumimoji="0" lang="zh-CN"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0000" marR="90000" marT="46797" marB="467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10000"/>
                        </a:spcBef>
                        <a:buClr>
                          <a:srgbClr val="FFFF99"/>
                        </a:buClr>
                        <a:buFont typeface="Wingdings" panose="05000000000000000000" pitchFamily="2" charset="2"/>
                        <a:defRPr sz="2800">
                          <a:solidFill>
                            <a:srgbClr val="FFFF99"/>
                          </a:solidFill>
                          <a:latin typeface="Arial" panose="020B0604020202020204" pitchFamily="34" charset="0"/>
                        </a:defRPr>
                      </a:lvl1pPr>
                      <a:lvl2pPr>
                        <a:spcBef>
                          <a:spcPct val="10000"/>
                        </a:spcBef>
                        <a:buClr>
                          <a:srgbClr val="DDDDDD"/>
                        </a:buClr>
                        <a:buFont typeface="Wingdings" panose="05000000000000000000" pitchFamily="2" charset="2"/>
                        <a:defRPr sz="2400">
                          <a:solidFill>
                            <a:srgbClr val="DDDDDD"/>
                          </a:solidFill>
                          <a:latin typeface="Arial" panose="020B0604020202020204" pitchFamily="34" charset="0"/>
                        </a:defRPr>
                      </a:lvl2pPr>
                      <a:lvl3pPr>
                        <a:spcBef>
                          <a:spcPct val="10000"/>
                        </a:spcBef>
                        <a:buClr>
                          <a:srgbClr val="73E1FF"/>
                        </a:buClr>
                        <a:defRPr sz="2400">
                          <a:solidFill>
                            <a:srgbClr val="73E1FF"/>
                          </a:solidFill>
                          <a:latin typeface="Arial" panose="020B0604020202020204" pitchFamily="34" charset="0"/>
                        </a:defRPr>
                      </a:lvl3pPr>
                      <a:lvl4pPr>
                        <a:spcBef>
                          <a:spcPct val="10000"/>
                        </a:spcBef>
                        <a:buClr>
                          <a:srgbClr val="FFFF99"/>
                        </a:buClr>
                        <a:buFont typeface="Wingdings" panose="05000000000000000000" pitchFamily="2" charset="2"/>
                        <a:defRPr sz="2000">
                          <a:solidFill>
                            <a:srgbClr val="FFFF99"/>
                          </a:solidFill>
                          <a:latin typeface="Arial" panose="020B0604020202020204" pitchFamily="34" charset="0"/>
                        </a:defRPr>
                      </a:lvl4pPr>
                      <a:lvl5pPr>
                        <a:spcBef>
                          <a:spcPct val="20000"/>
                        </a:spcBef>
                        <a:buClr>
                          <a:srgbClr val="FFFF99"/>
                        </a:buClr>
                        <a:defRPr sz="2000">
                          <a:solidFill>
                            <a:srgbClr val="FFFF99"/>
                          </a:solidFill>
                          <a:latin typeface="Arial" panose="020B0604020202020204" pitchFamily="34" charset="0"/>
                        </a:defRPr>
                      </a:lvl5pPr>
                      <a:lvl6pPr fontAlgn="base">
                        <a:spcBef>
                          <a:spcPct val="20000"/>
                        </a:spcBef>
                        <a:spcAft>
                          <a:spcPct val="0"/>
                        </a:spcAft>
                        <a:buClr>
                          <a:srgbClr val="FFFF99"/>
                        </a:buClr>
                        <a:defRPr sz="2000">
                          <a:solidFill>
                            <a:srgbClr val="FFFF99"/>
                          </a:solidFill>
                          <a:latin typeface="Arial" panose="020B0604020202020204" pitchFamily="34" charset="0"/>
                        </a:defRPr>
                      </a:lvl6pPr>
                      <a:lvl7pPr fontAlgn="base">
                        <a:spcBef>
                          <a:spcPct val="20000"/>
                        </a:spcBef>
                        <a:spcAft>
                          <a:spcPct val="0"/>
                        </a:spcAft>
                        <a:buClr>
                          <a:srgbClr val="FFFF99"/>
                        </a:buClr>
                        <a:defRPr sz="2000">
                          <a:solidFill>
                            <a:srgbClr val="FFFF99"/>
                          </a:solidFill>
                          <a:latin typeface="Arial" panose="020B0604020202020204" pitchFamily="34" charset="0"/>
                        </a:defRPr>
                      </a:lvl7pPr>
                      <a:lvl8pPr fontAlgn="base">
                        <a:spcBef>
                          <a:spcPct val="20000"/>
                        </a:spcBef>
                        <a:spcAft>
                          <a:spcPct val="0"/>
                        </a:spcAft>
                        <a:buClr>
                          <a:srgbClr val="FFFF99"/>
                        </a:buClr>
                        <a:defRPr sz="2000">
                          <a:solidFill>
                            <a:srgbClr val="FFFF99"/>
                          </a:solidFill>
                          <a:latin typeface="Arial" panose="020B0604020202020204" pitchFamily="34" charset="0"/>
                        </a:defRPr>
                      </a:lvl8pPr>
                      <a:lvl9pPr fontAlgn="base">
                        <a:spcBef>
                          <a:spcPct val="20000"/>
                        </a:spcBef>
                        <a:spcAft>
                          <a:spcPct val="0"/>
                        </a:spcAft>
                        <a:buClr>
                          <a:srgbClr val="FFFF99"/>
                        </a:buClr>
                        <a:defRPr sz="2000">
                          <a:solidFill>
                            <a:srgbClr val="FFFF99"/>
                          </a:solidFill>
                          <a:latin typeface="Arial" panose="020B0604020202020204" pitchFamily="34" charset="0"/>
                        </a:defRPr>
                      </a:lvl9pPr>
                    </a:lstStyle>
                    <a:p>
                      <a:pPr marL="0" marR="0" lvl="0" indent="0" algn="l" defTabSz="914400" rtl="0" eaLnBrk="1" fontAlgn="base" latinLnBrk="0" hangingPunct="1">
                        <a:lnSpc>
                          <a:spcPct val="100000"/>
                        </a:lnSpc>
                        <a:spcBef>
                          <a:spcPct val="10000"/>
                        </a:spcBef>
                        <a:spcAft>
                          <a:spcPct val="0"/>
                        </a:spcAft>
                        <a:buClr>
                          <a:srgbClr val="FFFF99"/>
                        </a:buClr>
                        <a:buSzTx/>
                        <a:buFont typeface="Wingdings" panose="05000000000000000000" pitchFamily="2" charset="2"/>
                        <a:buNone/>
                      </a:pPr>
                      <a:endParaRPr kumimoji="0" lang="zh-CN"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0000" marR="90000" marT="46797" marB="467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r>
            </a:tbl>
          </a:graphicData>
        </a:graphic>
      </p:graphicFrame>
      <p:sp>
        <p:nvSpPr>
          <p:cNvPr id="117806" name="Rectangle 46"/>
          <p:cNvSpPr>
            <a:spLocks noChangeArrowheads="1"/>
          </p:cNvSpPr>
          <p:nvPr/>
        </p:nvSpPr>
        <p:spPr bwMode="auto">
          <a:xfrm>
            <a:off x="1524000" y="51339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400">
              <a:latin typeface="Times New Roman" panose="02020603050405020304" pitchFamily="18" charset="0"/>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altLang="zh-CN" smtClean="0"/>
              <a:t>3</a:t>
            </a:r>
            <a:r>
              <a:rPr lang="zh-CN" altLang="en-US" smtClean="0"/>
              <a:t>）测试开发</a:t>
            </a:r>
            <a:endParaRPr lang="zh-CN" altLang="en-US" smtClean="0"/>
          </a:p>
        </p:txBody>
      </p:sp>
      <p:sp>
        <p:nvSpPr>
          <p:cNvPr id="1166339" name="Rectangle 3"/>
          <p:cNvSpPr>
            <a:spLocks noGrp="1" noChangeArrowheads="1"/>
          </p:cNvSpPr>
          <p:nvPr>
            <p:ph type="body" idx="1"/>
          </p:nvPr>
        </p:nvSpPr>
        <p:spPr/>
        <p:txBody>
          <a:bodyPr/>
          <a:lstStyle/>
          <a:p>
            <a:pPr>
              <a:defRPr/>
            </a:pPr>
            <a:r>
              <a:rPr lang="zh-CN" altLang="en-US" dirty="0" smtClean="0"/>
              <a:t>任务：开发测试脚本、桩和驱动模块</a:t>
            </a:r>
            <a:endParaRPr lang="zh-CN" altLang="en-US" dirty="0" smtClean="0"/>
          </a:p>
          <a:p>
            <a:pPr>
              <a:defRPr/>
            </a:pPr>
            <a:r>
              <a:rPr lang="zh-CN" altLang="en-US" dirty="0" smtClean="0"/>
              <a:t>测试脚本（</a:t>
            </a:r>
            <a:r>
              <a:rPr lang="en-US" altLang="zh-CN" dirty="0" smtClean="0"/>
              <a:t>test script</a:t>
            </a:r>
            <a:r>
              <a:rPr lang="zh-CN" altLang="en-US" dirty="0" smtClean="0"/>
              <a:t>）是具有正规语法的数据和指令的集合，在测试执行自动工具使用中，通常以文件形式保存</a:t>
            </a:r>
            <a:endParaRPr lang="zh-CN" altLang="en-US"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ltLang="zh-CN" smtClean="0"/>
              <a:t>4</a:t>
            </a:r>
            <a:r>
              <a:rPr lang="zh-CN" altLang="en-US" smtClean="0"/>
              <a:t>）测试执行</a:t>
            </a:r>
            <a:endParaRPr lang="zh-CN" altLang="en-US" smtClean="0"/>
          </a:p>
        </p:txBody>
      </p:sp>
      <p:sp>
        <p:nvSpPr>
          <p:cNvPr id="1167363" name="Rectangle 3"/>
          <p:cNvSpPr>
            <a:spLocks noGrp="1" noChangeArrowheads="1"/>
          </p:cNvSpPr>
          <p:nvPr>
            <p:ph type="body" idx="1"/>
          </p:nvPr>
        </p:nvSpPr>
        <p:spPr/>
        <p:txBody>
          <a:bodyPr/>
          <a:lstStyle/>
          <a:p>
            <a:pPr>
              <a:defRPr/>
            </a:pPr>
            <a:r>
              <a:rPr lang="zh-CN" altLang="en-US" dirty="0" smtClean="0"/>
              <a:t>任务：执行测试用例</a:t>
            </a:r>
            <a:endParaRPr lang="zh-CN" altLang="en-US" dirty="0" smtClean="0"/>
          </a:p>
          <a:p>
            <a:pPr>
              <a:defRPr/>
            </a:pPr>
            <a:r>
              <a:rPr lang="zh-CN" altLang="en-US" dirty="0" smtClean="0"/>
              <a:t>对于手动测试：</a:t>
            </a:r>
            <a:endParaRPr lang="zh-CN" altLang="en-US" dirty="0" smtClean="0"/>
          </a:p>
          <a:p>
            <a:pPr lvl="1">
              <a:defRPr/>
            </a:pPr>
            <a:r>
              <a:rPr lang="zh-CN" altLang="en-US" dirty="0" smtClean="0"/>
              <a:t>测试者按事先准备好的手工过程进行测试，测试者输入数据、观察输出、记录发现的问题。</a:t>
            </a:r>
            <a:endParaRPr lang="zh-CN" altLang="en-US" dirty="0" smtClean="0"/>
          </a:p>
          <a:p>
            <a:pPr>
              <a:defRPr/>
            </a:pPr>
            <a:r>
              <a:rPr lang="zh-CN" altLang="en-US" dirty="0" smtClean="0"/>
              <a:t>对于自动测试：</a:t>
            </a:r>
            <a:endParaRPr lang="zh-CN" altLang="en-US" dirty="0" smtClean="0"/>
          </a:p>
          <a:p>
            <a:pPr lvl="1">
              <a:defRPr/>
            </a:pPr>
            <a:r>
              <a:rPr lang="zh-CN" altLang="en-US" dirty="0" smtClean="0"/>
              <a:t>可能只需要启动测试工具，并告诉工具执行哪些测试用例。</a:t>
            </a:r>
            <a:endParaRPr lang="zh-CN" altLang="en-US" dirty="0" smtClean="0"/>
          </a:p>
          <a:p>
            <a:pPr>
              <a:defRPr/>
            </a:pPr>
            <a:r>
              <a:rPr lang="zh-CN" altLang="en-US" dirty="0" smtClean="0"/>
              <a:t>文档：测试记录、缺陷报告</a:t>
            </a:r>
            <a:endParaRPr lang="zh-CN" altLang="en-US"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zh-CN" altLang="en-US" smtClean="0"/>
              <a:t>缺陷报告</a:t>
            </a:r>
            <a:endParaRPr lang="zh-CN" altLang="en-US" smtClean="0"/>
          </a:p>
        </p:txBody>
      </p:sp>
      <p:sp>
        <p:nvSpPr>
          <p:cNvPr id="63491" name="Rectangle 3"/>
          <p:cNvSpPr>
            <a:spLocks noGrp="1" noChangeArrowheads="1"/>
          </p:cNvSpPr>
          <p:nvPr>
            <p:ph type="body" idx="1"/>
          </p:nvPr>
        </p:nvSpPr>
        <p:spPr/>
        <p:txBody>
          <a:bodyPr/>
          <a:lstStyle/>
          <a:p>
            <a:pPr eaLnBrk="1" hangingPunct="1">
              <a:defRPr/>
            </a:pPr>
            <a:r>
              <a:rPr lang="zh-CN" altLang="en-US" dirty="0" smtClean="0"/>
              <a:t>内容包括：缺陷名称、分类、等级、发现时间，发现人，所执行的测试用例、现象等</a:t>
            </a:r>
            <a:endParaRPr lang="zh-CN" altLang="en-US" dirty="0" smtClean="0"/>
          </a:p>
          <a:p>
            <a:pPr eaLnBrk="1" hangingPunct="1">
              <a:defRPr/>
            </a:pPr>
            <a:r>
              <a:rPr lang="zh-CN" altLang="en-US" dirty="0" smtClean="0"/>
              <a:t>缺陷等级</a:t>
            </a:r>
            <a:endParaRPr lang="zh-CN" altLang="en-US" dirty="0" smtClean="0"/>
          </a:p>
          <a:p>
            <a:pPr lvl="1" eaLnBrk="1" hangingPunct="1">
              <a:defRPr/>
            </a:pPr>
            <a:r>
              <a:rPr lang="en-US" altLang="zh-CN" dirty="0" smtClean="0"/>
              <a:t>5</a:t>
            </a:r>
            <a:r>
              <a:rPr lang="zh-CN" altLang="en-US" dirty="0" smtClean="0"/>
              <a:t>级：灾难性的</a:t>
            </a:r>
            <a:r>
              <a:rPr lang="en-US" altLang="zh-CN" dirty="0" smtClean="0"/>
              <a:t>--</a:t>
            </a:r>
            <a:r>
              <a:rPr lang="zh-CN" altLang="en-US" dirty="0" smtClean="0"/>
              <a:t>系统崩溃、数据被破坏</a:t>
            </a:r>
            <a:endParaRPr lang="zh-CN" altLang="en-US" dirty="0" smtClean="0"/>
          </a:p>
          <a:p>
            <a:pPr lvl="1" eaLnBrk="1" hangingPunct="1">
              <a:defRPr/>
            </a:pPr>
            <a:r>
              <a:rPr lang="en-US" altLang="zh-CN" dirty="0" smtClean="0"/>
              <a:t>4</a:t>
            </a:r>
            <a:r>
              <a:rPr lang="zh-CN" altLang="en-US" dirty="0" smtClean="0"/>
              <a:t>级：很严重的</a:t>
            </a:r>
            <a:r>
              <a:rPr lang="en-US" altLang="zh-CN" dirty="0" smtClean="0"/>
              <a:t>--</a:t>
            </a:r>
            <a:r>
              <a:rPr lang="zh-CN" altLang="en-US" dirty="0" smtClean="0"/>
              <a:t>数据被破坏</a:t>
            </a:r>
            <a:endParaRPr lang="zh-CN" altLang="en-US" dirty="0" smtClean="0"/>
          </a:p>
          <a:p>
            <a:pPr lvl="1" eaLnBrk="1" hangingPunct="1">
              <a:defRPr/>
            </a:pPr>
            <a:r>
              <a:rPr lang="en-US" altLang="zh-CN" dirty="0" smtClean="0"/>
              <a:t>3</a:t>
            </a:r>
            <a:r>
              <a:rPr lang="zh-CN" altLang="en-US" dirty="0" smtClean="0"/>
              <a:t>级：严重的</a:t>
            </a:r>
            <a:r>
              <a:rPr lang="en-US" altLang="zh-CN" dirty="0" smtClean="0"/>
              <a:t>--</a:t>
            </a:r>
            <a:r>
              <a:rPr lang="zh-CN" altLang="en-US" dirty="0" smtClean="0"/>
              <a:t>特性不能运行，无法替代</a:t>
            </a:r>
            <a:endParaRPr lang="zh-CN" altLang="en-US" dirty="0" smtClean="0"/>
          </a:p>
          <a:p>
            <a:pPr lvl="1" eaLnBrk="1" hangingPunct="1">
              <a:defRPr/>
            </a:pPr>
            <a:r>
              <a:rPr lang="en-US" altLang="zh-CN" dirty="0" smtClean="0"/>
              <a:t>2</a:t>
            </a:r>
            <a:r>
              <a:rPr lang="zh-CN" altLang="en-US" dirty="0" smtClean="0"/>
              <a:t>级：中等的</a:t>
            </a:r>
            <a:r>
              <a:rPr lang="en-US" altLang="zh-CN" dirty="0" smtClean="0"/>
              <a:t>--</a:t>
            </a:r>
            <a:r>
              <a:rPr lang="zh-CN" altLang="en-US" dirty="0" smtClean="0"/>
              <a:t>特性不能运行，可替代</a:t>
            </a:r>
            <a:endParaRPr lang="zh-CN" altLang="en-US" dirty="0" smtClean="0"/>
          </a:p>
          <a:p>
            <a:pPr lvl="1" eaLnBrk="1" hangingPunct="1">
              <a:defRPr/>
            </a:pPr>
            <a:r>
              <a:rPr lang="en-US" altLang="zh-CN" dirty="0" smtClean="0"/>
              <a:t>1</a:t>
            </a:r>
            <a:r>
              <a:rPr lang="zh-CN" altLang="en-US" dirty="0" smtClean="0"/>
              <a:t>级：烦恼的</a:t>
            </a:r>
            <a:r>
              <a:rPr lang="en-US" altLang="zh-CN" dirty="0" smtClean="0"/>
              <a:t>--</a:t>
            </a:r>
            <a:r>
              <a:rPr lang="zh-CN" altLang="en-US" dirty="0" smtClean="0"/>
              <a:t>提示不正确，报警不确切</a:t>
            </a:r>
            <a:endParaRPr lang="zh-CN" altLang="en-US" dirty="0" smtClean="0"/>
          </a:p>
          <a:p>
            <a:pPr lvl="1" eaLnBrk="1" hangingPunct="1">
              <a:defRPr/>
            </a:pPr>
            <a:r>
              <a:rPr lang="en-US" altLang="zh-CN" dirty="0" smtClean="0"/>
              <a:t>0</a:t>
            </a:r>
            <a:r>
              <a:rPr lang="zh-CN" altLang="en-US" dirty="0" smtClean="0"/>
              <a:t>级：轻微的</a:t>
            </a:r>
            <a:r>
              <a:rPr lang="en-US" altLang="zh-CN" dirty="0" smtClean="0"/>
              <a:t>--</a:t>
            </a:r>
            <a:r>
              <a:rPr lang="zh-CN" altLang="en-US" dirty="0" smtClean="0"/>
              <a:t>表面化的错误，拼写错等</a:t>
            </a:r>
            <a:endParaRPr lang="en-US" altLang="zh-CN" dirty="0" smtClean="0"/>
          </a:p>
          <a:p>
            <a:pPr eaLnBrk="1" hangingPunct="1">
              <a:defRPr/>
            </a:pPr>
            <a:r>
              <a:rPr lang="zh-CN" altLang="zh-CN" dirty="0" smtClean="0"/>
              <a:t>缺陷报告通常保存在缺陷跟踪系统</a:t>
            </a:r>
            <a:endParaRPr lang="zh-CN" altLang="en-US"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algn="just"/>
            <a:r>
              <a:rPr lang="zh-CN" altLang="en-US" smtClean="0"/>
              <a:t>缺陷跟踪系统</a:t>
            </a:r>
            <a:endParaRPr lang="zh-CN" altLang="en-US" smtClean="0"/>
          </a:p>
        </p:txBody>
      </p:sp>
      <p:sp>
        <p:nvSpPr>
          <p:cNvPr id="121859" name="AutoShape 3"/>
          <p:cNvSpPr>
            <a:spLocks noChangeArrowheads="1"/>
          </p:cNvSpPr>
          <p:nvPr/>
        </p:nvSpPr>
        <p:spPr bwMode="auto">
          <a:xfrm>
            <a:off x="2711450" y="2551113"/>
            <a:ext cx="914400" cy="533400"/>
          </a:xfrm>
          <a:prstGeom prst="roundRect">
            <a:avLst>
              <a:gd name="adj" fmla="val 16667"/>
            </a:avLst>
          </a:prstGeom>
          <a:solidFill>
            <a:schemeClr val="accent4">
              <a:lumMod val="20000"/>
              <a:lumOff val="80000"/>
            </a:schemeClr>
          </a:solidFill>
          <a:ln w="9525">
            <a:solidFill>
              <a:schemeClr val="tx1"/>
            </a:solidFill>
            <a:round/>
          </a:ln>
          <a:effectLst>
            <a:outerShdw dist="89803" dir="2700000" algn="ctr" rotWithShape="0">
              <a:srgbClr val="000000"/>
            </a:outerShdw>
          </a:effec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a:solidFill>
                  <a:srgbClr val="0000FF"/>
                </a:solidFill>
                <a:latin typeface="Times New Roman" panose="02020603050405020304" pitchFamily="18" charset="0"/>
              </a:rPr>
              <a:t>审查</a:t>
            </a:r>
            <a:endParaRPr kumimoji="1" lang="zh-CN" altLang="en-US" sz="2800">
              <a:solidFill>
                <a:srgbClr val="0000FF"/>
              </a:solidFill>
              <a:latin typeface="Times New Roman" panose="02020603050405020304" pitchFamily="18" charset="0"/>
            </a:endParaRPr>
          </a:p>
        </p:txBody>
      </p:sp>
      <p:sp>
        <p:nvSpPr>
          <p:cNvPr id="121860" name="AutoShape 4"/>
          <p:cNvSpPr>
            <a:spLocks noChangeArrowheads="1"/>
          </p:cNvSpPr>
          <p:nvPr/>
        </p:nvSpPr>
        <p:spPr bwMode="auto">
          <a:xfrm>
            <a:off x="4159250" y="2551113"/>
            <a:ext cx="914400" cy="533400"/>
          </a:xfrm>
          <a:prstGeom prst="roundRect">
            <a:avLst>
              <a:gd name="adj" fmla="val 16667"/>
            </a:avLst>
          </a:prstGeom>
          <a:solidFill>
            <a:srgbClr val="CCFFCC">
              <a:alpha val="80784"/>
            </a:srgbClr>
          </a:solidFill>
          <a:ln w="9525">
            <a:solidFill>
              <a:schemeClr val="tx1"/>
            </a:solidFill>
            <a:round/>
          </a:ln>
          <a:effectLst>
            <a:outerShdw dist="89803" dir="2700000" algn="ctr" rotWithShape="0">
              <a:srgbClr val="000000"/>
            </a:outerShdw>
          </a:effec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a:latin typeface="Times New Roman" panose="02020603050405020304" pitchFamily="18" charset="0"/>
              </a:rPr>
              <a:t>打开</a:t>
            </a:r>
            <a:endParaRPr kumimoji="1" lang="zh-CN" altLang="en-US" sz="2800">
              <a:latin typeface="Times New Roman" panose="02020603050405020304" pitchFamily="18" charset="0"/>
            </a:endParaRPr>
          </a:p>
        </p:txBody>
      </p:sp>
      <p:sp>
        <p:nvSpPr>
          <p:cNvPr id="121861" name="AutoShape 5"/>
          <p:cNvSpPr>
            <a:spLocks noChangeArrowheads="1"/>
          </p:cNvSpPr>
          <p:nvPr/>
        </p:nvSpPr>
        <p:spPr bwMode="auto">
          <a:xfrm>
            <a:off x="5683250" y="2589213"/>
            <a:ext cx="914400" cy="533400"/>
          </a:xfrm>
          <a:prstGeom prst="roundRect">
            <a:avLst>
              <a:gd name="adj" fmla="val 16667"/>
            </a:avLst>
          </a:prstGeom>
          <a:solidFill>
            <a:srgbClr val="CCFFFF"/>
          </a:solidFill>
          <a:ln w="9525">
            <a:solidFill>
              <a:schemeClr val="tx1"/>
            </a:solidFill>
            <a:round/>
          </a:ln>
          <a:effectLst>
            <a:outerShdw dist="89803" dir="2700000" algn="ctr" rotWithShape="0">
              <a:srgbClr val="000000"/>
            </a:outerShdw>
          </a:effec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a:latin typeface="Times New Roman" panose="02020603050405020304" pitchFamily="18" charset="0"/>
              </a:rPr>
              <a:t>分配</a:t>
            </a:r>
            <a:endParaRPr kumimoji="1" lang="zh-CN" altLang="en-US" sz="2800">
              <a:latin typeface="Times New Roman" panose="02020603050405020304" pitchFamily="18" charset="0"/>
            </a:endParaRPr>
          </a:p>
        </p:txBody>
      </p:sp>
      <p:sp>
        <p:nvSpPr>
          <p:cNvPr id="121862" name="AutoShape 6"/>
          <p:cNvSpPr>
            <a:spLocks noChangeArrowheads="1"/>
          </p:cNvSpPr>
          <p:nvPr/>
        </p:nvSpPr>
        <p:spPr bwMode="auto">
          <a:xfrm>
            <a:off x="7131050" y="2627313"/>
            <a:ext cx="914400" cy="533400"/>
          </a:xfrm>
          <a:prstGeom prst="roundRect">
            <a:avLst>
              <a:gd name="adj" fmla="val 16667"/>
            </a:avLst>
          </a:prstGeom>
          <a:solidFill>
            <a:schemeClr val="accent5">
              <a:lumMod val="20000"/>
              <a:lumOff val="80000"/>
            </a:schemeClr>
          </a:solidFill>
          <a:ln w="9525">
            <a:solidFill>
              <a:schemeClr val="tx1"/>
            </a:solidFill>
            <a:round/>
          </a:ln>
          <a:effectLst>
            <a:outerShdw dist="89803" dir="2700000" algn="ctr" rotWithShape="0">
              <a:srgbClr val="000000"/>
            </a:outerShdw>
          </a:effec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a:latin typeface="Times New Roman" panose="02020603050405020304" pitchFamily="18" charset="0"/>
              </a:rPr>
              <a:t>测试</a:t>
            </a:r>
            <a:endParaRPr kumimoji="1" lang="zh-CN" altLang="en-US" sz="2800">
              <a:latin typeface="Times New Roman" panose="02020603050405020304" pitchFamily="18" charset="0"/>
            </a:endParaRPr>
          </a:p>
        </p:txBody>
      </p:sp>
      <p:sp>
        <p:nvSpPr>
          <p:cNvPr id="121863" name="AutoShape 7"/>
          <p:cNvSpPr>
            <a:spLocks noChangeArrowheads="1"/>
          </p:cNvSpPr>
          <p:nvPr/>
        </p:nvSpPr>
        <p:spPr bwMode="auto">
          <a:xfrm>
            <a:off x="8655050" y="2627313"/>
            <a:ext cx="914400" cy="533400"/>
          </a:xfrm>
          <a:prstGeom prst="roundRect">
            <a:avLst>
              <a:gd name="adj" fmla="val 16667"/>
            </a:avLst>
          </a:prstGeom>
          <a:solidFill>
            <a:srgbClr val="008080"/>
          </a:solidFill>
          <a:ln w="9525">
            <a:solidFill>
              <a:schemeClr val="tx1"/>
            </a:solidFill>
            <a:round/>
          </a:ln>
          <a:effectLst>
            <a:outerShdw dist="89803" dir="2700000" algn="ctr" rotWithShape="0">
              <a:srgbClr val="000000"/>
            </a:outerShdw>
          </a:effec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a:solidFill>
                  <a:schemeClr val="bg1"/>
                </a:solidFill>
                <a:latin typeface="Times New Roman" panose="02020603050405020304" pitchFamily="18" charset="0"/>
              </a:rPr>
              <a:t>关闭</a:t>
            </a:r>
            <a:endParaRPr kumimoji="1" lang="zh-CN" altLang="en-US" sz="2800">
              <a:solidFill>
                <a:schemeClr val="bg1"/>
              </a:solidFill>
              <a:latin typeface="Times New Roman" panose="02020603050405020304" pitchFamily="18" charset="0"/>
            </a:endParaRPr>
          </a:p>
        </p:txBody>
      </p:sp>
      <p:sp>
        <p:nvSpPr>
          <p:cNvPr id="121864" name="AutoShape 8"/>
          <p:cNvSpPr>
            <a:spLocks noChangeArrowheads="1"/>
          </p:cNvSpPr>
          <p:nvPr/>
        </p:nvSpPr>
        <p:spPr bwMode="auto">
          <a:xfrm>
            <a:off x="2787650" y="3998913"/>
            <a:ext cx="914400" cy="533400"/>
          </a:xfrm>
          <a:prstGeom prst="roundRect">
            <a:avLst>
              <a:gd name="adj" fmla="val 16667"/>
            </a:avLst>
          </a:prstGeom>
          <a:solidFill>
            <a:schemeClr val="accent6">
              <a:lumMod val="50000"/>
            </a:schemeClr>
          </a:solidFill>
          <a:ln w="9525">
            <a:solidFill>
              <a:schemeClr val="tx1"/>
            </a:solidFill>
            <a:round/>
          </a:ln>
          <a:effectLst>
            <a:outerShdw dist="89803" dir="2700000" algn="ctr" rotWithShape="0">
              <a:srgbClr val="000000"/>
            </a:outerShdw>
          </a:effec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a:solidFill>
                  <a:schemeClr val="bg1"/>
                </a:solidFill>
                <a:latin typeface="Times New Roman" panose="02020603050405020304" pitchFamily="18" charset="0"/>
              </a:rPr>
              <a:t>拒绝</a:t>
            </a:r>
            <a:endParaRPr kumimoji="1" lang="zh-CN" altLang="en-US" sz="2800">
              <a:solidFill>
                <a:schemeClr val="bg1"/>
              </a:solidFill>
              <a:latin typeface="Times New Roman" panose="02020603050405020304" pitchFamily="18" charset="0"/>
            </a:endParaRPr>
          </a:p>
        </p:txBody>
      </p:sp>
      <p:sp>
        <p:nvSpPr>
          <p:cNvPr id="121865" name="AutoShape 9"/>
          <p:cNvSpPr>
            <a:spLocks noChangeArrowheads="1"/>
          </p:cNvSpPr>
          <p:nvPr/>
        </p:nvSpPr>
        <p:spPr bwMode="auto">
          <a:xfrm>
            <a:off x="6978650" y="4075113"/>
            <a:ext cx="1143000" cy="533400"/>
          </a:xfrm>
          <a:prstGeom prst="roundRect">
            <a:avLst>
              <a:gd name="adj" fmla="val 16667"/>
            </a:avLst>
          </a:prstGeom>
          <a:solidFill>
            <a:schemeClr val="accent3">
              <a:lumMod val="40000"/>
              <a:lumOff val="60000"/>
            </a:schemeClr>
          </a:solidFill>
          <a:ln w="9525">
            <a:solidFill>
              <a:schemeClr val="tx1"/>
            </a:solidFill>
            <a:round/>
          </a:ln>
          <a:effectLst>
            <a:outerShdw dist="89803" dir="2700000" algn="ctr" rotWithShape="0">
              <a:srgbClr val="000000"/>
            </a:outerShdw>
          </a:effec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a:latin typeface="Times New Roman" panose="02020603050405020304" pitchFamily="18" charset="0"/>
              </a:rPr>
              <a:t>重新打开</a:t>
            </a:r>
            <a:endParaRPr kumimoji="1" lang="zh-CN" altLang="en-US" sz="2800">
              <a:latin typeface="Times New Roman" panose="02020603050405020304" pitchFamily="18" charset="0"/>
            </a:endParaRPr>
          </a:p>
        </p:txBody>
      </p:sp>
      <p:sp>
        <p:nvSpPr>
          <p:cNvPr id="121866" name="AutoShape 10"/>
          <p:cNvSpPr>
            <a:spLocks noChangeArrowheads="1"/>
          </p:cNvSpPr>
          <p:nvPr/>
        </p:nvSpPr>
        <p:spPr bwMode="auto">
          <a:xfrm>
            <a:off x="8731250" y="4094163"/>
            <a:ext cx="914400" cy="533400"/>
          </a:xfrm>
          <a:prstGeom prst="roundRect">
            <a:avLst>
              <a:gd name="adj" fmla="val 16667"/>
            </a:avLst>
          </a:prstGeom>
          <a:solidFill>
            <a:schemeClr val="accent2"/>
          </a:solidFill>
          <a:ln w="9525">
            <a:solidFill>
              <a:schemeClr val="tx1"/>
            </a:solidFill>
            <a:round/>
          </a:ln>
          <a:effectLst>
            <a:outerShdw dist="89803" dir="2700000" algn="ctr" rotWithShape="0">
              <a:srgbClr val="000000"/>
            </a:outerShdw>
          </a:effec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a:solidFill>
                  <a:schemeClr val="bg1"/>
                </a:solidFill>
                <a:latin typeface="Times New Roman" panose="02020603050405020304" pitchFamily="18" charset="0"/>
              </a:rPr>
              <a:t>暂缓</a:t>
            </a:r>
            <a:endParaRPr kumimoji="1" lang="zh-CN" altLang="en-US" sz="2800">
              <a:solidFill>
                <a:schemeClr val="bg1"/>
              </a:solidFill>
              <a:latin typeface="Times New Roman" panose="02020603050405020304" pitchFamily="18" charset="0"/>
            </a:endParaRPr>
          </a:p>
        </p:txBody>
      </p:sp>
      <p:sp>
        <p:nvSpPr>
          <p:cNvPr id="121867" name="Line 11"/>
          <p:cNvSpPr>
            <a:spLocks noChangeShapeType="1"/>
          </p:cNvSpPr>
          <p:nvPr/>
        </p:nvSpPr>
        <p:spPr bwMode="auto">
          <a:xfrm>
            <a:off x="3721100" y="2855913"/>
            <a:ext cx="381000"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2075" tIns="46038" rIns="92075" bIns="46038" anchor="ctr">
            <a:spAutoFit/>
          </a:bodyPr>
          <a:lstStyle/>
          <a:p>
            <a:endParaRPr lang="zh-CN" altLang="en-US"/>
          </a:p>
        </p:txBody>
      </p:sp>
      <p:sp>
        <p:nvSpPr>
          <p:cNvPr id="121868" name="Line 12"/>
          <p:cNvSpPr>
            <a:spLocks noChangeShapeType="1"/>
          </p:cNvSpPr>
          <p:nvPr/>
        </p:nvSpPr>
        <p:spPr bwMode="auto">
          <a:xfrm>
            <a:off x="5226050" y="2855913"/>
            <a:ext cx="381000"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2075" tIns="46038" rIns="92075" bIns="46038" anchor="ctr">
            <a:spAutoFit/>
          </a:bodyPr>
          <a:lstStyle/>
          <a:p>
            <a:endParaRPr lang="zh-CN" altLang="en-US"/>
          </a:p>
        </p:txBody>
      </p:sp>
      <p:sp>
        <p:nvSpPr>
          <p:cNvPr id="121869" name="Line 13"/>
          <p:cNvSpPr>
            <a:spLocks noChangeShapeType="1"/>
          </p:cNvSpPr>
          <p:nvPr/>
        </p:nvSpPr>
        <p:spPr bwMode="auto">
          <a:xfrm>
            <a:off x="6692900" y="2855913"/>
            <a:ext cx="381000"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2075" tIns="46038" rIns="92075" bIns="46038" anchor="ctr">
            <a:spAutoFit/>
          </a:bodyPr>
          <a:lstStyle/>
          <a:p>
            <a:endParaRPr lang="zh-CN" altLang="en-US"/>
          </a:p>
        </p:txBody>
      </p:sp>
      <p:sp>
        <p:nvSpPr>
          <p:cNvPr id="121870" name="Line 14"/>
          <p:cNvSpPr>
            <a:spLocks noChangeShapeType="1"/>
          </p:cNvSpPr>
          <p:nvPr/>
        </p:nvSpPr>
        <p:spPr bwMode="auto">
          <a:xfrm>
            <a:off x="8197850" y="2932113"/>
            <a:ext cx="304800"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2075" tIns="46038" rIns="92075" bIns="46038" anchor="ctr">
            <a:spAutoFit/>
          </a:bodyPr>
          <a:lstStyle/>
          <a:p>
            <a:endParaRPr lang="zh-CN" altLang="en-US"/>
          </a:p>
        </p:txBody>
      </p:sp>
      <p:sp>
        <p:nvSpPr>
          <p:cNvPr id="121871" name="Line 15"/>
          <p:cNvSpPr>
            <a:spLocks noChangeShapeType="1"/>
          </p:cNvSpPr>
          <p:nvPr/>
        </p:nvSpPr>
        <p:spPr bwMode="auto">
          <a:xfrm>
            <a:off x="7588250" y="3275013"/>
            <a:ext cx="0" cy="68580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2075" tIns="46038" rIns="92075" bIns="46038" anchor="ctr">
            <a:spAutoFit/>
          </a:bodyPr>
          <a:lstStyle/>
          <a:p>
            <a:endParaRPr lang="zh-CN" altLang="en-US"/>
          </a:p>
        </p:txBody>
      </p:sp>
      <p:sp>
        <p:nvSpPr>
          <p:cNvPr id="121872" name="Line 16"/>
          <p:cNvSpPr>
            <a:spLocks noChangeShapeType="1"/>
          </p:cNvSpPr>
          <p:nvPr/>
        </p:nvSpPr>
        <p:spPr bwMode="auto">
          <a:xfrm flipH="1">
            <a:off x="8274050" y="4379913"/>
            <a:ext cx="304800"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2075" tIns="46038" rIns="92075" bIns="46038" anchor="ctr">
            <a:spAutoFit/>
          </a:bodyPr>
          <a:lstStyle/>
          <a:p>
            <a:endParaRPr lang="zh-CN" altLang="en-US"/>
          </a:p>
        </p:txBody>
      </p:sp>
      <p:sp>
        <p:nvSpPr>
          <p:cNvPr id="121873" name="Line 17"/>
          <p:cNvSpPr>
            <a:spLocks noChangeShapeType="1"/>
          </p:cNvSpPr>
          <p:nvPr/>
        </p:nvSpPr>
        <p:spPr bwMode="auto">
          <a:xfrm flipH="1" flipV="1">
            <a:off x="6521450" y="3236913"/>
            <a:ext cx="762000" cy="76200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2075" tIns="46038" rIns="92075" bIns="46038" anchor="ctr">
            <a:spAutoFit/>
          </a:bodyPr>
          <a:lstStyle/>
          <a:p>
            <a:endParaRPr lang="zh-CN" altLang="en-US"/>
          </a:p>
        </p:txBody>
      </p:sp>
      <p:grpSp>
        <p:nvGrpSpPr>
          <p:cNvPr id="121874" name="Group 18"/>
          <p:cNvGrpSpPr/>
          <p:nvPr/>
        </p:nvGrpSpPr>
        <p:grpSpPr bwMode="auto">
          <a:xfrm>
            <a:off x="4616450" y="2093913"/>
            <a:ext cx="5334000" cy="3733800"/>
            <a:chOff x="2064" y="1344"/>
            <a:chExt cx="3360" cy="2352"/>
          </a:xfrm>
        </p:grpSpPr>
        <p:grpSp>
          <p:nvGrpSpPr>
            <p:cNvPr id="121884" name="Group 19"/>
            <p:cNvGrpSpPr/>
            <p:nvPr/>
          </p:nvGrpSpPr>
          <p:grpSpPr bwMode="auto">
            <a:xfrm>
              <a:off x="2064" y="1344"/>
              <a:ext cx="3360" cy="2352"/>
              <a:chOff x="2064" y="1344"/>
              <a:chExt cx="3360" cy="2352"/>
            </a:xfrm>
          </p:grpSpPr>
          <p:sp>
            <p:nvSpPr>
              <p:cNvPr id="121886" name="Line 20"/>
              <p:cNvSpPr>
                <a:spLocks noChangeShapeType="1"/>
              </p:cNvSpPr>
              <p:nvPr/>
            </p:nvSpPr>
            <p:spPr bwMode="auto">
              <a:xfrm>
                <a:off x="3024" y="3408"/>
                <a:ext cx="177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2075" tIns="46038" rIns="92075" bIns="46038" anchor="ctr">
                <a:spAutoFit/>
              </a:bodyPr>
              <a:lstStyle/>
              <a:p>
                <a:endParaRPr lang="zh-CN" altLang="en-US"/>
              </a:p>
            </p:txBody>
          </p:sp>
          <p:grpSp>
            <p:nvGrpSpPr>
              <p:cNvPr id="121887" name="Group 21"/>
              <p:cNvGrpSpPr/>
              <p:nvPr/>
            </p:nvGrpSpPr>
            <p:grpSpPr bwMode="auto">
              <a:xfrm>
                <a:off x="2064" y="1344"/>
                <a:ext cx="3360" cy="2352"/>
                <a:chOff x="2064" y="1344"/>
                <a:chExt cx="3360" cy="2352"/>
              </a:xfrm>
            </p:grpSpPr>
            <p:sp>
              <p:nvSpPr>
                <p:cNvPr id="121889" name="Line 22"/>
                <p:cNvSpPr>
                  <a:spLocks noChangeShapeType="1"/>
                </p:cNvSpPr>
                <p:nvPr/>
              </p:nvSpPr>
              <p:spPr bwMode="auto">
                <a:xfrm>
                  <a:off x="3936" y="1344"/>
                  <a:ext cx="14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2075" tIns="46038" rIns="92075" bIns="46038" anchor="ctr">
                  <a:spAutoFit/>
                </a:bodyPr>
                <a:lstStyle/>
                <a:p>
                  <a:endParaRPr lang="zh-CN" altLang="en-US"/>
                </a:p>
              </p:txBody>
            </p:sp>
            <p:grpSp>
              <p:nvGrpSpPr>
                <p:cNvPr id="121890" name="Group 23"/>
                <p:cNvGrpSpPr/>
                <p:nvPr/>
              </p:nvGrpSpPr>
              <p:grpSpPr bwMode="auto">
                <a:xfrm>
                  <a:off x="2064" y="1344"/>
                  <a:ext cx="3360" cy="2352"/>
                  <a:chOff x="2064" y="1344"/>
                  <a:chExt cx="3360" cy="2352"/>
                </a:xfrm>
              </p:grpSpPr>
              <p:cxnSp>
                <p:nvCxnSpPr>
                  <p:cNvPr id="121891" name="AutoShape 24"/>
                  <p:cNvCxnSpPr>
                    <a:cxnSpLocks noChangeShapeType="1"/>
                  </p:cNvCxnSpPr>
                  <p:nvPr/>
                </p:nvCxnSpPr>
                <p:spPr bwMode="auto">
                  <a:xfrm rot="16200000" flipH="1">
                    <a:off x="3018" y="1037"/>
                    <a:ext cx="972" cy="2880"/>
                  </a:xfrm>
                  <a:prstGeom prst="bentConnector3">
                    <a:avLst>
                      <a:gd name="adj1" fmla="val 114815"/>
                    </a:avLst>
                  </a:prstGeom>
                  <a:noFill/>
                  <a:ln w="127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21892" name="AutoShape 25"/>
                  <p:cNvCxnSpPr>
                    <a:cxnSpLocks noChangeShapeType="1"/>
                  </p:cNvCxnSpPr>
                  <p:nvPr/>
                </p:nvCxnSpPr>
                <p:spPr bwMode="auto">
                  <a:xfrm rot="16200000" flipH="1">
                    <a:off x="4140" y="2717"/>
                    <a:ext cx="336" cy="792"/>
                  </a:xfrm>
                  <a:prstGeom prst="bentConnector2">
                    <a:avLst/>
                  </a:prstGeom>
                  <a:noFill/>
                  <a:ln w="1270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grpSp>
                <p:nvGrpSpPr>
                  <p:cNvPr id="121893" name="Group 26"/>
                  <p:cNvGrpSpPr/>
                  <p:nvPr/>
                </p:nvGrpSpPr>
                <p:grpSpPr bwMode="auto">
                  <a:xfrm>
                    <a:off x="3024" y="2064"/>
                    <a:ext cx="1776" cy="1344"/>
                    <a:chOff x="3024" y="2064"/>
                    <a:chExt cx="1776" cy="1344"/>
                  </a:xfrm>
                </p:grpSpPr>
                <p:sp>
                  <p:nvSpPr>
                    <p:cNvPr id="121899" name="Line 27"/>
                    <p:cNvSpPr>
                      <a:spLocks noChangeShapeType="1"/>
                    </p:cNvSpPr>
                    <p:nvPr/>
                  </p:nvSpPr>
                  <p:spPr bwMode="auto">
                    <a:xfrm>
                      <a:off x="3024" y="2064"/>
                      <a:ext cx="0" cy="134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2075" tIns="46038" rIns="92075" bIns="46038" anchor="ctr">
                      <a:spAutoFit/>
                    </a:bodyPr>
                    <a:lstStyle/>
                    <a:p>
                      <a:endParaRPr lang="zh-CN" altLang="en-US"/>
                    </a:p>
                  </p:txBody>
                </p:sp>
                <p:sp>
                  <p:nvSpPr>
                    <p:cNvPr id="121900" name="Line 28"/>
                    <p:cNvSpPr>
                      <a:spLocks noChangeShapeType="1"/>
                    </p:cNvSpPr>
                    <p:nvPr/>
                  </p:nvSpPr>
                  <p:spPr bwMode="auto">
                    <a:xfrm flipV="1">
                      <a:off x="4800" y="3024"/>
                      <a:ext cx="0" cy="384"/>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2075" tIns="46038" rIns="92075" bIns="46038" anchor="ctr">
                      <a:spAutoFit/>
                    </a:bodyPr>
                    <a:lstStyle/>
                    <a:p>
                      <a:endParaRPr lang="zh-CN" altLang="en-US"/>
                    </a:p>
                  </p:txBody>
                </p:sp>
              </p:grpSp>
              <p:grpSp>
                <p:nvGrpSpPr>
                  <p:cNvPr id="121894" name="Group 29"/>
                  <p:cNvGrpSpPr/>
                  <p:nvPr/>
                </p:nvGrpSpPr>
                <p:grpSpPr bwMode="auto">
                  <a:xfrm>
                    <a:off x="3936" y="1344"/>
                    <a:ext cx="1488" cy="2352"/>
                    <a:chOff x="3936" y="1344"/>
                    <a:chExt cx="1488" cy="2352"/>
                  </a:xfrm>
                </p:grpSpPr>
                <p:sp>
                  <p:nvSpPr>
                    <p:cNvPr id="121895" name="Line 30"/>
                    <p:cNvSpPr>
                      <a:spLocks noChangeShapeType="1"/>
                    </p:cNvSpPr>
                    <p:nvPr/>
                  </p:nvSpPr>
                  <p:spPr bwMode="auto">
                    <a:xfrm flipV="1">
                      <a:off x="3936" y="1344"/>
                      <a:ext cx="0" cy="24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2075" tIns="46038" rIns="92075" bIns="46038" anchor="ctr">
                      <a:spAutoFit/>
                    </a:bodyPr>
                    <a:lstStyle/>
                    <a:p>
                      <a:endParaRPr lang="zh-CN" altLang="en-US"/>
                    </a:p>
                  </p:txBody>
                </p:sp>
                <p:sp>
                  <p:nvSpPr>
                    <p:cNvPr id="121896" name="Line 31"/>
                    <p:cNvSpPr>
                      <a:spLocks noChangeShapeType="1"/>
                    </p:cNvSpPr>
                    <p:nvPr/>
                  </p:nvSpPr>
                  <p:spPr bwMode="auto">
                    <a:xfrm>
                      <a:off x="5424" y="1344"/>
                      <a:ext cx="0" cy="235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2075" tIns="46038" rIns="92075" bIns="46038" anchor="ctr">
                      <a:spAutoFit/>
                    </a:bodyPr>
                    <a:lstStyle/>
                    <a:p>
                      <a:endParaRPr lang="zh-CN" altLang="en-US"/>
                    </a:p>
                  </p:txBody>
                </p:sp>
                <p:sp>
                  <p:nvSpPr>
                    <p:cNvPr id="121897" name="Line 32"/>
                    <p:cNvSpPr>
                      <a:spLocks noChangeShapeType="1"/>
                    </p:cNvSpPr>
                    <p:nvPr/>
                  </p:nvSpPr>
                  <p:spPr bwMode="auto">
                    <a:xfrm flipH="1">
                      <a:off x="5088" y="3696"/>
                      <a:ext cx="3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2075" tIns="46038" rIns="92075" bIns="46038" anchor="ctr">
                      <a:spAutoFit/>
                    </a:bodyPr>
                    <a:lstStyle/>
                    <a:p>
                      <a:endParaRPr lang="zh-CN" altLang="en-US"/>
                    </a:p>
                  </p:txBody>
                </p:sp>
                <p:sp>
                  <p:nvSpPr>
                    <p:cNvPr id="121898" name="Line 33"/>
                    <p:cNvSpPr>
                      <a:spLocks noChangeShapeType="1"/>
                    </p:cNvSpPr>
                    <p:nvPr/>
                  </p:nvSpPr>
                  <p:spPr bwMode="auto">
                    <a:xfrm flipV="1">
                      <a:off x="5088" y="3024"/>
                      <a:ext cx="0" cy="672"/>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2075" tIns="46038" rIns="92075" bIns="46038" anchor="ctr">
                      <a:spAutoFit/>
                    </a:bodyPr>
                    <a:lstStyle/>
                    <a:p>
                      <a:endParaRPr lang="zh-CN" altLang="en-US"/>
                    </a:p>
                  </p:txBody>
                </p:sp>
              </p:grpSp>
            </p:grpSp>
          </p:grpSp>
          <p:sp>
            <p:nvSpPr>
              <p:cNvPr id="121888" name="Line 34"/>
              <p:cNvSpPr>
                <a:spLocks noChangeShapeType="1"/>
              </p:cNvSpPr>
              <p:nvPr/>
            </p:nvSpPr>
            <p:spPr bwMode="auto">
              <a:xfrm flipV="1">
                <a:off x="4704" y="3024"/>
                <a:ext cx="0" cy="24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2075" tIns="46038" rIns="92075" bIns="46038" anchor="ctr">
                <a:spAutoFit/>
              </a:bodyPr>
              <a:lstStyle/>
              <a:p>
                <a:endParaRPr lang="zh-CN" altLang="en-US"/>
              </a:p>
            </p:txBody>
          </p:sp>
        </p:grpSp>
        <p:sp>
          <p:nvSpPr>
            <p:cNvPr id="121885" name="Line 35"/>
            <p:cNvSpPr>
              <a:spLocks noChangeShapeType="1"/>
            </p:cNvSpPr>
            <p:nvPr/>
          </p:nvSpPr>
          <p:spPr bwMode="auto">
            <a:xfrm flipV="1">
              <a:off x="4704" y="3024"/>
              <a:ext cx="0" cy="24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2075" tIns="46038" rIns="92075" bIns="46038" anchor="ctr">
              <a:spAutoFit/>
            </a:bodyPr>
            <a:lstStyle/>
            <a:p>
              <a:endParaRPr lang="zh-CN" altLang="en-US"/>
            </a:p>
          </p:txBody>
        </p:sp>
      </p:grpSp>
      <p:grpSp>
        <p:nvGrpSpPr>
          <p:cNvPr id="121875" name="Group 36"/>
          <p:cNvGrpSpPr/>
          <p:nvPr/>
        </p:nvGrpSpPr>
        <p:grpSpPr bwMode="auto">
          <a:xfrm>
            <a:off x="5302250" y="2093913"/>
            <a:ext cx="838200" cy="533400"/>
            <a:chOff x="2496" y="1344"/>
            <a:chExt cx="528" cy="336"/>
          </a:xfrm>
        </p:grpSpPr>
        <p:sp>
          <p:nvSpPr>
            <p:cNvPr id="121880" name="Line 37"/>
            <p:cNvSpPr>
              <a:spLocks noChangeShapeType="1"/>
            </p:cNvSpPr>
            <p:nvPr/>
          </p:nvSpPr>
          <p:spPr bwMode="auto">
            <a:xfrm flipH="1">
              <a:off x="2496" y="1680"/>
              <a:ext cx="144"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2075" tIns="46038" rIns="92075" bIns="46038" anchor="ctr">
              <a:spAutoFit/>
            </a:bodyPr>
            <a:lstStyle/>
            <a:p>
              <a:endParaRPr lang="zh-CN" altLang="en-US"/>
            </a:p>
          </p:txBody>
        </p:sp>
        <p:sp>
          <p:nvSpPr>
            <p:cNvPr id="121881" name="Line 38"/>
            <p:cNvSpPr>
              <a:spLocks noChangeShapeType="1"/>
            </p:cNvSpPr>
            <p:nvPr/>
          </p:nvSpPr>
          <p:spPr bwMode="auto">
            <a:xfrm flipV="1">
              <a:off x="2496" y="1344"/>
              <a:ext cx="0" cy="33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2075" tIns="46038" rIns="92075" bIns="46038" anchor="ctr">
              <a:spAutoFit/>
            </a:bodyPr>
            <a:lstStyle/>
            <a:p>
              <a:endParaRPr lang="zh-CN" altLang="en-US"/>
            </a:p>
          </p:txBody>
        </p:sp>
        <p:sp>
          <p:nvSpPr>
            <p:cNvPr id="121882" name="Line 39"/>
            <p:cNvSpPr>
              <a:spLocks noChangeShapeType="1"/>
            </p:cNvSpPr>
            <p:nvPr/>
          </p:nvSpPr>
          <p:spPr bwMode="auto">
            <a:xfrm>
              <a:off x="2496" y="1344"/>
              <a:ext cx="52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2075" tIns="46038" rIns="92075" bIns="46038" anchor="ctr">
              <a:spAutoFit/>
            </a:bodyPr>
            <a:lstStyle/>
            <a:p>
              <a:endParaRPr lang="zh-CN" altLang="en-US"/>
            </a:p>
          </p:txBody>
        </p:sp>
        <p:sp>
          <p:nvSpPr>
            <p:cNvPr id="121883" name="Line 40"/>
            <p:cNvSpPr>
              <a:spLocks noChangeShapeType="1"/>
            </p:cNvSpPr>
            <p:nvPr/>
          </p:nvSpPr>
          <p:spPr bwMode="auto">
            <a:xfrm>
              <a:off x="3024" y="1344"/>
              <a:ext cx="0" cy="288"/>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2075" tIns="46038" rIns="92075" bIns="46038" anchor="ctr">
              <a:spAutoFit/>
            </a:bodyPr>
            <a:lstStyle/>
            <a:p>
              <a:endParaRPr lang="zh-CN" altLang="en-US"/>
            </a:p>
          </p:txBody>
        </p:sp>
      </p:grpSp>
      <p:sp>
        <p:nvSpPr>
          <p:cNvPr id="121876" name="Line 41"/>
          <p:cNvSpPr>
            <a:spLocks noChangeShapeType="1"/>
          </p:cNvSpPr>
          <p:nvPr/>
        </p:nvSpPr>
        <p:spPr bwMode="auto">
          <a:xfrm>
            <a:off x="3168650" y="3211513"/>
            <a:ext cx="0" cy="6858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7" name="Oval 42"/>
          <p:cNvSpPr>
            <a:spLocks noChangeArrowheads="1"/>
          </p:cNvSpPr>
          <p:nvPr/>
        </p:nvSpPr>
        <p:spPr bwMode="auto">
          <a:xfrm>
            <a:off x="2174875" y="1568450"/>
            <a:ext cx="431800" cy="431800"/>
          </a:xfrm>
          <a:prstGeom prst="ellipse">
            <a:avLst/>
          </a:prstGeom>
          <a:solidFill>
            <a:schemeClr val="hlink"/>
          </a:solidFill>
          <a:ln w="9525">
            <a:solidFill>
              <a:schemeClr val="hlink"/>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21878" name="Line 43"/>
          <p:cNvSpPr>
            <a:spLocks noChangeShapeType="1"/>
          </p:cNvSpPr>
          <p:nvPr/>
        </p:nvSpPr>
        <p:spPr bwMode="auto">
          <a:xfrm>
            <a:off x="2535238" y="2000250"/>
            <a:ext cx="360362" cy="50323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lstStyle/>
          <a:p>
            <a:endParaRPr lang="zh-CN" altLang="en-US"/>
          </a:p>
        </p:txBody>
      </p:sp>
      <p:sp>
        <p:nvSpPr>
          <p:cNvPr id="121879" name="文本框 1"/>
          <p:cNvSpPr txBox="1">
            <a:spLocks noChangeArrowheads="1"/>
          </p:cNvSpPr>
          <p:nvPr/>
        </p:nvSpPr>
        <p:spPr bwMode="auto">
          <a:xfrm>
            <a:off x="2922118" y="6027093"/>
            <a:ext cx="47371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r>
              <a:rPr lang="zh-CN" altLang="en-US" sz="2400" dirty="0" smtClean="0">
                <a:latin typeface="+mn-ea"/>
                <a:ea typeface="+mn-ea"/>
              </a:rPr>
              <a:t>缺陷跟踪系统：</a:t>
            </a:r>
            <a:r>
              <a:rPr lang="en-US" altLang="zh-CN" sz="2400" dirty="0" err="1" smtClean="0">
                <a:latin typeface="+mn-ea"/>
                <a:ea typeface="+mn-ea"/>
              </a:rPr>
              <a:t>bugzilla</a:t>
            </a:r>
            <a:r>
              <a:rPr lang="zh-CN" altLang="en-US" sz="2400" dirty="0" smtClean="0">
                <a:latin typeface="+mn-ea"/>
                <a:ea typeface="+mn-ea"/>
              </a:rPr>
              <a:t>和</a:t>
            </a:r>
            <a:r>
              <a:rPr lang="en-US" altLang="zh-CN" sz="2400" dirty="0" smtClean="0">
                <a:latin typeface="+mn-ea"/>
                <a:ea typeface="+mn-ea"/>
              </a:rPr>
              <a:t>Jira</a:t>
            </a:r>
            <a:r>
              <a:rPr lang="zh-CN" altLang="en-US" sz="2400" dirty="0" smtClean="0">
                <a:latin typeface="+mn-ea"/>
                <a:ea typeface="+mn-ea"/>
              </a:rPr>
              <a:t>等</a:t>
            </a:r>
            <a:endParaRPr lang="zh-CN" altLang="en-US" sz="2400" dirty="0">
              <a:latin typeface="+mn-ea"/>
              <a:ea typeface="+mn-ea"/>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altLang="zh-CN" smtClean="0"/>
              <a:t>5</a:t>
            </a:r>
            <a:r>
              <a:rPr lang="zh-CN" altLang="en-US" smtClean="0"/>
              <a:t>）测试评估</a:t>
            </a:r>
            <a:endParaRPr lang="zh-CN" altLang="en-US" smtClean="0"/>
          </a:p>
        </p:txBody>
      </p:sp>
      <p:sp>
        <p:nvSpPr>
          <p:cNvPr id="1168387" name="Rectangle 3"/>
          <p:cNvSpPr>
            <a:spLocks noGrp="1" noChangeArrowheads="1"/>
          </p:cNvSpPr>
          <p:nvPr>
            <p:ph type="body" idx="1"/>
          </p:nvPr>
        </p:nvSpPr>
        <p:spPr/>
        <p:txBody>
          <a:bodyPr/>
          <a:lstStyle/>
          <a:p>
            <a:pPr>
              <a:defRPr/>
            </a:pPr>
            <a:r>
              <a:rPr lang="zh-CN" altLang="en-US" dirty="0" smtClean="0"/>
              <a:t>通过评估测试的步骤是否按计划进行，以发现是否存在测试中的随意性，以及分析没有按照测试计划执行的原因。</a:t>
            </a:r>
            <a:endParaRPr lang="zh-CN" altLang="en-US" dirty="0" smtClean="0"/>
          </a:p>
          <a:p>
            <a:pPr>
              <a:defRPr/>
            </a:pPr>
            <a:r>
              <a:rPr lang="zh-CN" altLang="en-US" dirty="0" smtClean="0"/>
              <a:t>通过评估测试的覆盖率情况、测试用例的通过率、测试的结果与测试的目标一致性，来评估测试的有效性，确定是否需要补充测试和复测或回归测试。</a:t>
            </a:r>
            <a:endParaRPr lang="zh-CN" altLang="en-US" dirty="0" smtClean="0"/>
          </a:p>
          <a:p>
            <a:pPr>
              <a:defRPr/>
            </a:pPr>
            <a:r>
              <a:rPr lang="zh-CN" altLang="en-US" dirty="0" smtClean="0"/>
              <a:t>通过分析软件缺陷的严重性和缺陷的分布情况，向委托客户提供咨询意见或建议。</a:t>
            </a:r>
            <a:endParaRPr lang="zh-CN" altLang="en-US"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zh-CN" altLang="en-US" smtClean="0"/>
              <a:t>测试报告</a:t>
            </a:r>
            <a:endParaRPr lang="zh-CN" altLang="en-US" smtClean="0"/>
          </a:p>
        </p:txBody>
      </p:sp>
      <p:sp>
        <p:nvSpPr>
          <p:cNvPr id="68611" name="Rectangle 3"/>
          <p:cNvSpPr>
            <a:spLocks noGrp="1" noChangeArrowheads="1"/>
          </p:cNvSpPr>
          <p:nvPr>
            <p:ph type="body" idx="1"/>
          </p:nvPr>
        </p:nvSpPr>
        <p:spPr/>
        <p:txBody>
          <a:bodyPr/>
          <a:lstStyle/>
          <a:p>
            <a:pPr>
              <a:defRPr/>
            </a:pPr>
            <a:r>
              <a:rPr lang="zh-CN" altLang="zh-CN" smtClean="0"/>
              <a:t>被测软件的名称和标识</a:t>
            </a:r>
            <a:endParaRPr lang="en-US" altLang="zh-CN" smtClean="0"/>
          </a:p>
          <a:p>
            <a:pPr>
              <a:defRPr/>
            </a:pPr>
            <a:r>
              <a:rPr lang="zh-CN" altLang="zh-CN" smtClean="0"/>
              <a:t>测试环境</a:t>
            </a:r>
            <a:endParaRPr lang="en-US" altLang="zh-CN" smtClean="0"/>
          </a:p>
          <a:p>
            <a:pPr>
              <a:defRPr/>
            </a:pPr>
            <a:r>
              <a:rPr lang="zh-CN" altLang="zh-CN" smtClean="0"/>
              <a:t>测试对象</a:t>
            </a:r>
            <a:endParaRPr lang="en-US" altLang="zh-CN" smtClean="0"/>
          </a:p>
          <a:p>
            <a:pPr>
              <a:defRPr/>
            </a:pPr>
            <a:r>
              <a:rPr lang="zh-CN" altLang="zh-CN" smtClean="0"/>
              <a:t>测试起止日期</a:t>
            </a:r>
            <a:endParaRPr lang="en-US" altLang="zh-CN" smtClean="0"/>
          </a:p>
          <a:p>
            <a:pPr>
              <a:defRPr/>
            </a:pPr>
            <a:r>
              <a:rPr lang="zh-CN" altLang="zh-CN" smtClean="0"/>
              <a:t>测试人员</a:t>
            </a:r>
            <a:endParaRPr lang="en-US" altLang="zh-CN" smtClean="0"/>
          </a:p>
          <a:p>
            <a:pPr>
              <a:defRPr/>
            </a:pPr>
            <a:r>
              <a:rPr lang="zh-CN" altLang="zh-CN" smtClean="0"/>
              <a:t>测试过程</a:t>
            </a:r>
            <a:endParaRPr lang="en-US" altLang="zh-CN" smtClean="0"/>
          </a:p>
          <a:p>
            <a:pPr>
              <a:defRPr/>
            </a:pPr>
            <a:r>
              <a:rPr lang="zh-CN" altLang="zh-CN" smtClean="0"/>
              <a:t>测试结果</a:t>
            </a:r>
            <a:endParaRPr lang="en-US" altLang="zh-CN" smtClean="0"/>
          </a:p>
          <a:p>
            <a:pPr>
              <a:defRPr/>
            </a:pPr>
            <a:r>
              <a:rPr lang="zh-CN" altLang="zh-CN" smtClean="0"/>
              <a:t>缺陷清单</a:t>
            </a:r>
            <a:endParaRPr lang="en-US" altLang="zh-CN" smtClean="0"/>
          </a:p>
          <a:p>
            <a:pPr>
              <a:defRPr/>
            </a:pPr>
            <a:r>
              <a:rPr lang="zh-CN" altLang="zh-CN" smtClean="0"/>
              <a:t>等</a:t>
            </a:r>
            <a:endParaRPr lang="zh-CN" altLang="en-US"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4"/>
          <p:cNvSpPr>
            <a:spLocks noGrp="1" noChangeArrowheads="1"/>
          </p:cNvSpPr>
          <p:nvPr>
            <p:ph type="title"/>
          </p:nvPr>
        </p:nvSpPr>
        <p:spPr/>
        <p:txBody>
          <a:bodyPr/>
          <a:lstStyle/>
          <a:p>
            <a:r>
              <a:rPr lang="zh-CN" altLang="en-US" dirty="0" smtClean="0"/>
              <a:t>软件测试的度量</a:t>
            </a:r>
            <a:endParaRPr lang="zh-CN" altLang="en-US" dirty="0" smtClean="0"/>
          </a:p>
        </p:txBody>
      </p:sp>
      <p:sp>
        <p:nvSpPr>
          <p:cNvPr id="69635" name="Rectangle 5"/>
          <p:cNvSpPr>
            <a:spLocks noGrp="1" noChangeArrowheads="1"/>
          </p:cNvSpPr>
          <p:nvPr>
            <p:ph type="body" idx="1"/>
          </p:nvPr>
        </p:nvSpPr>
        <p:spPr/>
        <p:txBody>
          <a:bodyPr/>
          <a:lstStyle/>
          <a:p>
            <a:pPr lvl="0"/>
            <a:r>
              <a:rPr lang="zh-CN" altLang="zh-CN" dirty="0"/>
              <a:t>软件测试的质量度量，用以评估测试的有效性和、完备性和</a:t>
            </a:r>
            <a:r>
              <a:rPr lang="zh-CN" altLang="zh-CN" dirty="0" smtClean="0"/>
              <a:t>充分性</a:t>
            </a:r>
            <a:endParaRPr lang="en-US" altLang="zh-CN" dirty="0" smtClean="0"/>
          </a:p>
          <a:p>
            <a:pPr lvl="1"/>
            <a:r>
              <a:rPr lang="zh-CN" altLang="zh-CN" dirty="0" smtClean="0"/>
              <a:t>例如</a:t>
            </a:r>
            <a:r>
              <a:rPr lang="zh-CN" altLang="zh-CN" dirty="0"/>
              <a:t>缺陷逃逸率、测试覆盖率等。</a:t>
            </a:r>
            <a:endParaRPr lang="zh-CN" altLang="zh-CN" dirty="0"/>
          </a:p>
          <a:p>
            <a:pPr lvl="0"/>
            <a:r>
              <a:rPr lang="zh-CN" altLang="zh-CN" dirty="0"/>
              <a:t>被测试产品的</a:t>
            </a:r>
            <a:r>
              <a:rPr lang="zh-CN" altLang="zh-CN" dirty="0" smtClean="0"/>
              <a:t>质量度量</a:t>
            </a:r>
            <a:endParaRPr lang="en-US" altLang="zh-CN" dirty="0" smtClean="0"/>
          </a:p>
          <a:p>
            <a:pPr lvl="1"/>
            <a:r>
              <a:rPr lang="zh-CN" altLang="zh-CN" dirty="0" smtClean="0"/>
              <a:t>例如</a:t>
            </a:r>
            <a:r>
              <a:rPr lang="zh-CN" altLang="zh-CN" dirty="0"/>
              <a:t>系统的平均响应时间、缺陷密度、测试通过率、缺陷分布等。</a:t>
            </a:r>
            <a:endParaRPr lang="zh-CN" altLang="zh-CN" dirty="0"/>
          </a:p>
          <a:p>
            <a:pPr lvl="0"/>
            <a:r>
              <a:rPr lang="zh-CN" altLang="zh-CN" dirty="0"/>
              <a:t>软件测试过程的效能</a:t>
            </a:r>
            <a:r>
              <a:rPr lang="zh-CN" altLang="zh-CN" dirty="0" smtClean="0"/>
              <a:t>度量</a:t>
            </a:r>
            <a:r>
              <a:rPr lang="zh-CN" altLang="en-US" dirty="0" smtClean="0"/>
              <a:t>，</a:t>
            </a:r>
            <a:r>
              <a:rPr lang="zh-CN" altLang="zh-CN" dirty="0" smtClean="0"/>
              <a:t>用以</a:t>
            </a:r>
            <a:r>
              <a:rPr lang="zh-CN" altLang="zh-CN" dirty="0"/>
              <a:t>评估测试过程的效率和</a:t>
            </a:r>
            <a:r>
              <a:rPr lang="zh-CN" altLang="zh-CN" dirty="0" smtClean="0"/>
              <a:t>能力</a:t>
            </a:r>
            <a:endParaRPr lang="en-US" altLang="zh-CN" dirty="0" smtClean="0"/>
          </a:p>
          <a:p>
            <a:pPr lvl="1"/>
            <a:r>
              <a:rPr lang="zh-CN" altLang="zh-CN" dirty="0" smtClean="0"/>
              <a:t>例如</a:t>
            </a:r>
            <a:r>
              <a:rPr lang="zh-CN" altLang="zh-CN" dirty="0"/>
              <a:t>缺陷平均发现成本、测试执行率、缺陷发现率等。</a:t>
            </a:r>
            <a:endParaRPr lang="zh-CN" altLang="zh-CN" dirty="0"/>
          </a:p>
          <a:p>
            <a:pPr lvl="0"/>
            <a:r>
              <a:rPr lang="zh-CN" altLang="zh-CN" dirty="0"/>
              <a:t>缺陷修复过程的效能度量，用以评估的缺陷修复过程的准确性和</a:t>
            </a:r>
            <a:r>
              <a:rPr lang="zh-CN" altLang="zh-CN" dirty="0" smtClean="0"/>
              <a:t>效率</a:t>
            </a:r>
            <a:endParaRPr lang="en-US" altLang="zh-CN" dirty="0" smtClean="0"/>
          </a:p>
          <a:p>
            <a:pPr lvl="1"/>
            <a:r>
              <a:rPr lang="zh-CN" altLang="zh-CN" dirty="0" smtClean="0"/>
              <a:t>例如</a:t>
            </a:r>
            <a:r>
              <a:rPr lang="zh-CN" altLang="zh-CN" dirty="0"/>
              <a:t>缺陷修复率、缺陷平均修正成本、缺陷重现率等。</a:t>
            </a:r>
            <a:endParaRPr lang="zh-CN" altLang="zh-CN" dirty="0"/>
          </a:p>
          <a:p>
            <a:pPr lvl="1">
              <a:defRPr/>
            </a:pPr>
            <a:endParaRPr lang="en-US" altLang="zh-CN"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zh-CN" altLang="en-US" dirty="0" smtClean="0"/>
              <a:t>总结：测试的文档 </a:t>
            </a:r>
            <a:endParaRPr lang="zh-CN" altLang="en-US" dirty="0" smtClean="0"/>
          </a:p>
        </p:txBody>
      </p:sp>
      <p:sp>
        <p:nvSpPr>
          <p:cNvPr id="75779" name="Rectangle 3"/>
          <p:cNvSpPr>
            <a:spLocks noGrp="1" noChangeArrowheads="1"/>
          </p:cNvSpPr>
          <p:nvPr>
            <p:ph type="body" idx="1"/>
          </p:nvPr>
        </p:nvSpPr>
        <p:spPr/>
        <p:txBody>
          <a:bodyPr/>
          <a:lstStyle/>
          <a:p>
            <a:pPr>
              <a:spcBef>
                <a:spcPts val="1200"/>
              </a:spcBef>
              <a:defRPr/>
            </a:pPr>
            <a:r>
              <a:rPr lang="zh-CN" altLang="en-US" dirty="0" smtClean="0"/>
              <a:t>测试计划 </a:t>
            </a:r>
            <a:r>
              <a:rPr lang="en-US" altLang="zh-CN" dirty="0" smtClean="0"/>
              <a:t>– </a:t>
            </a:r>
            <a:r>
              <a:rPr lang="zh-CN" altLang="en-US" dirty="0" smtClean="0"/>
              <a:t>在测试计划阶段 </a:t>
            </a:r>
            <a:endParaRPr lang="zh-CN" altLang="en-US" dirty="0" smtClean="0"/>
          </a:p>
          <a:p>
            <a:pPr>
              <a:spcBef>
                <a:spcPts val="1200"/>
              </a:spcBef>
              <a:defRPr/>
            </a:pPr>
            <a:r>
              <a:rPr lang="zh-CN" altLang="en-US" dirty="0" smtClean="0"/>
              <a:t>测试用例文档 </a:t>
            </a:r>
            <a:r>
              <a:rPr lang="en-US" altLang="zh-CN" dirty="0" smtClean="0"/>
              <a:t>– </a:t>
            </a:r>
            <a:r>
              <a:rPr lang="zh-CN" altLang="en-US" dirty="0" smtClean="0"/>
              <a:t>在测试设计阶段</a:t>
            </a:r>
            <a:endParaRPr lang="zh-CN" altLang="en-US" dirty="0" smtClean="0"/>
          </a:p>
          <a:p>
            <a:pPr>
              <a:spcBef>
                <a:spcPts val="1200"/>
              </a:spcBef>
              <a:defRPr/>
            </a:pPr>
            <a:r>
              <a:rPr lang="zh-CN" altLang="en-US" dirty="0" smtClean="0"/>
              <a:t>缺陷报告、测试记录 </a:t>
            </a:r>
            <a:r>
              <a:rPr lang="en-US" altLang="zh-CN" dirty="0" smtClean="0"/>
              <a:t>– </a:t>
            </a:r>
            <a:r>
              <a:rPr lang="zh-CN" altLang="en-US" dirty="0" smtClean="0"/>
              <a:t>在测试执行阶段</a:t>
            </a:r>
            <a:endParaRPr lang="zh-CN" altLang="en-US" dirty="0" smtClean="0"/>
          </a:p>
          <a:p>
            <a:pPr>
              <a:spcBef>
                <a:spcPts val="1200"/>
              </a:spcBef>
              <a:defRPr/>
            </a:pPr>
            <a:r>
              <a:rPr lang="zh-CN" altLang="en-US" dirty="0" smtClean="0"/>
              <a:t>测试报告 </a:t>
            </a:r>
            <a:r>
              <a:rPr lang="en-US" altLang="zh-CN" dirty="0" smtClean="0"/>
              <a:t>– </a:t>
            </a:r>
            <a:r>
              <a:rPr lang="zh-CN" altLang="en-US" dirty="0" smtClean="0"/>
              <a:t>在测试完成后</a:t>
            </a:r>
            <a:endParaRPr lang="zh-CN" altLang="en-US"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人工测试 </a:t>
            </a:r>
            <a:r>
              <a:rPr lang="en-US" altLang="zh-CN" dirty="0" smtClean="0"/>
              <a:t>Vs. </a:t>
            </a:r>
            <a:r>
              <a:rPr lang="zh-CN" altLang="en-US" dirty="0" smtClean="0"/>
              <a:t>自动化测试</a:t>
            </a:r>
            <a:endParaRPr lang="zh-CN" altLang="en-US" dirty="0"/>
          </a:p>
        </p:txBody>
      </p:sp>
      <p:sp>
        <p:nvSpPr>
          <p:cNvPr id="3" name="内容占位符 2"/>
          <p:cNvSpPr>
            <a:spLocks noGrp="1"/>
          </p:cNvSpPr>
          <p:nvPr>
            <p:ph idx="1"/>
          </p:nvPr>
        </p:nvSpPr>
        <p:spPr>
          <a:xfrm>
            <a:off x="612000" y="1353459"/>
            <a:ext cx="11157857" cy="3276908"/>
          </a:xfrm>
        </p:spPr>
        <p:txBody>
          <a:bodyPr/>
          <a:lstStyle/>
          <a:p>
            <a:r>
              <a:rPr lang="zh-CN" altLang="en-US" dirty="0"/>
              <a:t>不能期望自动化测试来取代手工</a:t>
            </a:r>
            <a:r>
              <a:rPr lang="zh-CN" altLang="en-US" dirty="0" smtClean="0"/>
              <a:t>测试，两者须结合执行</a:t>
            </a:r>
            <a:endParaRPr lang="en-US" altLang="zh-CN" dirty="0"/>
          </a:p>
          <a:p>
            <a:r>
              <a:rPr lang="zh-CN" altLang="en-US" dirty="0" smtClean="0"/>
              <a:t>测试专家</a:t>
            </a:r>
            <a:r>
              <a:rPr lang="en-US" altLang="zh-CN" dirty="0" smtClean="0"/>
              <a:t>James Bach</a:t>
            </a:r>
            <a:r>
              <a:rPr lang="zh-CN" altLang="en-US" dirty="0" smtClean="0"/>
              <a:t>研究得出：</a:t>
            </a:r>
            <a:r>
              <a:rPr lang="en-US" altLang="zh-CN" dirty="0" smtClean="0"/>
              <a:t>85%</a:t>
            </a:r>
            <a:r>
              <a:rPr lang="zh-CN" altLang="en-US" dirty="0" smtClean="0"/>
              <a:t>的缺陷靠人工测试发现，自动化测试能够很好地发现老缺陷。</a:t>
            </a:r>
            <a:endParaRPr lang="zh-CN" altLang="en-US" dirty="0" smtClean="0"/>
          </a:p>
          <a:p>
            <a:r>
              <a:rPr lang="zh-CN" altLang="en-US" dirty="0" smtClean="0"/>
              <a:t>针对复杂的、需要体验、界面美观方面的测试，以人工测试为主。</a:t>
            </a:r>
            <a:endParaRPr lang="en-US" altLang="zh-CN" dirty="0" smtClean="0"/>
          </a:p>
          <a:p>
            <a:r>
              <a:rPr lang="zh-CN" altLang="en-US" dirty="0" smtClean="0"/>
              <a:t>针对简单的、反复执行的、人工成本过高的测试，以自动化测试为主。</a:t>
            </a:r>
            <a:endParaRPr lang="en-US" altLang="zh-CN" dirty="0" smtClean="0"/>
          </a:p>
          <a:p>
            <a:r>
              <a:rPr lang="zh-CN" altLang="en-US" dirty="0" smtClean="0"/>
              <a:t>自动化测试面临技术、组织、脚本维护的问题。</a:t>
            </a:r>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8" name="图片 7">
            <a:hlinkClick r:id="rId1"/>
          </p:cNvPr>
          <p:cNvPicPr>
            <a:picLocks noChangeAspect="1"/>
          </p:cNvPicPr>
          <p:nvPr/>
        </p:nvPicPr>
        <p:blipFill>
          <a:blip r:embed="rId2"/>
          <a:stretch>
            <a:fillRect/>
          </a:stretch>
        </p:blipFill>
        <p:spPr>
          <a:xfrm>
            <a:off x="7885889" y="4354424"/>
            <a:ext cx="3662267" cy="2351175"/>
          </a:xfrm>
          <a:prstGeom prst="rect">
            <a:avLst/>
          </a:prstGeom>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zh-CN" altLang="en-US" dirty="0" smtClean="0"/>
              <a:t>控制流测试</a:t>
            </a:r>
            <a:r>
              <a:rPr lang="en-US" altLang="zh-CN" dirty="0" smtClean="0"/>
              <a:t>--</a:t>
            </a:r>
            <a:r>
              <a:rPr lang="zh-CN" altLang="en-US" dirty="0" smtClean="0"/>
              <a:t>白盒测试的主要技术</a:t>
            </a:r>
            <a:endParaRPr lang="zh-CN" altLang="en-US" dirty="0" smtClean="0"/>
          </a:p>
        </p:txBody>
      </p:sp>
      <p:sp>
        <p:nvSpPr>
          <p:cNvPr id="17411" name="Rectangle 3"/>
          <p:cNvSpPr>
            <a:spLocks noGrp="1" noChangeArrowheads="1"/>
          </p:cNvSpPr>
          <p:nvPr>
            <p:ph type="body" idx="1"/>
          </p:nvPr>
        </p:nvSpPr>
        <p:spPr/>
        <p:txBody>
          <a:bodyPr/>
          <a:lstStyle/>
          <a:p>
            <a:pPr eaLnBrk="1" hangingPunct="1">
              <a:buFont typeface="Wingdings" panose="05000000000000000000" pitchFamily="2" charset="2"/>
              <a:buNone/>
              <a:defRPr/>
            </a:pPr>
            <a:r>
              <a:rPr lang="en-US" altLang="zh-CN" dirty="0" smtClean="0"/>
              <a:t>1</a:t>
            </a:r>
            <a:r>
              <a:rPr lang="zh-CN" altLang="en-US" dirty="0" smtClean="0"/>
              <a:t>）语句覆盖</a:t>
            </a:r>
            <a:endParaRPr lang="zh-CN" altLang="en-US" dirty="0" smtClean="0"/>
          </a:p>
          <a:p>
            <a:pPr eaLnBrk="1" hangingPunct="1">
              <a:buFont typeface="Wingdings" panose="05000000000000000000" pitchFamily="2" charset="2"/>
              <a:buNone/>
              <a:defRPr/>
            </a:pPr>
            <a:r>
              <a:rPr lang="en-US" altLang="zh-CN" dirty="0" smtClean="0"/>
              <a:t>2</a:t>
            </a:r>
            <a:r>
              <a:rPr lang="zh-CN" altLang="en-US" dirty="0" smtClean="0"/>
              <a:t>）判定覆盖（分支）</a:t>
            </a:r>
            <a:endParaRPr lang="zh-CN" altLang="en-US" dirty="0" smtClean="0"/>
          </a:p>
          <a:p>
            <a:pPr eaLnBrk="1" hangingPunct="1">
              <a:buFont typeface="Wingdings" panose="05000000000000000000" pitchFamily="2" charset="2"/>
              <a:buNone/>
              <a:defRPr/>
            </a:pPr>
            <a:r>
              <a:rPr lang="en-US" altLang="zh-CN" dirty="0" smtClean="0"/>
              <a:t>3</a:t>
            </a:r>
            <a:r>
              <a:rPr lang="zh-CN" altLang="en-US" dirty="0" smtClean="0"/>
              <a:t>）条件覆盖</a:t>
            </a:r>
            <a:endParaRPr lang="zh-CN" altLang="en-US" dirty="0" smtClean="0"/>
          </a:p>
          <a:p>
            <a:pPr eaLnBrk="1" hangingPunct="1">
              <a:buFont typeface="Wingdings" panose="05000000000000000000" pitchFamily="2" charset="2"/>
              <a:buNone/>
              <a:defRPr/>
            </a:pPr>
            <a:r>
              <a:rPr lang="en-US" altLang="zh-CN" dirty="0" smtClean="0"/>
              <a:t>4</a:t>
            </a:r>
            <a:r>
              <a:rPr lang="zh-CN" altLang="en-US" dirty="0" smtClean="0"/>
              <a:t>）判定</a:t>
            </a:r>
            <a:r>
              <a:rPr lang="en-US" altLang="zh-CN" dirty="0" smtClean="0"/>
              <a:t>/</a:t>
            </a:r>
            <a:r>
              <a:rPr lang="zh-CN" altLang="en-US" dirty="0" smtClean="0"/>
              <a:t>条件覆盖</a:t>
            </a:r>
            <a:endParaRPr lang="zh-CN" altLang="en-US" dirty="0" smtClean="0"/>
          </a:p>
          <a:p>
            <a:pPr eaLnBrk="1" hangingPunct="1">
              <a:buFont typeface="Wingdings" panose="05000000000000000000" pitchFamily="2" charset="2"/>
              <a:buNone/>
              <a:defRPr/>
            </a:pPr>
            <a:r>
              <a:rPr lang="en-US" altLang="zh-CN" dirty="0" smtClean="0"/>
              <a:t>5</a:t>
            </a:r>
            <a:r>
              <a:rPr lang="zh-CN" altLang="en-US" dirty="0" smtClean="0"/>
              <a:t>）条件组合覆盖</a:t>
            </a:r>
            <a:endParaRPr lang="zh-CN" altLang="en-US" dirty="0" smtClean="0"/>
          </a:p>
          <a:p>
            <a:pPr eaLnBrk="1" hangingPunct="1">
              <a:buFont typeface="Wingdings" panose="05000000000000000000" pitchFamily="2" charset="2"/>
              <a:buNone/>
              <a:defRPr/>
            </a:pPr>
            <a:r>
              <a:rPr lang="en-US" altLang="zh-CN" dirty="0" smtClean="0"/>
              <a:t>6</a:t>
            </a:r>
            <a:r>
              <a:rPr lang="zh-CN" altLang="en-US" dirty="0" smtClean="0"/>
              <a:t>）路径覆盖</a:t>
            </a:r>
            <a:endParaRPr lang="zh-CN" altLang="en-US" dirty="0" smtClean="0"/>
          </a:p>
          <a:p>
            <a:pPr eaLnBrk="1" hangingPunct="1">
              <a:defRPr/>
            </a:pPr>
            <a:endParaRPr lang="en-US" altLang="zh-CN"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grpSp>
        <p:nvGrpSpPr>
          <p:cNvPr id="5" name="组合 4"/>
          <p:cNvGrpSpPr/>
          <p:nvPr/>
        </p:nvGrpSpPr>
        <p:grpSpPr>
          <a:xfrm>
            <a:off x="6314901" y="1061986"/>
            <a:ext cx="4130818" cy="5112568"/>
            <a:chOff x="4545639" y="1124744"/>
            <a:chExt cx="4130818" cy="5112568"/>
          </a:xfrm>
        </p:grpSpPr>
        <p:sp>
          <p:nvSpPr>
            <p:cNvPr id="6" name="椭圆 5"/>
            <p:cNvSpPr/>
            <p:nvPr/>
          </p:nvSpPr>
          <p:spPr>
            <a:xfrm>
              <a:off x="6685880" y="1124744"/>
              <a:ext cx="360040" cy="288032"/>
            </a:xfrm>
            <a:prstGeom prst="ellipse">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latin typeface="Times New Roman" panose="02020603050405020304" pitchFamily="18" charset="0"/>
                <a:cs typeface="Times New Roman" panose="02020603050405020304" pitchFamily="18" charset="0"/>
              </a:endParaRPr>
            </a:p>
          </p:txBody>
        </p:sp>
        <p:sp>
          <p:nvSpPr>
            <p:cNvPr id="7" name="菱形 6"/>
            <p:cNvSpPr/>
            <p:nvPr/>
          </p:nvSpPr>
          <p:spPr>
            <a:xfrm>
              <a:off x="6449513" y="1700808"/>
              <a:ext cx="812431" cy="504056"/>
            </a:xfrm>
            <a:prstGeom prst="diamond">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8" name="矩形 7"/>
            <p:cNvSpPr/>
            <p:nvPr/>
          </p:nvSpPr>
          <p:spPr>
            <a:xfrm>
              <a:off x="6472503" y="2532688"/>
              <a:ext cx="789441" cy="360040"/>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9" name="菱形 8"/>
            <p:cNvSpPr/>
            <p:nvPr/>
          </p:nvSpPr>
          <p:spPr>
            <a:xfrm>
              <a:off x="6397848" y="3151304"/>
              <a:ext cx="936104" cy="504056"/>
            </a:xfrm>
            <a:prstGeom prst="diamond">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10" name="菱形 9"/>
            <p:cNvSpPr/>
            <p:nvPr/>
          </p:nvSpPr>
          <p:spPr>
            <a:xfrm>
              <a:off x="5230284" y="3731972"/>
              <a:ext cx="936104" cy="504056"/>
            </a:xfrm>
            <a:prstGeom prst="diamond">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p:txBody>
        </p:sp>
        <p:sp>
          <p:nvSpPr>
            <p:cNvPr id="11" name="矩形 10"/>
            <p:cNvSpPr/>
            <p:nvPr/>
          </p:nvSpPr>
          <p:spPr>
            <a:xfrm>
              <a:off x="4545639" y="4524646"/>
              <a:ext cx="792088" cy="360040"/>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sp>
          <p:nvSpPr>
            <p:cNvPr id="12" name="矩形 11"/>
            <p:cNvSpPr/>
            <p:nvPr/>
          </p:nvSpPr>
          <p:spPr>
            <a:xfrm>
              <a:off x="6084055" y="4541844"/>
              <a:ext cx="761051" cy="360040"/>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3" name="矩形 12"/>
            <p:cNvSpPr/>
            <p:nvPr/>
          </p:nvSpPr>
          <p:spPr>
            <a:xfrm>
              <a:off x="7724427" y="3803980"/>
              <a:ext cx="773795" cy="360040"/>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
          <p:nvSpPr>
            <p:cNvPr id="14" name="矩形 13"/>
            <p:cNvSpPr/>
            <p:nvPr/>
          </p:nvSpPr>
          <p:spPr>
            <a:xfrm>
              <a:off x="7727969" y="4704666"/>
              <a:ext cx="745390" cy="360040"/>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cxnSp>
          <p:nvCxnSpPr>
            <p:cNvPr id="15" name="直接箭头连接符 14"/>
            <p:cNvCxnSpPr>
              <a:stCxn id="6" idx="4"/>
              <a:endCxn id="7" idx="0"/>
            </p:cNvCxnSpPr>
            <p:nvPr/>
          </p:nvCxnSpPr>
          <p:spPr>
            <a:xfrm flipH="1">
              <a:off x="6855729" y="1412776"/>
              <a:ext cx="10171" cy="28803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6843358" y="2244656"/>
              <a:ext cx="10171" cy="28803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6833187" y="2863272"/>
              <a:ext cx="10171" cy="28803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9" idx="1"/>
              <a:endCxn id="10" idx="0"/>
            </p:cNvCxnSpPr>
            <p:nvPr/>
          </p:nvCxnSpPr>
          <p:spPr>
            <a:xfrm rot="10800000" flipV="1">
              <a:off x="5698336" y="3403332"/>
              <a:ext cx="699512" cy="328640"/>
            </a:xfrm>
            <a:prstGeom prst="bentConnector2">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9" idx="3"/>
              <a:endCxn id="13" idx="0"/>
            </p:cNvCxnSpPr>
            <p:nvPr/>
          </p:nvCxnSpPr>
          <p:spPr>
            <a:xfrm>
              <a:off x="7333952" y="3403332"/>
              <a:ext cx="777373" cy="400648"/>
            </a:xfrm>
            <a:prstGeom prst="bentConnector2">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3" idx="2"/>
              <a:endCxn id="14" idx="0"/>
            </p:cNvCxnSpPr>
            <p:nvPr/>
          </p:nvCxnSpPr>
          <p:spPr>
            <a:xfrm flipH="1">
              <a:off x="8100664" y="4164020"/>
              <a:ext cx="10661" cy="54064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10" idx="1"/>
              <a:endCxn id="11" idx="0"/>
            </p:cNvCxnSpPr>
            <p:nvPr/>
          </p:nvCxnSpPr>
          <p:spPr>
            <a:xfrm rot="10800000" flipV="1">
              <a:off x="4941684" y="3984000"/>
              <a:ext cx="288601" cy="540646"/>
            </a:xfrm>
            <a:prstGeom prst="bentConnector2">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0" idx="3"/>
              <a:endCxn id="12" idx="0"/>
            </p:cNvCxnSpPr>
            <p:nvPr/>
          </p:nvCxnSpPr>
          <p:spPr>
            <a:xfrm>
              <a:off x="6166388" y="3984000"/>
              <a:ext cx="298193" cy="557844"/>
            </a:xfrm>
            <a:prstGeom prst="bentConnector2">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1" idx="2"/>
            </p:cNvCxnSpPr>
            <p:nvPr/>
          </p:nvCxnSpPr>
          <p:spPr>
            <a:xfrm rot="16200000" flipH="1">
              <a:off x="5111464" y="4714905"/>
              <a:ext cx="416522" cy="756084"/>
            </a:xfrm>
            <a:prstGeom prst="bentConnector2">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12" idx="2"/>
            </p:cNvCxnSpPr>
            <p:nvPr/>
          </p:nvCxnSpPr>
          <p:spPr>
            <a:xfrm rot="5400000">
              <a:off x="5858632" y="4695259"/>
              <a:ext cx="399324" cy="812574"/>
            </a:xfrm>
            <a:prstGeom prst="bentConnector2">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肘形连接符 24"/>
            <p:cNvCxnSpPr/>
            <p:nvPr/>
          </p:nvCxnSpPr>
          <p:spPr>
            <a:xfrm>
              <a:off x="5697767" y="5326491"/>
              <a:ext cx="1322392" cy="406765"/>
            </a:xfrm>
            <a:prstGeom prst="bentConnector3">
              <a:avLst>
                <a:gd name="adj1" fmla="val -643"/>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4" idx="2"/>
            </p:cNvCxnSpPr>
            <p:nvPr/>
          </p:nvCxnSpPr>
          <p:spPr>
            <a:xfrm rot="5400000">
              <a:off x="7226137" y="4858729"/>
              <a:ext cx="668550" cy="1080505"/>
            </a:xfrm>
            <a:prstGeom prst="bentConnector2">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肘形连接符 26"/>
            <p:cNvCxnSpPr/>
            <p:nvPr/>
          </p:nvCxnSpPr>
          <p:spPr>
            <a:xfrm>
              <a:off x="7020159" y="5733257"/>
              <a:ext cx="1656298" cy="504055"/>
            </a:xfrm>
            <a:prstGeom prst="bentConnector3">
              <a:avLst>
                <a:gd name="adj1" fmla="val 1013"/>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肘形连接符 27"/>
            <p:cNvCxnSpPr>
              <a:endCxn id="7" idx="3"/>
            </p:cNvCxnSpPr>
            <p:nvPr/>
          </p:nvCxnSpPr>
          <p:spPr>
            <a:xfrm rot="16200000" flipV="1">
              <a:off x="5826963" y="3387817"/>
              <a:ext cx="4284476" cy="1414513"/>
            </a:xfrm>
            <a:prstGeom prst="bentConnector2">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29" name="直接箭头连接符 28"/>
          <p:cNvCxnSpPr/>
          <p:nvPr/>
        </p:nvCxnSpPr>
        <p:spPr>
          <a:xfrm flipH="1">
            <a:off x="7573494" y="1899445"/>
            <a:ext cx="653415" cy="0"/>
          </a:xfrm>
          <a:prstGeom prst="straightConnector1">
            <a:avLst/>
          </a:prstGeom>
          <a:ln w="34925">
            <a:solidFill>
              <a:srgbClr val="EB7C1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软件测试的后续工作</a:t>
            </a:r>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5" name="矩形 4"/>
          <p:cNvSpPr/>
          <p:nvPr/>
        </p:nvSpPr>
        <p:spPr>
          <a:xfrm>
            <a:off x="1126655" y="2359698"/>
            <a:ext cx="5193664" cy="3128794"/>
          </a:xfrm>
          <a:prstGeom prst="rect">
            <a:avLst/>
          </a:prstGeom>
          <a:gradFill rotWithShape="1">
            <a:gsLst>
              <a:gs pos="0">
                <a:srgbClr val="009999">
                  <a:alpha val="58000"/>
                </a:srgbClr>
              </a:gs>
              <a:gs pos="35000">
                <a:srgbClr val="009999">
                  <a:alpha val="19000"/>
                </a:srgbClr>
              </a:gs>
              <a:gs pos="100000">
                <a:schemeClr val="bg1"/>
              </a:gs>
            </a:gsLst>
            <a:lin ang="16200000" scaled="1"/>
          </a:gradFill>
          <a:ln w="9525" cap="flat" cmpd="sng" algn="ctr">
            <a:solidFill>
              <a:srgbClr val="0000B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0" cap="none" spc="0" normalizeH="0" baseline="0" noProof="0" smtClean="0">
              <a:ln>
                <a:noFill/>
              </a:ln>
              <a:solidFill>
                <a:prstClr val="black"/>
              </a:solidFill>
              <a:effectLst/>
              <a:uLnTx/>
              <a:uFillTx/>
              <a:latin typeface="Verdana" panose="020B0604030504040204"/>
              <a:ea typeface="微软雅黑" panose="020B0503020204020204" pitchFamily="34" charset="-122"/>
              <a:cs typeface="+mn-cs"/>
            </a:endParaRPr>
          </a:p>
        </p:txBody>
      </p:sp>
      <p:sp>
        <p:nvSpPr>
          <p:cNvPr id="6" name="矩形 5"/>
          <p:cNvSpPr/>
          <p:nvPr/>
        </p:nvSpPr>
        <p:spPr>
          <a:xfrm>
            <a:off x="6435407" y="2353320"/>
            <a:ext cx="4311703" cy="3128794"/>
          </a:xfrm>
          <a:prstGeom prst="rect">
            <a:avLst/>
          </a:prstGeom>
          <a:gradFill rotWithShape="1">
            <a:gsLst>
              <a:gs pos="0">
                <a:schemeClr val="accent5">
                  <a:lumMod val="40000"/>
                  <a:lumOff val="60000"/>
                </a:schemeClr>
              </a:gs>
              <a:gs pos="35000">
                <a:schemeClr val="accent5">
                  <a:lumMod val="20000"/>
                  <a:lumOff val="80000"/>
                </a:schemeClr>
              </a:gs>
              <a:gs pos="100000">
                <a:schemeClr val="bg1"/>
              </a:gs>
            </a:gsLst>
            <a:lin ang="16200000" scaled="1"/>
          </a:gradFill>
          <a:ln w="9525" cap="flat" cmpd="sng" algn="ctr">
            <a:solidFill>
              <a:srgbClr val="00B0F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0" cap="none" spc="0" normalizeH="0" baseline="0" noProof="0" smtClean="0">
              <a:ln>
                <a:noFill/>
              </a:ln>
              <a:solidFill>
                <a:prstClr val="black"/>
              </a:solidFill>
              <a:effectLst/>
              <a:uLnTx/>
              <a:uFillTx/>
              <a:latin typeface="Verdana" panose="020B0604030504040204"/>
              <a:ea typeface="微软雅黑" panose="020B0503020204020204" pitchFamily="34" charset="-122"/>
              <a:cs typeface="+mn-cs"/>
            </a:endParaRPr>
          </a:p>
        </p:txBody>
      </p:sp>
      <p:sp>
        <p:nvSpPr>
          <p:cNvPr id="7" name="椭圆 6"/>
          <p:cNvSpPr/>
          <p:nvPr/>
        </p:nvSpPr>
        <p:spPr>
          <a:xfrm>
            <a:off x="3119597" y="3370665"/>
            <a:ext cx="1185545" cy="1080135"/>
          </a:xfrm>
          <a:prstGeom prst="ellipse">
            <a:avLst/>
          </a:prstGeom>
          <a:solidFill>
            <a:srgbClr val="EB7C11"/>
          </a:solidFill>
          <a:ln w="9525" cap="flat" cmpd="sng" algn="ctr">
            <a:solidFill>
              <a:srgbClr val="0000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软件测试</a:t>
            </a:r>
            <a:endParaRPr kumimoji="0" lang="zh-CN" altLang="en-US" sz="2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8" name="直接箭头连接符 7"/>
          <p:cNvCxnSpPr>
            <a:endCxn id="7" idx="1"/>
          </p:cNvCxnSpPr>
          <p:nvPr/>
        </p:nvCxnSpPr>
        <p:spPr>
          <a:xfrm>
            <a:off x="2774614" y="3226749"/>
            <a:ext cx="518220" cy="302196"/>
          </a:xfrm>
          <a:prstGeom prst="straightConnector1">
            <a:avLst/>
          </a:prstGeom>
          <a:noFill/>
          <a:ln w="47625" cap="flat" cmpd="sng" algn="ctr">
            <a:solidFill>
              <a:sysClr val="windowText" lastClr="000000">
                <a:lumMod val="95000"/>
                <a:lumOff val="5000"/>
              </a:sysClr>
            </a:solidFill>
            <a:prstDash val="solid"/>
            <a:tailEnd type="arrow"/>
          </a:ln>
          <a:effectLst/>
        </p:spPr>
      </p:cxnSp>
      <p:cxnSp>
        <p:nvCxnSpPr>
          <p:cNvPr id="9" name="直接箭头连接符 8"/>
          <p:cNvCxnSpPr>
            <a:endCxn id="7" idx="3"/>
          </p:cNvCxnSpPr>
          <p:nvPr/>
        </p:nvCxnSpPr>
        <p:spPr>
          <a:xfrm flipV="1">
            <a:off x="2774614" y="4292705"/>
            <a:ext cx="518220" cy="446212"/>
          </a:xfrm>
          <a:prstGeom prst="straightConnector1">
            <a:avLst/>
          </a:prstGeom>
          <a:noFill/>
          <a:ln w="47625" cap="flat" cmpd="sng" algn="ctr">
            <a:solidFill>
              <a:sysClr val="windowText" lastClr="000000">
                <a:lumMod val="95000"/>
                <a:lumOff val="5000"/>
              </a:sysClr>
            </a:solidFill>
            <a:prstDash val="solid"/>
            <a:tailEnd type="arrow"/>
          </a:ln>
          <a:effectLst/>
        </p:spPr>
      </p:cxnSp>
      <p:sp>
        <p:nvSpPr>
          <p:cNvPr id="10" name="矩形 9"/>
          <p:cNvSpPr/>
          <p:nvPr/>
        </p:nvSpPr>
        <p:spPr>
          <a:xfrm>
            <a:off x="1403673" y="2692184"/>
            <a:ext cx="1512168" cy="576064"/>
          </a:xfrm>
          <a:prstGeom prst="rect">
            <a:avLst/>
          </a:prstGeom>
          <a:noFill/>
          <a:ln w="25400"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smtClean="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软件制品</a:t>
            </a:r>
            <a:endParaRPr kumimoji="0" lang="zh-CN" altLang="en-US" sz="2400" b="1" i="0" u="none" strike="noStrike" kern="0" cap="none" spc="0" normalizeH="0" baseline="0" noProof="0" dirty="0" smtClean="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312614" y="4753438"/>
            <a:ext cx="1575865" cy="576064"/>
          </a:xfrm>
          <a:prstGeom prst="rect">
            <a:avLst/>
          </a:prstGeom>
          <a:noFill/>
          <a:ln w="25400"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smtClean="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测试数据、工具</a:t>
            </a:r>
            <a:endParaRPr kumimoji="0" lang="zh-CN" altLang="en-US" sz="2400" b="1" i="0" u="none" strike="noStrike" kern="0" cap="none" spc="0" normalizeH="0" baseline="0" noProof="0" dirty="0" smtClean="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cxnSp>
        <p:nvCxnSpPr>
          <p:cNvPr id="12" name="直接箭头连接符 11"/>
          <p:cNvCxnSpPr>
            <a:stCxn id="7" idx="6"/>
          </p:cNvCxnSpPr>
          <p:nvPr/>
        </p:nvCxnSpPr>
        <p:spPr>
          <a:xfrm>
            <a:off x="4304944" y="3910825"/>
            <a:ext cx="792088" cy="0"/>
          </a:xfrm>
          <a:prstGeom prst="straightConnector1">
            <a:avLst/>
          </a:prstGeom>
          <a:noFill/>
          <a:ln w="47625" cap="flat" cmpd="sng" algn="ctr">
            <a:solidFill>
              <a:sysClr val="windowText" lastClr="000000">
                <a:lumMod val="95000"/>
                <a:lumOff val="5000"/>
              </a:sysClr>
            </a:solidFill>
            <a:prstDash val="solid"/>
            <a:tailEnd type="arrow"/>
          </a:ln>
          <a:effectLst/>
        </p:spPr>
      </p:cxnSp>
      <p:sp>
        <p:nvSpPr>
          <p:cNvPr id="13" name="椭圆 12"/>
          <p:cNvSpPr/>
          <p:nvPr/>
        </p:nvSpPr>
        <p:spPr>
          <a:xfrm>
            <a:off x="4991577" y="3377650"/>
            <a:ext cx="1185545" cy="1080135"/>
          </a:xfrm>
          <a:prstGeom prst="ellipse">
            <a:avLst/>
          </a:prstGeom>
          <a:solidFill>
            <a:srgbClr val="EB7C1F"/>
          </a:solidFill>
          <a:ln w="9525" cap="flat" cmpd="sng" algn="ctr">
            <a:solidFill>
              <a:srgbClr val="0000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测试评价</a:t>
            </a:r>
            <a:endParaRPr kumimoji="0" lang="zh-CN" altLang="en-US" sz="2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p:nvSpPr>
        <p:spPr>
          <a:xfrm>
            <a:off x="3843761" y="4851776"/>
            <a:ext cx="1512168" cy="576064"/>
          </a:xfrm>
          <a:prstGeom prst="rect">
            <a:avLst/>
          </a:prstGeom>
          <a:noFill/>
          <a:ln w="25400"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smtClean="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预期结果</a:t>
            </a:r>
            <a:endParaRPr kumimoji="0" lang="zh-CN" altLang="en-US" sz="2400" b="1" i="0" u="none" strike="noStrike" kern="0" cap="none" spc="0" normalizeH="0" baseline="0" noProof="0" dirty="0" smtClean="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cxnSp>
        <p:nvCxnSpPr>
          <p:cNvPr id="15" name="直接箭头连接符 14"/>
          <p:cNvCxnSpPr/>
          <p:nvPr/>
        </p:nvCxnSpPr>
        <p:spPr>
          <a:xfrm flipV="1">
            <a:off x="4732512" y="4389977"/>
            <a:ext cx="518220" cy="446212"/>
          </a:xfrm>
          <a:prstGeom prst="straightConnector1">
            <a:avLst/>
          </a:prstGeom>
          <a:noFill/>
          <a:ln w="47625" cap="flat" cmpd="sng" algn="ctr">
            <a:solidFill>
              <a:sysClr val="windowText" lastClr="000000">
                <a:lumMod val="95000"/>
                <a:lumOff val="5000"/>
              </a:sysClr>
            </a:solidFill>
            <a:prstDash val="solid"/>
            <a:tailEnd type="arrow"/>
          </a:ln>
          <a:effectLst/>
        </p:spPr>
      </p:cxnSp>
      <p:cxnSp>
        <p:nvCxnSpPr>
          <p:cNvPr id="16" name="直接箭头连接符 15"/>
          <p:cNvCxnSpPr>
            <a:stCxn id="13" idx="6"/>
            <a:endCxn id="17" idx="2"/>
          </p:cNvCxnSpPr>
          <p:nvPr/>
        </p:nvCxnSpPr>
        <p:spPr>
          <a:xfrm flipV="1">
            <a:off x="6177153" y="3910923"/>
            <a:ext cx="1190625" cy="6985"/>
          </a:xfrm>
          <a:prstGeom prst="straightConnector1">
            <a:avLst/>
          </a:prstGeom>
          <a:noFill/>
          <a:ln w="47625" cap="flat" cmpd="sng" algn="ctr">
            <a:solidFill>
              <a:sysClr val="windowText" lastClr="000000">
                <a:lumMod val="95000"/>
                <a:lumOff val="5000"/>
              </a:sysClr>
            </a:solidFill>
            <a:prstDash val="solid"/>
            <a:tailEnd type="arrow"/>
          </a:ln>
          <a:effectLst/>
        </p:spPr>
      </p:cxnSp>
      <p:sp>
        <p:nvSpPr>
          <p:cNvPr id="17" name="椭圆 16"/>
          <p:cNvSpPr/>
          <p:nvPr/>
        </p:nvSpPr>
        <p:spPr>
          <a:xfrm>
            <a:off x="7367747" y="3370665"/>
            <a:ext cx="1185545" cy="1080135"/>
          </a:xfrm>
          <a:prstGeom prst="ellipse">
            <a:avLst/>
          </a:prstGeom>
          <a:solidFill>
            <a:srgbClr val="0000BF">
              <a:lumMod val="50000"/>
            </a:srgbClr>
          </a:solidFill>
          <a:ln w="9525" cap="flat" cmpd="sng" algn="ctr">
            <a:solidFill>
              <a:srgbClr val="0000BF">
                <a:shade val="95000"/>
                <a:satMod val="105000"/>
              </a:srgbClr>
            </a:solidFill>
            <a:prstDash val="solid"/>
          </a:ln>
          <a:effectLst>
            <a:outerShdw blurRad="40000" dist="23000" dir="5400000" rotWithShape="0">
              <a:srgbClr val="000000">
                <a:alpha val="35000"/>
              </a:srgbClr>
            </a:outerShdw>
          </a:effectLst>
        </p:spPr>
        <p:txBody>
          <a:bodyPr vertOverflow="overflow" horzOverflow="overflow" vert="horz" wrap="square" numCol="1" spcCol="0" rtlCol="0" fromWordArt="0" anchor="ctr" anchorCtr="0" forceAA="0" compatLnSpc="1">
            <a:no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软件调试</a:t>
            </a:r>
            <a:endParaRPr kumimoji="0" lang="zh-CN" altLang="en-US" sz="2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椭圆 17"/>
          <p:cNvSpPr/>
          <p:nvPr/>
        </p:nvSpPr>
        <p:spPr>
          <a:xfrm>
            <a:off x="9240362" y="3384635"/>
            <a:ext cx="1185545" cy="1080135"/>
          </a:xfrm>
          <a:prstGeom prst="ellipse">
            <a:avLst/>
          </a:prstGeom>
          <a:solidFill>
            <a:srgbClr val="0000BF">
              <a:lumMod val="50000"/>
            </a:srgbClr>
          </a:solidFill>
          <a:ln w="9525" cap="flat" cmpd="sng" algn="ctr">
            <a:solidFill>
              <a:srgbClr val="0000BF">
                <a:shade val="95000"/>
                <a:satMod val="105000"/>
              </a:srgbClr>
            </a:solidFill>
            <a:prstDash val="solid"/>
          </a:ln>
          <a:effectLst>
            <a:outerShdw blurRad="40000" dist="23000" dir="5400000" rotWithShape="0">
              <a:srgbClr val="000000">
                <a:alpha val="35000"/>
              </a:srgbClr>
            </a:outerShdw>
          </a:effectLst>
        </p:spPr>
        <p:txBody>
          <a:bodyPr vertOverflow="overflow" horzOverflow="overflow" vert="horz" wrap="square" numCol="1" spcCol="0" rtlCol="0" fromWordArt="0" anchor="ctr" anchorCtr="0" forceAA="0" compatLnSpc="1">
            <a:no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缺陷修复</a:t>
            </a:r>
            <a:endParaRPr kumimoji="0" lang="zh-CN" altLang="en-US" sz="2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9" name="直接箭头连接符 18"/>
          <p:cNvCxnSpPr>
            <a:stCxn id="17" idx="6"/>
          </p:cNvCxnSpPr>
          <p:nvPr/>
        </p:nvCxnSpPr>
        <p:spPr>
          <a:xfrm>
            <a:off x="8553292" y="3910733"/>
            <a:ext cx="686802" cy="92"/>
          </a:xfrm>
          <a:prstGeom prst="straightConnector1">
            <a:avLst/>
          </a:prstGeom>
          <a:noFill/>
          <a:ln w="47625" cap="flat" cmpd="sng" algn="ctr">
            <a:solidFill>
              <a:sysClr val="windowText" lastClr="000000">
                <a:lumMod val="95000"/>
                <a:lumOff val="5000"/>
              </a:sysClr>
            </a:solidFill>
            <a:prstDash val="solid"/>
            <a:tailEnd type="arrow"/>
          </a:ln>
          <a:effectLst/>
        </p:spPr>
      </p:cxnSp>
      <p:cxnSp>
        <p:nvCxnSpPr>
          <p:cNvPr id="20" name="肘形连接符 19"/>
          <p:cNvCxnSpPr>
            <a:stCxn id="18" idx="0"/>
          </p:cNvCxnSpPr>
          <p:nvPr/>
        </p:nvCxnSpPr>
        <p:spPr>
          <a:xfrm rot="16200000" flipV="1">
            <a:off x="6830485" y="381433"/>
            <a:ext cx="295549" cy="5710472"/>
          </a:xfrm>
          <a:prstGeom prst="bentConnector2">
            <a:avLst/>
          </a:prstGeom>
          <a:noFill/>
          <a:ln w="47625" cap="flat" cmpd="sng" algn="ctr">
            <a:solidFill>
              <a:sysClr val="windowText" lastClr="000000">
                <a:lumMod val="95000"/>
                <a:lumOff val="5000"/>
              </a:sysClr>
            </a:solidFill>
            <a:prstDash val="solid"/>
            <a:tailEnd type="none"/>
          </a:ln>
          <a:effectLst/>
        </p:spPr>
      </p:cxnSp>
      <p:sp>
        <p:nvSpPr>
          <p:cNvPr id="21" name="矩形 20"/>
          <p:cNvSpPr/>
          <p:nvPr/>
        </p:nvSpPr>
        <p:spPr>
          <a:xfrm>
            <a:off x="6430361" y="3967687"/>
            <a:ext cx="828092" cy="576064"/>
          </a:xfrm>
          <a:prstGeom prst="rect">
            <a:avLst/>
          </a:prstGeom>
          <a:noFill/>
          <a:ln w="25400"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2000" b="1" i="0" u="none" strike="noStrike" kern="0" cap="none" spc="0" normalizeH="0" baseline="0" noProof="0" dirty="0" smtClean="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软件缺陷</a:t>
            </a:r>
            <a:endParaRPr kumimoji="0" lang="zh-CN" altLang="en-US" sz="2000" b="1" i="0" u="none" strike="noStrike" kern="0" cap="none" spc="0" normalizeH="0" baseline="0" noProof="0" dirty="0" smtClean="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22" name="矩形 21"/>
          <p:cNvSpPr/>
          <p:nvPr/>
        </p:nvSpPr>
        <p:spPr>
          <a:xfrm>
            <a:off x="7393324" y="2581120"/>
            <a:ext cx="1825315" cy="576064"/>
          </a:xfrm>
          <a:prstGeom prst="rect">
            <a:avLst/>
          </a:prstGeom>
          <a:noFill/>
          <a:ln w="25400"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2000" b="1" i="0" u="none" strike="noStrike" kern="0" cap="none" spc="0" normalizeH="0" baseline="0" noProof="0" dirty="0" smtClean="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修复后的软件</a:t>
            </a:r>
            <a:endParaRPr kumimoji="0" lang="zh-CN" altLang="en-US" sz="2000" b="1" i="0" u="none" strike="noStrike" kern="0" cap="none" spc="0" normalizeH="0" baseline="0" noProof="0" dirty="0" smtClean="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箭头连接符 22"/>
          <p:cNvCxnSpPr>
            <a:endCxn id="7" idx="0"/>
          </p:cNvCxnSpPr>
          <p:nvPr/>
        </p:nvCxnSpPr>
        <p:spPr>
          <a:xfrm flipH="1">
            <a:off x="3712815" y="3088895"/>
            <a:ext cx="450423" cy="281871"/>
          </a:xfrm>
          <a:prstGeom prst="straightConnector1">
            <a:avLst/>
          </a:prstGeom>
          <a:noFill/>
          <a:ln w="47625" cap="flat" cmpd="sng" algn="ctr">
            <a:solidFill>
              <a:sysClr val="windowText" lastClr="000000">
                <a:lumMod val="95000"/>
                <a:lumOff val="5000"/>
              </a:sysClr>
            </a:solidFill>
            <a:prstDash val="solid"/>
            <a:tailEnd type="arrow"/>
          </a:ln>
          <a:effectLst/>
        </p:spPr>
      </p:cxnSp>
      <p:sp>
        <p:nvSpPr>
          <p:cNvPr id="24" name="文本框 23"/>
          <p:cNvSpPr txBox="1"/>
          <p:nvPr/>
        </p:nvSpPr>
        <p:spPr>
          <a:xfrm>
            <a:off x="3179088" y="1829126"/>
            <a:ext cx="1422184" cy="461665"/>
          </a:xfrm>
          <a:prstGeom prst="rect">
            <a:avLst/>
          </a:prstGeom>
          <a:noFill/>
        </p:spPr>
        <p:txBody>
          <a:bodyPr wrap="none" rtlCol="0">
            <a:spAutoFit/>
          </a:bodyPr>
          <a:lstStyle/>
          <a:p>
            <a:pPr eaLnBrk="0" fontAlgn="base" hangingPunct="0">
              <a:spcBef>
                <a:spcPct val="0"/>
              </a:spcBef>
              <a:spcAft>
                <a:spcPct val="0"/>
              </a:spcAft>
            </a:pPr>
            <a:r>
              <a:rPr lang="zh-CN" altLang="en-US" sz="2400" b="1" dirty="0">
                <a:solidFill>
                  <a:srgbClr val="EB7C1F"/>
                </a:solidFill>
                <a:latin typeface="微软雅黑" panose="020B0503020204020204" pitchFamily="34" charset="-122"/>
              </a:rPr>
              <a:t>软件测试</a:t>
            </a:r>
            <a:endParaRPr lang="zh-CN" altLang="en-US" sz="2400" b="1" dirty="0">
              <a:solidFill>
                <a:srgbClr val="EB7C1F"/>
              </a:solidFill>
              <a:latin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smtClean="0"/>
              <a:t>1</a:t>
            </a:r>
            <a:r>
              <a:rPr lang="zh-CN" altLang="en-US" smtClean="0"/>
              <a:t>）语句覆盖法</a:t>
            </a:r>
            <a:endParaRPr lang="zh-CN" altLang="en-US" smtClean="0"/>
          </a:p>
        </p:txBody>
      </p:sp>
      <p:sp>
        <p:nvSpPr>
          <p:cNvPr id="32771" name="Rectangle 3"/>
          <p:cNvSpPr>
            <a:spLocks noGrp="1" noChangeArrowheads="1"/>
          </p:cNvSpPr>
          <p:nvPr>
            <p:ph type="body" idx="1"/>
          </p:nvPr>
        </p:nvSpPr>
        <p:spPr/>
        <p:txBody>
          <a:bodyPr/>
          <a:lstStyle/>
          <a:p>
            <a:pPr eaLnBrk="1" hangingPunct="1">
              <a:defRPr/>
            </a:pPr>
            <a:r>
              <a:rPr lang="zh-CN" altLang="en-US" dirty="0" smtClean="0"/>
              <a:t>使得程序中的每一个语句至少被遍历一次</a:t>
            </a:r>
            <a:endParaRPr lang="en-US" altLang="zh-CN" dirty="0" smtClean="0"/>
          </a:p>
          <a:p>
            <a:pPr eaLnBrk="1" hangingPunct="1">
              <a:defRPr/>
            </a:pPr>
            <a:endParaRPr lang="zh-CN" altLang="en-US" sz="800" dirty="0" smtClean="0"/>
          </a:p>
          <a:p>
            <a:pPr>
              <a:spcBef>
                <a:spcPct val="0"/>
              </a:spcBef>
              <a:defRPr/>
            </a:pPr>
            <a:r>
              <a:rPr lang="zh-CN" altLang="en-US" dirty="0"/>
              <a:t>举</a:t>
            </a:r>
            <a:r>
              <a:rPr lang="zh-CN" altLang="en-US" dirty="0" smtClean="0"/>
              <a:t>例：对下列子程序进行测试</a:t>
            </a:r>
            <a:endParaRPr lang="zh-CN" altLang="en-US" dirty="0" smtClean="0"/>
          </a:p>
          <a:p>
            <a:pPr marL="1167130" indent="-722630">
              <a:spcBef>
                <a:spcPct val="0"/>
              </a:spcBef>
              <a:buFontTx/>
              <a:buNone/>
              <a:defRPr/>
            </a:pPr>
            <a:r>
              <a:rPr lang="en-US" altLang="zh-CN" dirty="0" smtClean="0"/>
              <a:t>procedure example(</a:t>
            </a:r>
            <a:r>
              <a:rPr lang="en-US" altLang="zh-CN" dirty="0" err="1" smtClean="0"/>
              <a:t>y,z:real;var</a:t>
            </a:r>
            <a:r>
              <a:rPr lang="en-US" altLang="zh-CN" dirty="0" smtClean="0"/>
              <a:t> x:real);</a:t>
            </a:r>
            <a:endParaRPr lang="en-US" altLang="zh-CN" dirty="0" smtClean="0"/>
          </a:p>
          <a:p>
            <a:pPr marL="1167130" indent="-722630">
              <a:spcBef>
                <a:spcPct val="0"/>
              </a:spcBef>
              <a:buFontTx/>
              <a:buNone/>
              <a:defRPr/>
            </a:pPr>
            <a:r>
              <a:rPr lang="en-US" altLang="zh-CN" dirty="0" smtClean="0"/>
              <a:t>begin</a:t>
            </a:r>
            <a:endParaRPr lang="en-US" altLang="zh-CN" dirty="0" smtClean="0"/>
          </a:p>
          <a:p>
            <a:pPr marL="1167130" indent="-722630">
              <a:spcBef>
                <a:spcPct val="0"/>
              </a:spcBef>
              <a:buFontTx/>
              <a:buNone/>
              <a:defRPr/>
            </a:pPr>
            <a:r>
              <a:rPr lang="en-US" altLang="zh-CN" dirty="0" smtClean="0"/>
              <a:t>    if (y&gt;1) and (z=0) then x:=x/y;</a:t>
            </a:r>
            <a:endParaRPr lang="en-US" altLang="zh-CN" dirty="0" smtClean="0"/>
          </a:p>
          <a:p>
            <a:pPr marL="1167130" indent="-722630">
              <a:spcBef>
                <a:spcPct val="0"/>
              </a:spcBef>
              <a:buFontTx/>
              <a:buNone/>
              <a:defRPr/>
            </a:pPr>
            <a:r>
              <a:rPr lang="en-US" altLang="zh-CN" dirty="0" smtClean="0"/>
              <a:t>    if (y=2) or (x&gt;1) then x:=x+1;</a:t>
            </a:r>
            <a:endParaRPr lang="en-US" altLang="zh-CN" dirty="0" smtClean="0"/>
          </a:p>
          <a:p>
            <a:pPr marL="1167130" indent="-722630">
              <a:spcBef>
                <a:spcPct val="0"/>
              </a:spcBef>
              <a:buFontTx/>
              <a:buNone/>
              <a:defRPr/>
            </a:pPr>
            <a:r>
              <a:rPr lang="en-US" altLang="zh-CN" dirty="0" smtClean="0"/>
              <a:t>end;</a:t>
            </a:r>
            <a:endParaRPr lang="en-US" altLang="zh-CN" dirty="0" smtClean="0"/>
          </a:p>
          <a:p>
            <a:pPr eaLnBrk="1" hangingPunct="1">
              <a:defRPr/>
            </a:pPr>
            <a:endParaRPr lang="en-US" altLang="zh-CN"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grpSp>
        <p:nvGrpSpPr>
          <p:cNvPr id="5" name="Group 4"/>
          <p:cNvGrpSpPr/>
          <p:nvPr/>
        </p:nvGrpSpPr>
        <p:grpSpPr bwMode="auto">
          <a:xfrm>
            <a:off x="8082115" y="1404939"/>
            <a:ext cx="3671887" cy="5008562"/>
            <a:chOff x="3061" y="1001"/>
            <a:chExt cx="2313" cy="3155"/>
          </a:xfrm>
        </p:grpSpPr>
        <p:sp>
          <p:nvSpPr>
            <p:cNvPr id="6" name="Text Box 5"/>
            <p:cNvSpPr txBox="1">
              <a:spLocks noChangeArrowheads="1"/>
            </p:cNvSpPr>
            <p:nvPr/>
          </p:nvSpPr>
          <p:spPr bwMode="auto">
            <a:xfrm>
              <a:off x="3061" y="1363"/>
              <a:ext cx="984"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1400" dirty="0">
                  <a:latin typeface="Times New Roman" panose="02020603050405020304" pitchFamily="18" charset="0"/>
                </a:rPr>
                <a:t>A</a:t>
              </a:r>
              <a:r>
                <a:rPr lang="en-US" altLang="zh-CN" sz="1400" dirty="0">
                  <a:latin typeface="Times New Roman" panose="02020603050405020304" pitchFamily="18" charset="0"/>
                  <a:cs typeface="Times New Roman" panose="02020603050405020304" pitchFamily="18" charset="0"/>
                </a:rPr>
                <a:t>&gt;1</a:t>
              </a:r>
              <a:endParaRPr lang="en-US" altLang="zh-CN" sz="1400" dirty="0">
                <a:latin typeface="Times New Roman" panose="02020603050405020304" pitchFamily="18" charset="0"/>
                <a:cs typeface="Times New Roman" panose="02020603050405020304" pitchFamily="18" charset="0"/>
              </a:endParaRPr>
            </a:p>
            <a:p>
              <a:pPr algn="ctr" eaLnBrk="1" hangingPunct="1">
                <a:spcBef>
                  <a:spcPct val="20000"/>
                </a:spcBef>
              </a:pPr>
              <a:r>
                <a:rPr lang="en-US" altLang="zh-CN" sz="1400" dirty="0">
                  <a:latin typeface="Times New Roman" panose="02020603050405020304" pitchFamily="18" charset="0"/>
                  <a:cs typeface="Times New Roman" panose="02020603050405020304" pitchFamily="18" charset="0"/>
                </a:rPr>
                <a:t>AND</a:t>
              </a:r>
              <a:endParaRPr lang="en-US" altLang="zh-CN" sz="1400" dirty="0">
                <a:latin typeface="Times New Roman" panose="02020603050405020304" pitchFamily="18" charset="0"/>
                <a:cs typeface="Times New Roman" panose="02020603050405020304" pitchFamily="18" charset="0"/>
              </a:endParaRPr>
            </a:p>
            <a:p>
              <a:pPr algn="ctr" eaLnBrk="1" hangingPunct="1">
                <a:spcBef>
                  <a:spcPct val="20000"/>
                </a:spcBef>
              </a:pPr>
              <a:r>
                <a:rPr lang="en-US" altLang="zh-CN" sz="1400" dirty="0">
                  <a:latin typeface="Times New Roman" panose="02020603050405020304" pitchFamily="18" charset="0"/>
                  <a:cs typeface="Times New Roman" panose="02020603050405020304" pitchFamily="18" charset="0"/>
                </a:rPr>
                <a:t>B=0</a:t>
              </a:r>
              <a:endParaRPr lang="en-US" altLang="zh-CN" sz="1400" dirty="0">
                <a:latin typeface="Times New Roman" panose="02020603050405020304" pitchFamily="18" charset="0"/>
                <a:cs typeface="Times New Roman" panose="02020603050405020304" pitchFamily="18" charset="0"/>
              </a:endParaRPr>
            </a:p>
          </p:txBody>
        </p:sp>
        <p:grpSp>
          <p:nvGrpSpPr>
            <p:cNvPr id="7" name="Group 6"/>
            <p:cNvGrpSpPr/>
            <p:nvPr/>
          </p:nvGrpSpPr>
          <p:grpSpPr bwMode="auto">
            <a:xfrm>
              <a:off x="3124" y="1001"/>
              <a:ext cx="2250" cy="3155"/>
              <a:chOff x="3124" y="1001"/>
              <a:chExt cx="2250" cy="3155"/>
            </a:xfrm>
          </p:grpSpPr>
          <p:sp>
            <p:nvSpPr>
              <p:cNvPr id="8" name="Rectangle 7"/>
              <p:cNvSpPr>
                <a:spLocks noChangeArrowheads="1"/>
              </p:cNvSpPr>
              <p:nvPr/>
            </p:nvSpPr>
            <p:spPr bwMode="auto">
              <a:xfrm>
                <a:off x="4499" y="1961"/>
                <a:ext cx="875" cy="385"/>
              </a:xfrm>
              <a:prstGeom prst="rect">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9" name="Group 8"/>
              <p:cNvGrpSpPr/>
              <p:nvPr/>
            </p:nvGrpSpPr>
            <p:grpSpPr bwMode="auto">
              <a:xfrm>
                <a:off x="3186" y="1026"/>
                <a:ext cx="2188" cy="3130"/>
                <a:chOff x="3923" y="1298"/>
                <a:chExt cx="1588" cy="2586"/>
              </a:xfrm>
            </p:grpSpPr>
            <p:sp>
              <p:nvSpPr>
                <p:cNvPr id="22" name="AutoShape 9"/>
                <p:cNvSpPr>
                  <a:spLocks noChangeArrowheads="1"/>
                </p:cNvSpPr>
                <p:nvPr/>
              </p:nvSpPr>
              <p:spPr bwMode="auto">
                <a:xfrm>
                  <a:off x="3923" y="1570"/>
                  <a:ext cx="772" cy="454"/>
                </a:xfrm>
                <a:prstGeom prst="diamond">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 name="AutoShape 10"/>
                <p:cNvSpPr>
                  <a:spLocks noChangeArrowheads="1"/>
                </p:cNvSpPr>
                <p:nvPr/>
              </p:nvSpPr>
              <p:spPr bwMode="auto">
                <a:xfrm>
                  <a:off x="3923" y="2750"/>
                  <a:ext cx="772" cy="453"/>
                </a:xfrm>
                <a:prstGeom prst="diamond">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 name="Line 11"/>
                <p:cNvSpPr>
                  <a:spLocks noChangeShapeType="1"/>
                </p:cNvSpPr>
                <p:nvPr/>
              </p:nvSpPr>
              <p:spPr bwMode="auto">
                <a:xfrm>
                  <a:off x="4332" y="2024"/>
                  <a:ext cx="0" cy="726"/>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12"/>
                <p:cNvSpPr>
                  <a:spLocks noChangeShapeType="1"/>
                </p:cNvSpPr>
                <p:nvPr/>
              </p:nvSpPr>
              <p:spPr bwMode="auto">
                <a:xfrm>
                  <a:off x="4332" y="1298"/>
                  <a:ext cx="0" cy="272"/>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13"/>
                <p:cNvSpPr>
                  <a:spLocks noChangeShapeType="1"/>
                </p:cNvSpPr>
                <p:nvPr/>
              </p:nvSpPr>
              <p:spPr bwMode="auto">
                <a:xfrm>
                  <a:off x="4332" y="3204"/>
                  <a:ext cx="0" cy="680"/>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Rectangle 14"/>
                <p:cNvSpPr>
                  <a:spLocks noChangeArrowheads="1"/>
                </p:cNvSpPr>
                <p:nvPr/>
              </p:nvSpPr>
              <p:spPr bwMode="auto">
                <a:xfrm>
                  <a:off x="4876" y="3157"/>
                  <a:ext cx="635" cy="318"/>
                </a:xfrm>
                <a:prstGeom prst="rect">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8" name="Line 15"/>
                <p:cNvSpPr>
                  <a:spLocks noChangeShapeType="1"/>
                </p:cNvSpPr>
                <p:nvPr/>
              </p:nvSpPr>
              <p:spPr bwMode="auto">
                <a:xfrm>
                  <a:off x="4694" y="1797"/>
                  <a:ext cx="499" cy="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16"/>
                <p:cNvSpPr>
                  <a:spLocks noChangeShapeType="1"/>
                </p:cNvSpPr>
                <p:nvPr/>
              </p:nvSpPr>
              <p:spPr bwMode="auto">
                <a:xfrm>
                  <a:off x="5193" y="1797"/>
                  <a:ext cx="0" cy="273"/>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17"/>
                <p:cNvSpPr>
                  <a:spLocks noChangeShapeType="1"/>
                </p:cNvSpPr>
                <p:nvPr/>
              </p:nvSpPr>
              <p:spPr bwMode="auto">
                <a:xfrm flipH="1">
                  <a:off x="4332" y="2568"/>
                  <a:ext cx="861" cy="0"/>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18"/>
                <p:cNvSpPr>
                  <a:spLocks noChangeShapeType="1"/>
                </p:cNvSpPr>
                <p:nvPr/>
              </p:nvSpPr>
              <p:spPr bwMode="auto">
                <a:xfrm>
                  <a:off x="5193" y="2387"/>
                  <a:ext cx="0" cy="182"/>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19"/>
                <p:cNvSpPr>
                  <a:spLocks noChangeShapeType="1"/>
                </p:cNvSpPr>
                <p:nvPr/>
              </p:nvSpPr>
              <p:spPr bwMode="auto">
                <a:xfrm>
                  <a:off x="4694" y="2976"/>
                  <a:ext cx="499" cy="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20"/>
                <p:cNvSpPr>
                  <a:spLocks noChangeShapeType="1"/>
                </p:cNvSpPr>
                <p:nvPr/>
              </p:nvSpPr>
              <p:spPr bwMode="auto">
                <a:xfrm>
                  <a:off x="5193" y="2976"/>
                  <a:ext cx="0" cy="182"/>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21"/>
                <p:cNvSpPr>
                  <a:spLocks noChangeShapeType="1"/>
                </p:cNvSpPr>
                <p:nvPr/>
              </p:nvSpPr>
              <p:spPr bwMode="auto">
                <a:xfrm>
                  <a:off x="5193" y="3475"/>
                  <a:ext cx="0" cy="227"/>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22"/>
                <p:cNvSpPr>
                  <a:spLocks noChangeShapeType="1"/>
                </p:cNvSpPr>
                <p:nvPr/>
              </p:nvSpPr>
              <p:spPr bwMode="auto">
                <a:xfrm flipH="1" flipV="1">
                  <a:off x="4332" y="3702"/>
                  <a:ext cx="861" cy="0"/>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 name="Text Box 23"/>
              <p:cNvSpPr txBox="1">
                <a:spLocks noChangeArrowheads="1"/>
              </p:cNvSpPr>
              <p:nvPr/>
            </p:nvSpPr>
            <p:spPr bwMode="auto">
              <a:xfrm>
                <a:off x="3595" y="1001"/>
                <a:ext cx="18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a</a:t>
                </a:r>
                <a:endParaRPr lang="en-US" altLang="zh-CN" sz="2000">
                  <a:latin typeface="Times New Roman" panose="02020603050405020304" pitchFamily="18" charset="0"/>
                </a:endParaRPr>
              </a:p>
            </p:txBody>
          </p:sp>
          <p:sp>
            <p:nvSpPr>
              <p:cNvPr id="11" name="Text Box 24"/>
              <p:cNvSpPr txBox="1">
                <a:spLocks noChangeArrowheads="1"/>
              </p:cNvSpPr>
              <p:nvPr/>
            </p:nvSpPr>
            <p:spPr bwMode="auto">
              <a:xfrm>
                <a:off x="4045" y="1337"/>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Y</a:t>
                </a:r>
                <a:endParaRPr lang="en-US" altLang="zh-CN" sz="2000">
                  <a:latin typeface="Times New Roman" panose="02020603050405020304" pitchFamily="18" charset="0"/>
                </a:endParaRPr>
              </a:p>
            </p:txBody>
          </p:sp>
          <p:sp>
            <p:nvSpPr>
              <p:cNvPr id="12" name="Text Box 25"/>
              <p:cNvSpPr txBox="1">
                <a:spLocks noChangeArrowheads="1"/>
              </p:cNvSpPr>
              <p:nvPr/>
            </p:nvSpPr>
            <p:spPr bwMode="auto">
              <a:xfrm>
                <a:off x="4967" y="1480"/>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400">
                    <a:latin typeface="Times New Roman" panose="02020603050405020304" pitchFamily="18" charset="0"/>
                  </a:rPr>
                  <a:t>c</a:t>
                </a:r>
                <a:endParaRPr lang="en-US" altLang="zh-CN" sz="2400">
                  <a:latin typeface="Times New Roman" panose="02020603050405020304" pitchFamily="18" charset="0"/>
                </a:endParaRPr>
              </a:p>
            </p:txBody>
          </p:sp>
          <p:sp>
            <p:nvSpPr>
              <p:cNvPr id="13" name="Text Box 26"/>
              <p:cNvSpPr txBox="1">
                <a:spLocks noChangeArrowheads="1"/>
              </p:cNvSpPr>
              <p:nvPr/>
            </p:nvSpPr>
            <p:spPr bwMode="auto">
              <a:xfrm>
                <a:off x="4289" y="1987"/>
                <a:ext cx="89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X=X/A</a:t>
                </a:r>
                <a:endParaRPr lang="en-US" altLang="zh-CN" sz="2000">
                  <a:latin typeface="Times New Roman" panose="02020603050405020304" pitchFamily="18" charset="0"/>
                </a:endParaRPr>
              </a:p>
            </p:txBody>
          </p:sp>
          <p:sp>
            <p:nvSpPr>
              <p:cNvPr id="14" name="Text Box 27"/>
              <p:cNvSpPr txBox="1">
                <a:spLocks noChangeArrowheads="1"/>
              </p:cNvSpPr>
              <p:nvPr/>
            </p:nvSpPr>
            <p:spPr bwMode="auto">
              <a:xfrm>
                <a:off x="3514" y="1842"/>
                <a:ext cx="23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N</a:t>
                </a:r>
                <a:endParaRPr lang="en-US" altLang="zh-CN" sz="2000">
                  <a:latin typeface="Times New Roman" panose="02020603050405020304" pitchFamily="18" charset="0"/>
                </a:endParaRPr>
              </a:p>
            </p:txBody>
          </p:sp>
          <p:sp>
            <p:nvSpPr>
              <p:cNvPr id="15" name="Text Box 28"/>
              <p:cNvSpPr txBox="1">
                <a:spLocks noChangeArrowheads="1"/>
              </p:cNvSpPr>
              <p:nvPr/>
            </p:nvSpPr>
            <p:spPr bwMode="auto">
              <a:xfrm>
                <a:off x="3359" y="2105"/>
                <a:ext cx="23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b </a:t>
                </a:r>
                <a:endParaRPr lang="en-US" altLang="zh-CN" sz="2000">
                  <a:latin typeface="Times New Roman" panose="02020603050405020304" pitchFamily="18" charset="0"/>
                </a:endParaRPr>
              </a:p>
            </p:txBody>
          </p:sp>
          <p:sp>
            <p:nvSpPr>
              <p:cNvPr id="16" name="Text Box 29"/>
              <p:cNvSpPr txBox="1">
                <a:spLocks noChangeArrowheads="1"/>
              </p:cNvSpPr>
              <p:nvPr/>
            </p:nvSpPr>
            <p:spPr bwMode="auto">
              <a:xfrm>
                <a:off x="4241" y="2750"/>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Y</a:t>
                </a:r>
                <a:endParaRPr lang="en-US" altLang="zh-CN" sz="2000">
                  <a:latin typeface="Times New Roman" panose="02020603050405020304" pitchFamily="18" charset="0"/>
                </a:endParaRPr>
              </a:p>
            </p:txBody>
          </p:sp>
          <p:sp>
            <p:nvSpPr>
              <p:cNvPr id="17" name="Text Box 30"/>
              <p:cNvSpPr txBox="1">
                <a:spLocks noChangeArrowheads="1"/>
              </p:cNvSpPr>
              <p:nvPr/>
            </p:nvSpPr>
            <p:spPr bwMode="auto">
              <a:xfrm>
                <a:off x="4596" y="2788"/>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400">
                    <a:latin typeface="Times New Roman" panose="02020603050405020304" pitchFamily="18" charset="0"/>
                  </a:rPr>
                  <a:t>e</a:t>
                </a:r>
                <a:endParaRPr lang="en-US" altLang="zh-CN" sz="2400">
                  <a:latin typeface="Times New Roman" panose="02020603050405020304" pitchFamily="18" charset="0"/>
                </a:endParaRPr>
              </a:p>
            </p:txBody>
          </p:sp>
          <p:sp>
            <p:nvSpPr>
              <p:cNvPr id="18" name="Text Box 31"/>
              <p:cNvSpPr txBox="1">
                <a:spLocks noChangeArrowheads="1"/>
              </p:cNvSpPr>
              <p:nvPr/>
            </p:nvSpPr>
            <p:spPr bwMode="auto">
              <a:xfrm>
                <a:off x="4355" y="3305"/>
                <a:ext cx="8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X=X+1</a:t>
                </a:r>
                <a:endParaRPr lang="en-US" altLang="zh-CN" sz="2000">
                  <a:latin typeface="Times New Roman" panose="02020603050405020304" pitchFamily="18" charset="0"/>
                </a:endParaRPr>
              </a:p>
            </p:txBody>
          </p:sp>
          <p:sp>
            <p:nvSpPr>
              <p:cNvPr id="19" name="Text Box 32"/>
              <p:cNvSpPr txBox="1">
                <a:spLocks noChangeArrowheads="1"/>
              </p:cNvSpPr>
              <p:nvPr/>
            </p:nvSpPr>
            <p:spPr bwMode="auto">
              <a:xfrm>
                <a:off x="3439" y="3279"/>
                <a:ext cx="5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N</a:t>
                </a:r>
                <a:endParaRPr lang="en-US" altLang="zh-CN" sz="2000">
                  <a:latin typeface="Times New Roman" panose="02020603050405020304" pitchFamily="18" charset="0"/>
                </a:endParaRPr>
              </a:p>
            </p:txBody>
          </p:sp>
          <p:sp>
            <p:nvSpPr>
              <p:cNvPr id="20" name="Text Box 33"/>
              <p:cNvSpPr txBox="1">
                <a:spLocks noChangeArrowheads="1"/>
              </p:cNvSpPr>
              <p:nvPr/>
            </p:nvSpPr>
            <p:spPr bwMode="auto">
              <a:xfrm>
                <a:off x="3360" y="352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d</a:t>
                </a:r>
                <a:endParaRPr lang="en-US" altLang="zh-CN" sz="2000">
                  <a:latin typeface="Times New Roman" panose="02020603050405020304" pitchFamily="18" charset="0"/>
                </a:endParaRPr>
              </a:p>
            </p:txBody>
          </p:sp>
          <p:sp>
            <p:nvSpPr>
              <p:cNvPr id="21" name="Text Box 34"/>
              <p:cNvSpPr txBox="1">
                <a:spLocks noChangeArrowheads="1"/>
              </p:cNvSpPr>
              <p:nvPr/>
            </p:nvSpPr>
            <p:spPr bwMode="auto">
              <a:xfrm>
                <a:off x="3124" y="2790"/>
                <a:ext cx="897"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1400" dirty="0">
                    <a:latin typeface="Times New Roman" panose="02020603050405020304" pitchFamily="18" charset="0"/>
                  </a:rPr>
                  <a:t>A=2</a:t>
                </a:r>
                <a:endParaRPr lang="en-US" altLang="zh-CN" sz="1400" dirty="0">
                  <a:latin typeface="Times New Roman" panose="02020603050405020304" pitchFamily="18" charset="0"/>
                </a:endParaRPr>
              </a:p>
              <a:p>
                <a:pPr algn="ctr" eaLnBrk="1" hangingPunct="1">
                  <a:spcBef>
                    <a:spcPct val="20000"/>
                  </a:spcBef>
                </a:pPr>
                <a:r>
                  <a:rPr lang="en-US" altLang="zh-CN" sz="1400" dirty="0">
                    <a:latin typeface="Times New Roman" panose="02020603050405020304" pitchFamily="18" charset="0"/>
                  </a:rPr>
                  <a:t>OR</a:t>
                </a:r>
                <a:endParaRPr lang="en-US" altLang="zh-CN" sz="1400" dirty="0">
                  <a:latin typeface="Times New Roman" panose="02020603050405020304" pitchFamily="18" charset="0"/>
                </a:endParaRPr>
              </a:p>
              <a:p>
                <a:pPr algn="ctr" eaLnBrk="1" hangingPunct="1">
                  <a:spcBef>
                    <a:spcPct val="20000"/>
                  </a:spcBef>
                </a:pPr>
                <a:r>
                  <a:rPr lang="en-US" altLang="zh-CN" sz="1400" dirty="0">
                    <a:latin typeface="Times New Roman" panose="02020603050405020304" pitchFamily="18" charset="0"/>
                  </a:rPr>
                  <a:t>X</a:t>
                </a:r>
                <a:r>
                  <a:rPr lang="en-US" altLang="zh-CN" sz="1400" dirty="0">
                    <a:latin typeface="Times New Roman" panose="02020603050405020304" pitchFamily="18" charset="0"/>
                    <a:cs typeface="Times New Roman" panose="02020603050405020304" pitchFamily="18" charset="0"/>
                  </a:rPr>
                  <a:t>&gt;1</a:t>
                </a:r>
                <a:endParaRPr lang="en-US" altLang="zh-CN" sz="1400" dirty="0">
                  <a:latin typeface="Times New Roman" panose="02020603050405020304" pitchFamily="18" charset="0"/>
                  <a:cs typeface="Times New Roman" panose="02020603050405020304" pitchFamily="18" charset="0"/>
                </a:endParaRPr>
              </a:p>
            </p:txBody>
          </p:sp>
        </p:grpSp>
      </p:grpSp>
      <p:sp>
        <p:nvSpPr>
          <p:cNvPr id="36" name="文本框 35"/>
          <p:cNvSpPr txBox="1"/>
          <p:nvPr/>
        </p:nvSpPr>
        <p:spPr>
          <a:xfrm>
            <a:off x="8920314" y="557214"/>
            <a:ext cx="1723549" cy="461665"/>
          </a:xfrm>
          <a:prstGeom prst="rect">
            <a:avLst/>
          </a:prstGeom>
          <a:noFill/>
        </p:spPr>
        <p:txBody>
          <a:bodyPr wrap="none">
            <a:spAutoFit/>
          </a:bodyPr>
          <a:lstStyle/>
          <a:p>
            <a:pPr>
              <a:defRPr/>
            </a:pPr>
            <a:r>
              <a:rPr lang="zh-CN" altLang="en-US" sz="2400" dirty="0">
                <a:latin typeface="+mj-ea"/>
              </a:rPr>
              <a:t>程序流程图</a:t>
            </a:r>
            <a:endParaRPr lang="zh-CN" altLang="en-US" sz="2400" dirty="0">
              <a:latin typeface="+mj-ea"/>
            </a:endParaRPr>
          </a:p>
        </p:txBody>
      </p:sp>
      <p:sp>
        <p:nvSpPr>
          <p:cNvPr id="37" name="Rectangle 3"/>
          <p:cNvSpPr txBox="1">
            <a:spLocks noChangeArrowheads="1"/>
          </p:cNvSpPr>
          <p:nvPr/>
        </p:nvSpPr>
        <p:spPr>
          <a:xfrm>
            <a:off x="769569" y="5490423"/>
            <a:ext cx="3370389" cy="1145019"/>
          </a:xfrm>
          <a:prstGeom prst="rect">
            <a:avLst/>
          </a:prstGeom>
        </p:spPr>
        <p:txBody>
          <a:bodyPr/>
          <a:lstStyle>
            <a:lvl1pPr marL="446405" indent="-446405" algn="l" defTabSz="914400" rtl="0" eaLnBrk="1" latinLnBrk="0" hangingPunct="1">
              <a:lnSpc>
                <a:spcPct val="130000"/>
              </a:lnSpc>
              <a:spcBef>
                <a:spcPts val="0"/>
              </a:spcBef>
              <a:spcAft>
                <a:spcPts val="300"/>
              </a:spcAft>
              <a:buClr>
                <a:srgbClr val="92D050"/>
              </a:buClr>
              <a:buFont typeface="Wingdings" panose="05000000000000000000" pitchFamily="2" charset="2"/>
              <a:buChar char="p"/>
              <a:defRPr sz="2400" kern="1200">
                <a:solidFill>
                  <a:schemeClr val="tx1"/>
                </a:solidFill>
                <a:latin typeface="+mn-lt"/>
                <a:ea typeface="+mn-ea"/>
                <a:cs typeface="+mn-cs"/>
              </a:defRPr>
            </a:lvl1pPr>
            <a:lvl2pPr marL="805180" indent="-347980" algn="l" defTabSz="914400" rtl="0" eaLnBrk="1" latinLnBrk="0" hangingPunct="1">
              <a:lnSpc>
                <a:spcPct val="130000"/>
              </a:lnSpc>
              <a:spcBef>
                <a:spcPts val="0"/>
              </a:spcBef>
              <a:spcAft>
                <a:spcPts val="300"/>
              </a:spcAft>
              <a:buClr>
                <a:srgbClr val="92D050"/>
              </a:buClr>
              <a:buFont typeface="Wingdings" panose="05000000000000000000" pitchFamily="2" charset="2"/>
              <a:buChar char="n"/>
              <a:defRPr sz="2200" kern="1200">
                <a:solidFill>
                  <a:schemeClr val="tx1"/>
                </a:solidFill>
                <a:latin typeface="+mn-lt"/>
                <a:ea typeface="+mn-ea"/>
                <a:cs typeface="+mn-cs"/>
              </a:defRPr>
            </a:lvl2pPr>
            <a:lvl3pPr marL="1252855" indent="-33845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800" kern="1200">
                <a:solidFill>
                  <a:schemeClr val="tx1"/>
                </a:solidFill>
                <a:latin typeface="+mn-lt"/>
                <a:ea typeface="+mn-ea"/>
                <a:cs typeface="+mn-cs"/>
              </a:defRPr>
            </a:lvl3pPr>
            <a:lvl4pPr marL="1698625" indent="-32702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600" kern="1200">
                <a:solidFill>
                  <a:schemeClr val="tx1"/>
                </a:solidFill>
                <a:latin typeface="+mn-lt"/>
                <a:ea typeface="+mn-ea"/>
                <a:cs typeface="+mn-cs"/>
              </a:defRPr>
            </a:lvl4pPr>
            <a:lvl5pPr marL="2155825" indent="-32702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dirty="0" smtClean="0"/>
              <a:t>测试用例：</a:t>
            </a:r>
            <a:endParaRPr lang="zh-CN" altLang="en-US" dirty="0" smtClean="0"/>
          </a:p>
          <a:p>
            <a:pPr>
              <a:buFont typeface="Wingdings" panose="05000000000000000000" pitchFamily="2" charset="2"/>
              <a:buNone/>
              <a:defRPr/>
            </a:pPr>
            <a:r>
              <a:rPr lang="zh-CN" altLang="en-US" dirty="0" smtClean="0"/>
              <a:t>  </a:t>
            </a:r>
            <a:r>
              <a:rPr lang="en-US" altLang="zh-CN" dirty="0" smtClean="0"/>
              <a:t>A=2</a:t>
            </a:r>
            <a:r>
              <a:rPr lang="zh-CN" altLang="en-US" dirty="0" smtClean="0"/>
              <a:t>，</a:t>
            </a:r>
            <a:r>
              <a:rPr lang="en-US" altLang="zh-CN" dirty="0" smtClean="0"/>
              <a:t>B=0</a:t>
            </a:r>
            <a:r>
              <a:rPr lang="zh-CN" altLang="en-US" dirty="0" smtClean="0"/>
              <a:t>，</a:t>
            </a:r>
            <a:r>
              <a:rPr lang="en-US" altLang="zh-CN" dirty="0" smtClean="0"/>
              <a:t>X=3</a:t>
            </a:r>
            <a:endParaRPr lang="en-US" altLang="zh-CN" dirty="0" smtClean="0"/>
          </a:p>
          <a:p>
            <a:pPr>
              <a:defRPr/>
            </a:pPr>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771">
                                            <p:txEl>
                                              <p:pRg st="2" end="2"/>
                                            </p:txEl>
                                          </p:spTgt>
                                        </p:tgtEl>
                                        <p:attrNameLst>
                                          <p:attrName>style.visibility</p:attrName>
                                        </p:attrNameLst>
                                      </p:cBhvr>
                                      <p:to>
                                        <p:strVal val="visible"/>
                                      </p:to>
                                    </p:set>
                                    <p:anim calcmode="lin" valueType="num">
                                      <p:cBhvr additive="base">
                                        <p:cTn id="7" dur="500" fill="hold"/>
                                        <p:tgtEl>
                                          <p:spTgt spid="3277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771">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2771">
                                            <p:txEl>
                                              <p:pRg st="3" end="3"/>
                                            </p:txEl>
                                          </p:spTgt>
                                        </p:tgtEl>
                                        <p:attrNameLst>
                                          <p:attrName>style.visibility</p:attrName>
                                        </p:attrNameLst>
                                      </p:cBhvr>
                                      <p:to>
                                        <p:strVal val="visible"/>
                                      </p:to>
                                    </p:set>
                                    <p:anim calcmode="lin" valueType="num">
                                      <p:cBhvr additive="base">
                                        <p:cTn id="11" dur="500" fill="hold"/>
                                        <p:tgtEl>
                                          <p:spTgt spid="32771">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2771">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2771">
                                            <p:txEl>
                                              <p:pRg st="4" end="4"/>
                                            </p:txEl>
                                          </p:spTgt>
                                        </p:tgtEl>
                                        <p:attrNameLst>
                                          <p:attrName>style.visibility</p:attrName>
                                        </p:attrNameLst>
                                      </p:cBhvr>
                                      <p:to>
                                        <p:strVal val="visible"/>
                                      </p:to>
                                    </p:set>
                                    <p:anim calcmode="lin" valueType="num">
                                      <p:cBhvr additive="base">
                                        <p:cTn id="15" dur="500" fill="hold"/>
                                        <p:tgtEl>
                                          <p:spTgt spid="32771">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2771">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2771">
                                            <p:txEl>
                                              <p:pRg st="5" end="5"/>
                                            </p:txEl>
                                          </p:spTgt>
                                        </p:tgtEl>
                                        <p:attrNameLst>
                                          <p:attrName>style.visibility</p:attrName>
                                        </p:attrNameLst>
                                      </p:cBhvr>
                                      <p:to>
                                        <p:strVal val="visible"/>
                                      </p:to>
                                    </p:set>
                                    <p:anim calcmode="lin" valueType="num">
                                      <p:cBhvr additive="base">
                                        <p:cTn id="19" dur="500" fill="hold"/>
                                        <p:tgtEl>
                                          <p:spTgt spid="32771">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771">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2771">
                                            <p:txEl>
                                              <p:pRg st="6" end="6"/>
                                            </p:txEl>
                                          </p:spTgt>
                                        </p:tgtEl>
                                        <p:attrNameLst>
                                          <p:attrName>style.visibility</p:attrName>
                                        </p:attrNameLst>
                                      </p:cBhvr>
                                      <p:to>
                                        <p:strVal val="visible"/>
                                      </p:to>
                                    </p:set>
                                    <p:anim calcmode="lin" valueType="num">
                                      <p:cBhvr additive="base">
                                        <p:cTn id="23" dur="500" fill="hold"/>
                                        <p:tgtEl>
                                          <p:spTgt spid="32771">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2771">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2771">
                                            <p:txEl>
                                              <p:pRg st="7" end="7"/>
                                            </p:txEl>
                                          </p:spTgt>
                                        </p:tgtEl>
                                        <p:attrNameLst>
                                          <p:attrName>style.visibility</p:attrName>
                                        </p:attrNameLst>
                                      </p:cBhvr>
                                      <p:to>
                                        <p:strVal val="visible"/>
                                      </p:to>
                                    </p:set>
                                    <p:anim calcmode="lin" valueType="num">
                                      <p:cBhvr additive="base">
                                        <p:cTn id="27" dur="500" fill="hold"/>
                                        <p:tgtEl>
                                          <p:spTgt spid="32771">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277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7">
                                            <p:txEl>
                                              <p:pRg st="0" end="0"/>
                                            </p:txEl>
                                          </p:spTgt>
                                        </p:tgtEl>
                                        <p:attrNameLst>
                                          <p:attrName>style.visibility</p:attrName>
                                        </p:attrNameLst>
                                      </p:cBhvr>
                                      <p:to>
                                        <p:strVal val="visible"/>
                                      </p:to>
                                    </p:set>
                                    <p:anim calcmode="lin" valueType="num">
                                      <p:cBhvr additive="base">
                                        <p:cTn id="43"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xEl>
                                              <p:pRg st="1" end="1"/>
                                            </p:txEl>
                                          </p:spTgt>
                                        </p:tgtEl>
                                        <p:attrNameLst>
                                          <p:attrName>style.visibility</p:attrName>
                                        </p:attrNameLst>
                                      </p:cBhvr>
                                      <p:to>
                                        <p:strVal val="visible"/>
                                      </p:to>
                                    </p:set>
                                    <p:anim calcmode="lin" valueType="num">
                                      <p:cBhvr additive="base">
                                        <p:cTn id="47" dur="500" fill="hold"/>
                                        <p:tgtEl>
                                          <p:spTgt spid="37">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smtClean="0"/>
              <a:t>2</a:t>
            </a:r>
            <a:r>
              <a:rPr lang="zh-CN" altLang="en-US" smtClean="0"/>
              <a:t>）判定覆盖（分支）</a:t>
            </a:r>
            <a:endParaRPr lang="zh-CN" altLang="en-US" smtClean="0"/>
          </a:p>
        </p:txBody>
      </p:sp>
      <p:sp>
        <p:nvSpPr>
          <p:cNvPr id="33795" name="Rectangle 3"/>
          <p:cNvSpPr>
            <a:spLocks noGrp="1" noChangeArrowheads="1"/>
          </p:cNvSpPr>
          <p:nvPr>
            <p:ph type="body" idx="1"/>
          </p:nvPr>
        </p:nvSpPr>
        <p:spPr/>
        <p:txBody>
          <a:bodyPr/>
          <a:lstStyle/>
          <a:p>
            <a:pPr eaLnBrk="1" hangingPunct="1">
              <a:defRPr/>
            </a:pPr>
            <a:r>
              <a:rPr lang="zh-CN" altLang="en-US" dirty="0" smtClean="0"/>
              <a:t>使得程序中每一个分支至少被遍历一次</a:t>
            </a:r>
            <a:endParaRPr lang="zh-CN" altLang="en-US" dirty="0" smtClean="0"/>
          </a:p>
          <a:p>
            <a:pPr eaLnBrk="1" hangingPunct="1">
              <a:defRPr/>
            </a:pPr>
            <a:r>
              <a:rPr lang="zh-CN" altLang="en-US" dirty="0" smtClean="0"/>
              <a:t>测试用例</a:t>
            </a:r>
            <a:endParaRPr lang="zh-CN" altLang="en-US" dirty="0" smtClean="0"/>
          </a:p>
          <a:p>
            <a:pPr eaLnBrk="1" hangingPunct="1">
              <a:buFont typeface="Wingdings" panose="05000000000000000000" pitchFamily="2" charset="2"/>
              <a:buNone/>
              <a:defRPr/>
            </a:pPr>
            <a:r>
              <a:rPr lang="zh-CN" altLang="en-US" dirty="0" smtClean="0">
                <a:ea typeface="黑体" panose="02010609060101010101" pitchFamily="49" charset="-122"/>
              </a:rPr>
              <a:t>    </a:t>
            </a:r>
            <a:r>
              <a:rPr lang="en-US" altLang="zh-CN" dirty="0" smtClean="0"/>
              <a:t>1. A=2, B=0, X=1 </a:t>
            </a:r>
            <a:endParaRPr lang="en-US" altLang="zh-CN" dirty="0" smtClean="0"/>
          </a:p>
          <a:p>
            <a:pPr eaLnBrk="1" hangingPunct="1">
              <a:buFont typeface="Wingdings" panose="05000000000000000000" pitchFamily="2" charset="2"/>
              <a:buNone/>
              <a:defRPr/>
            </a:pPr>
            <a:r>
              <a:rPr lang="en-US" altLang="zh-CN" dirty="0" smtClean="0"/>
              <a:t>    </a:t>
            </a:r>
            <a:r>
              <a:rPr lang="zh-CN" altLang="en-US" dirty="0" smtClean="0"/>
              <a:t>（沿路径 </a:t>
            </a:r>
            <a:r>
              <a:rPr lang="en-US" altLang="zh-CN" dirty="0" smtClean="0"/>
              <a:t>ace</a:t>
            </a:r>
            <a:r>
              <a:rPr lang="zh-CN" altLang="en-US" dirty="0" smtClean="0"/>
              <a:t>）</a:t>
            </a:r>
            <a:endParaRPr lang="zh-CN" altLang="en-US" dirty="0" smtClean="0"/>
          </a:p>
          <a:p>
            <a:pPr eaLnBrk="1" hangingPunct="1">
              <a:buFont typeface="Wingdings" panose="05000000000000000000" pitchFamily="2" charset="2"/>
              <a:buNone/>
              <a:defRPr/>
            </a:pPr>
            <a:r>
              <a:rPr lang="zh-CN" altLang="en-US" dirty="0" smtClean="0"/>
              <a:t>    </a:t>
            </a:r>
            <a:r>
              <a:rPr lang="en-US" altLang="zh-CN" dirty="0" smtClean="0"/>
              <a:t>2. A=1, B=0, X=0 </a:t>
            </a:r>
            <a:endParaRPr lang="en-US" altLang="zh-CN" dirty="0" smtClean="0"/>
          </a:p>
          <a:p>
            <a:pPr eaLnBrk="1" hangingPunct="1">
              <a:buFont typeface="Wingdings" panose="05000000000000000000" pitchFamily="2" charset="2"/>
              <a:buNone/>
              <a:defRPr/>
            </a:pPr>
            <a:r>
              <a:rPr lang="en-US" altLang="zh-CN" dirty="0" smtClean="0"/>
              <a:t>   </a:t>
            </a:r>
            <a:r>
              <a:rPr lang="zh-CN" altLang="en-US" dirty="0" smtClean="0"/>
              <a:t>（沿路径</a:t>
            </a:r>
            <a:r>
              <a:rPr lang="en-US" altLang="zh-CN" dirty="0" err="1" smtClean="0"/>
              <a:t>abd</a:t>
            </a:r>
            <a:r>
              <a:rPr lang="zh-CN" altLang="en-US" dirty="0" smtClean="0"/>
              <a:t>）</a:t>
            </a:r>
            <a:endParaRPr lang="zh-CN" altLang="en-US" dirty="0" smtClean="0"/>
          </a:p>
        </p:txBody>
      </p:sp>
      <p:grpSp>
        <p:nvGrpSpPr>
          <p:cNvPr id="21508" name="Group 4"/>
          <p:cNvGrpSpPr/>
          <p:nvPr/>
        </p:nvGrpSpPr>
        <p:grpSpPr bwMode="auto">
          <a:xfrm>
            <a:off x="6743700" y="1557338"/>
            <a:ext cx="3671888" cy="5008562"/>
            <a:chOff x="3061" y="1001"/>
            <a:chExt cx="2313" cy="3155"/>
          </a:xfrm>
        </p:grpSpPr>
        <p:sp>
          <p:nvSpPr>
            <p:cNvPr id="21509" name="Text Box 5"/>
            <p:cNvSpPr txBox="1">
              <a:spLocks noChangeArrowheads="1"/>
            </p:cNvSpPr>
            <p:nvPr/>
          </p:nvSpPr>
          <p:spPr bwMode="auto">
            <a:xfrm>
              <a:off x="3061" y="1363"/>
              <a:ext cx="984"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1400">
                  <a:latin typeface="Times New Roman" panose="02020603050405020304" pitchFamily="18" charset="0"/>
                </a:rPr>
                <a:t>A</a:t>
              </a:r>
              <a:r>
                <a:rPr lang="en-US" altLang="zh-CN" sz="1400">
                  <a:latin typeface="Times New Roman" panose="02020603050405020304" pitchFamily="18" charset="0"/>
                  <a:cs typeface="Times New Roman" panose="02020603050405020304" pitchFamily="18" charset="0"/>
                </a:rPr>
                <a:t>&gt;1</a:t>
              </a:r>
              <a:endParaRPr lang="en-US" altLang="zh-CN" sz="1400">
                <a:latin typeface="Times New Roman" panose="02020603050405020304" pitchFamily="18" charset="0"/>
                <a:cs typeface="Times New Roman" panose="02020603050405020304" pitchFamily="18" charset="0"/>
              </a:endParaRPr>
            </a:p>
            <a:p>
              <a:pPr algn="ctr" eaLnBrk="1" hangingPunct="1">
                <a:spcBef>
                  <a:spcPct val="20000"/>
                </a:spcBef>
              </a:pPr>
              <a:r>
                <a:rPr lang="en-US" altLang="zh-CN" sz="1400">
                  <a:latin typeface="Times New Roman" panose="02020603050405020304" pitchFamily="18" charset="0"/>
                  <a:cs typeface="Times New Roman" panose="02020603050405020304" pitchFamily="18" charset="0"/>
                </a:rPr>
                <a:t>AND</a:t>
              </a:r>
              <a:endParaRPr lang="en-US" altLang="zh-CN" sz="1400">
                <a:latin typeface="Times New Roman" panose="02020603050405020304" pitchFamily="18" charset="0"/>
                <a:cs typeface="Times New Roman" panose="02020603050405020304" pitchFamily="18" charset="0"/>
              </a:endParaRPr>
            </a:p>
            <a:p>
              <a:pPr algn="ctr" eaLnBrk="1" hangingPunct="1">
                <a:spcBef>
                  <a:spcPct val="20000"/>
                </a:spcBef>
              </a:pPr>
              <a:r>
                <a:rPr lang="en-US" altLang="zh-CN" sz="1400">
                  <a:latin typeface="Times New Roman" panose="02020603050405020304" pitchFamily="18" charset="0"/>
                  <a:cs typeface="Times New Roman" panose="02020603050405020304" pitchFamily="18" charset="0"/>
                </a:rPr>
                <a:t>B=0</a:t>
              </a:r>
              <a:endParaRPr lang="en-US" altLang="zh-CN" sz="1400">
                <a:latin typeface="Times New Roman" panose="02020603050405020304" pitchFamily="18" charset="0"/>
                <a:cs typeface="Times New Roman" panose="02020603050405020304" pitchFamily="18" charset="0"/>
              </a:endParaRPr>
            </a:p>
          </p:txBody>
        </p:sp>
        <p:grpSp>
          <p:nvGrpSpPr>
            <p:cNvPr id="21510" name="Group 6"/>
            <p:cNvGrpSpPr/>
            <p:nvPr/>
          </p:nvGrpSpPr>
          <p:grpSpPr bwMode="auto">
            <a:xfrm>
              <a:off x="3124" y="1001"/>
              <a:ext cx="2250" cy="3155"/>
              <a:chOff x="3124" y="1001"/>
              <a:chExt cx="2250" cy="3155"/>
            </a:xfrm>
          </p:grpSpPr>
          <p:sp>
            <p:nvSpPr>
              <p:cNvPr id="21511" name="Rectangle 7"/>
              <p:cNvSpPr>
                <a:spLocks noChangeArrowheads="1"/>
              </p:cNvSpPr>
              <p:nvPr/>
            </p:nvSpPr>
            <p:spPr bwMode="auto">
              <a:xfrm>
                <a:off x="4499" y="1961"/>
                <a:ext cx="875" cy="385"/>
              </a:xfrm>
              <a:prstGeom prst="rect">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1512" name="Group 8"/>
              <p:cNvGrpSpPr/>
              <p:nvPr/>
            </p:nvGrpSpPr>
            <p:grpSpPr bwMode="auto">
              <a:xfrm>
                <a:off x="3186" y="1026"/>
                <a:ext cx="2188" cy="3130"/>
                <a:chOff x="3923" y="1298"/>
                <a:chExt cx="1588" cy="2586"/>
              </a:xfrm>
            </p:grpSpPr>
            <p:sp>
              <p:nvSpPr>
                <p:cNvPr id="21525" name="AutoShape 9"/>
                <p:cNvSpPr>
                  <a:spLocks noChangeArrowheads="1"/>
                </p:cNvSpPr>
                <p:nvPr/>
              </p:nvSpPr>
              <p:spPr bwMode="auto">
                <a:xfrm>
                  <a:off x="3923" y="1570"/>
                  <a:ext cx="772" cy="454"/>
                </a:xfrm>
                <a:prstGeom prst="diamond">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26" name="AutoShape 10"/>
                <p:cNvSpPr>
                  <a:spLocks noChangeArrowheads="1"/>
                </p:cNvSpPr>
                <p:nvPr/>
              </p:nvSpPr>
              <p:spPr bwMode="auto">
                <a:xfrm>
                  <a:off x="3923" y="2750"/>
                  <a:ext cx="772" cy="453"/>
                </a:xfrm>
                <a:prstGeom prst="diamond">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27" name="Line 11"/>
                <p:cNvSpPr>
                  <a:spLocks noChangeShapeType="1"/>
                </p:cNvSpPr>
                <p:nvPr/>
              </p:nvSpPr>
              <p:spPr bwMode="auto">
                <a:xfrm>
                  <a:off x="4332" y="2024"/>
                  <a:ext cx="0" cy="726"/>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8" name="Line 12"/>
                <p:cNvSpPr>
                  <a:spLocks noChangeShapeType="1"/>
                </p:cNvSpPr>
                <p:nvPr/>
              </p:nvSpPr>
              <p:spPr bwMode="auto">
                <a:xfrm>
                  <a:off x="4332" y="1298"/>
                  <a:ext cx="0" cy="272"/>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9" name="Line 13"/>
                <p:cNvSpPr>
                  <a:spLocks noChangeShapeType="1"/>
                </p:cNvSpPr>
                <p:nvPr/>
              </p:nvSpPr>
              <p:spPr bwMode="auto">
                <a:xfrm>
                  <a:off x="4332" y="3204"/>
                  <a:ext cx="0" cy="680"/>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0" name="Rectangle 14"/>
                <p:cNvSpPr>
                  <a:spLocks noChangeArrowheads="1"/>
                </p:cNvSpPr>
                <p:nvPr/>
              </p:nvSpPr>
              <p:spPr bwMode="auto">
                <a:xfrm>
                  <a:off x="4876" y="3157"/>
                  <a:ext cx="635" cy="318"/>
                </a:xfrm>
                <a:prstGeom prst="rect">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31" name="Line 15"/>
                <p:cNvSpPr>
                  <a:spLocks noChangeShapeType="1"/>
                </p:cNvSpPr>
                <p:nvPr/>
              </p:nvSpPr>
              <p:spPr bwMode="auto">
                <a:xfrm>
                  <a:off x="4694" y="1797"/>
                  <a:ext cx="499" cy="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2" name="Line 16"/>
                <p:cNvSpPr>
                  <a:spLocks noChangeShapeType="1"/>
                </p:cNvSpPr>
                <p:nvPr/>
              </p:nvSpPr>
              <p:spPr bwMode="auto">
                <a:xfrm>
                  <a:off x="5193" y="1797"/>
                  <a:ext cx="0" cy="273"/>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3" name="Line 17"/>
                <p:cNvSpPr>
                  <a:spLocks noChangeShapeType="1"/>
                </p:cNvSpPr>
                <p:nvPr/>
              </p:nvSpPr>
              <p:spPr bwMode="auto">
                <a:xfrm flipH="1">
                  <a:off x="4332" y="2568"/>
                  <a:ext cx="861" cy="0"/>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4" name="Line 18"/>
                <p:cNvSpPr>
                  <a:spLocks noChangeShapeType="1"/>
                </p:cNvSpPr>
                <p:nvPr/>
              </p:nvSpPr>
              <p:spPr bwMode="auto">
                <a:xfrm>
                  <a:off x="5193" y="2387"/>
                  <a:ext cx="0" cy="182"/>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5" name="Line 19"/>
                <p:cNvSpPr>
                  <a:spLocks noChangeShapeType="1"/>
                </p:cNvSpPr>
                <p:nvPr/>
              </p:nvSpPr>
              <p:spPr bwMode="auto">
                <a:xfrm>
                  <a:off x="4694" y="2976"/>
                  <a:ext cx="499" cy="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6" name="Line 20"/>
                <p:cNvSpPr>
                  <a:spLocks noChangeShapeType="1"/>
                </p:cNvSpPr>
                <p:nvPr/>
              </p:nvSpPr>
              <p:spPr bwMode="auto">
                <a:xfrm>
                  <a:off x="5193" y="2976"/>
                  <a:ext cx="0" cy="182"/>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7" name="Line 21"/>
                <p:cNvSpPr>
                  <a:spLocks noChangeShapeType="1"/>
                </p:cNvSpPr>
                <p:nvPr/>
              </p:nvSpPr>
              <p:spPr bwMode="auto">
                <a:xfrm>
                  <a:off x="5193" y="3475"/>
                  <a:ext cx="0" cy="227"/>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8" name="Line 22"/>
                <p:cNvSpPr>
                  <a:spLocks noChangeShapeType="1"/>
                </p:cNvSpPr>
                <p:nvPr/>
              </p:nvSpPr>
              <p:spPr bwMode="auto">
                <a:xfrm flipH="1" flipV="1">
                  <a:off x="4332" y="3702"/>
                  <a:ext cx="861" cy="0"/>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513" name="Text Box 23"/>
              <p:cNvSpPr txBox="1">
                <a:spLocks noChangeArrowheads="1"/>
              </p:cNvSpPr>
              <p:nvPr/>
            </p:nvSpPr>
            <p:spPr bwMode="auto">
              <a:xfrm>
                <a:off x="3595" y="1001"/>
                <a:ext cx="18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a</a:t>
                </a:r>
                <a:endParaRPr lang="en-US" altLang="zh-CN" sz="2000">
                  <a:latin typeface="Times New Roman" panose="02020603050405020304" pitchFamily="18" charset="0"/>
                </a:endParaRPr>
              </a:p>
            </p:txBody>
          </p:sp>
          <p:sp>
            <p:nvSpPr>
              <p:cNvPr id="21514" name="Text Box 24"/>
              <p:cNvSpPr txBox="1">
                <a:spLocks noChangeArrowheads="1"/>
              </p:cNvSpPr>
              <p:nvPr/>
            </p:nvSpPr>
            <p:spPr bwMode="auto">
              <a:xfrm>
                <a:off x="4045" y="1337"/>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Y</a:t>
                </a:r>
                <a:endParaRPr lang="en-US" altLang="zh-CN" sz="2000">
                  <a:latin typeface="Times New Roman" panose="02020603050405020304" pitchFamily="18" charset="0"/>
                </a:endParaRPr>
              </a:p>
            </p:txBody>
          </p:sp>
          <p:sp>
            <p:nvSpPr>
              <p:cNvPr id="21515" name="Text Box 25"/>
              <p:cNvSpPr txBox="1">
                <a:spLocks noChangeArrowheads="1"/>
              </p:cNvSpPr>
              <p:nvPr/>
            </p:nvSpPr>
            <p:spPr bwMode="auto">
              <a:xfrm>
                <a:off x="4967" y="1480"/>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400">
                    <a:latin typeface="Times New Roman" panose="02020603050405020304" pitchFamily="18" charset="0"/>
                  </a:rPr>
                  <a:t>c</a:t>
                </a:r>
                <a:endParaRPr lang="en-US" altLang="zh-CN" sz="2400">
                  <a:latin typeface="Times New Roman" panose="02020603050405020304" pitchFamily="18" charset="0"/>
                </a:endParaRPr>
              </a:p>
            </p:txBody>
          </p:sp>
          <p:sp>
            <p:nvSpPr>
              <p:cNvPr id="21516" name="Text Box 26"/>
              <p:cNvSpPr txBox="1">
                <a:spLocks noChangeArrowheads="1"/>
              </p:cNvSpPr>
              <p:nvPr/>
            </p:nvSpPr>
            <p:spPr bwMode="auto">
              <a:xfrm>
                <a:off x="4289" y="1987"/>
                <a:ext cx="89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X=X/A</a:t>
                </a:r>
                <a:endParaRPr lang="en-US" altLang="zh-CN" sz="2000">
                  <a:latin typeface="Times New Roman" panose="02020603050405020304" pitchFamily="18" charset="0"/>
                </a:endParaRPr>
              </a:p>
            </p:txBody>
          </p:sp>
          <p:sp>
            <p:nvSpPr>
              <p:cNvPr id="21517" name="Text Box 27"/>
              <p:cNvSpPr txBox="1">
                <a:spLocks noChangeArrowheads="1"/>
              </p:cNvSpPr>
              <p:nvPr/>
            </p:nvSpPr>
            <p:spPr bwMode="auto">
              <a:xfrm>
                <a:off x="3514" y="1842"/>
                <a:ext cx="23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N</a:t>
                </a:r>
                <a:endParaRPr lang="en-US" altLang="zh-CN" sz="2000">
                  <a:latin typeface="Times New Roman" panose="02020603050405020304" pitchFamily="18" charset="0"/>
                </a:endParaRPr>
              </a:p>
            </p:txBody>
          </p:sp>
          <p:sp>
            <p:nvSpPr>
              <p:cNvPr id="21518" name="Text Box 28"/>
              <p:cNvSpPr txBox="1">
                <a:spLocks noChangeArrowheads="1"/>
              </p:cNvSpPr>
              <p:nvPr/>
            </p:nvSpPr>
            <p:spPr bwMode="auto">
              <a:xfrm>
                <a:off x="3359" y="2105"/>
                <a:ext cx="23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b </a:t>
                </a:r>
                <a:endParaRPr lang="en-US" altLang="zh-CN" sz="2000">
                  <a:latin typeface="Times New Roman" panose="02020603050405020304" pitchFamily="18" charset="0"/>
                </a:endParaRPr>
              </a:p>
            </p:txBody>
          </p:sp>
          <p:sp>
            <p:nvSpPr>
              <p:cNvPr id="21519" name="Text Box 29"/>
              <p:cNvSpPr txBox="1">
                <a:spLocks noChangeArrowheads="1"/>
              </p:cNvSpPr>
              <p:nvPr/>
            </p:nvSpPr>
            <p:spPr bwMode="auto">
              <a:xfrm>
                <a:off x="4241" y="2750"/>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Y</a:t>
                </a:r>
                <a:endParaRPr lang="en-US" altLang="zh-CN" sz="2000">
                  <a:latin typeface="Times New Roman" panose="02020603050405020304" pitchFamily="18" charset="0"/>
                </a:endParaRPr>
              </a:p>
            </p:txBody>
          </p:sp>
          <p:sp>
            <p:nvSpPr>
              <p:cNvPr id="21520" name="Text Box 30"/>
              <p:cNvSpPr txBox="1">
                <a:spLocks noChangeArrowheads="1"/>
              </p:cNvSpPr>
              <p:nvPr/>
            </p:nvSpPr>
            <p:spPr bwMode="auto">
              <a:xfrm>
                <a:off x="4596" y="2788"/>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400">
                    <a:latin typeface="Times New Roman" panose="02020603050405020304" pitchFamily="18" charset="0"/>
                  </a:rPr>
                  <a:t>e</a:t>
                </a:r>
                <a:endParaRPr lang="en-US" altLang="zh-CN" sz="2400">
                  <a:latin typeface="Times New Roman" panose="02020603050405020304" pitchFamily="18" charset="0"/>
                </a:endParaRPr>
              </a:p>
            </p:txBody>
          </p:sp>
          <p:sp>
            <p:nvSpPr>
              <p:cNvPr id="21521" name="Text Box 31"/>
              <p:cNvSpPr txBox="1">
                <a:spLocks noChangeArrowheads="1"/>
              </p:cNvSpPr>
              <p:nvPr/>
            </p:nvSpPr>
            <p:spPr bwMode="auto">
              <a:xfrm>
                <a:off x="4355" y="3305"/>
                <a:ext cx="8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X=X+1</a:t>
                </a:r>
                <a:endParaRPr lang="en-US" altLang="zh-CN" sz="2000">
                  <a:latin typeface="Times New Roman" panose="02020603050405020304" pitchFamily="18" charset="0"/>
                </a:endParaRPr>
              </a:p>
            </p:txBody>
          </p:sp>
          <p:sp>
            <p:nvSpPr>
              <p:cNvPr id="21522" name="Text Box 32"/>
              <p:cNvSpPr txBox="1">
                <a:spLocks noChangeArrowheads="1"/>
              </p:cNvSpPr>
              <p:nvPr/>
            </p:nvSpPr>
            <p:spPr bwMode="auto">
              <a:xfrm>
                <a:off x="3439" y="3279"/>
                <a:ext cx="5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N</a:t>
                </a:r>
                <a:endParaRPr lang="en-US" altLang="zh-CN" sz="2000">
                  <a:latin typeface="Times New Roman" panose="02020603050405020304" pitchFamily="18" charset="0"/>
                </a:endParaRPr>
              </a:p>
            </p:txBody>
          </p:sp>
          <p:sp>
            <p:nvSpPr>
              <p:cNvPr id="21523" name="Text Box 33"/>
              <p:cNvSpPr txBox="1">
                <a:spLocks noChangeArrowheads="1"/>
              </p:cNvSpPr>
              <p:nvPr/>
            </p:nvSpPr>
            <p:spPr bwMode="auto">
              <a:xfrm>
                <a:off x="3360" y="352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d</a:t>
                </a:r>
                <a:endParaRPr lang="en-US" altLang="zh-CN" sz="2000">
                  <a:latin typeface="Times New Roman" panose="02020603050405020304" pitchFamily="18" charset="0"/>
                </a:endParaRPr>
              </a:p>
            </p:txBody>
          </p:sp>
          <p:sp>
            <p:nvSpPr>
              <p:cNvPr id="21524" name="Text Box 34"/>
              <p:cNvSpPr txBox="1">
                <a:spLocks noChangeArrowheads="1"/>
              </p:cNvSpPr>
              <p:nvPr/>
            </p:nvSpPr>
            <p:spPr bwMode="auto">
              <a:xfrm>
                <a:off x="3124" y="2790"/>
                <a:ext cx="897"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1400">
                    <a:latin typeface="Times New Roman" panose="02020603050405020304" pitchFamily="18" charset="0"/>
                  </a:rPr>
                  <a:t>A=2</a:t>
                </a:r>
                <a:endParaRPr lang="en-US" altLang="zh-CN" sz="1400">
                  <a:latin typeface="Times New Roman" panose="02020603050405020304" pitchFamily="18" charset="0"/>
                </a:endParaRPr>
              </a:p>
              <a:p>
                <a:pPr algn="ctr" eaLnBrk="1" hangingPunct="1">
                  <a:spcBef>
                    <a:spcPct val="20000"/>
                  </a:spcBef>
                </a:pPr>
                <a:r>
                  <a:rPr lang="en-US" altLang="zh-CN" sz="1400">
                    <a:latin typeface="Times New Roman" panose="02020603050405020304" pitchFamily="18" charset="0"/>
                  </a:rPr>
                  <a:t>OR</a:t>
                </a:r>
                <a:endParaRPr lang="en-US" altLang="zh-CN" sz="1400">
                  <a:latin typeface="Times New Roman" panose="02020603050405020304" pitchFamily="18" charset="0"/>
                </a:endParaRPr>
              </a:p>
              <a:p>
                <a:pPr algn="ctr" eaLnBrk="1" hangingPunct="1">
                  <a:spcBef>
                    <a:spcPct val="20000"/>
                  </a:spcBef>
                </a:pPr>
                <a:r>
                  <a:rPr lang="en-US" altLang="zh-CN" sz="1400">
                    <a:latin typeface="Times New Roman" panose="02020603050405020304" pitchFamily="18" charset="0"/>
                  </a:rPr>
                  <a:t>X</a:t>
                </a:r>
                <a:r>
                  <a:rPr lang="en-US" altLang="zh-CN" sz="1400">
                    <a:latin typeface="Times New Roman" panose="02020603050405020304" pitchFamily="18" charset="0"/>
                    <a:cs typeface="Times New Roman" panose="02020603050405020304" pitchFamily="18" charset="0"/>
                  </a:rPr>
                  <a:t>&gt;1</a:t>
                </a:r>
                <a:endParaRPr lang="en-US" altLang="zh-CN" sz="1400">
                  <a:latin typeface="Times New Roman" panose="02020603050405020304" pitchFamily="18" charset="0"/>
                  <a:cs typeface="Times New Roman" panose="02020603050405020304" pitchFamily="18" charset="0"/>
                </a:endParaRPr>
              </a:p>
            </p:txBody>
          </p:sp>
        </p:grpSp>
      </p:gr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anim calcmode="lin" valueType="num">
                                      <p:cBhvr additive="base">
                                        <p:cTn id="7" dur="500" fill="hold"/>
                                        <p:tgtEl>
                                          <p:spTgt spid="3379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795">
                                            <p:txEl>
                                              <p:pRg st="2" end="2"/>
                                            </p:txEl>
                                          </p:spTgt>
                                        </p:tgtEl>
                                        <p:attrNameLst>
                                          <p:attrName>style.visibility</p:attrName>
                                        </p:attrNameLst>
                                      </p:cBhvr>
                                      <p:to>
                                        <p:strVal val="visible"/>
                                      </p:to>
                                    </p:set>
                                    <p:anim calcmode="lin" valueType="num">
                                      <p:cBhvr additive="base">
                                        <p:cTn id="11" dur="500" fill="hold"/>
                                        <p:tgtEl>
                                          <p:spTgt spid="3379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3795">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3795">
                                            <p:txEl>
                                              <p:pRg st="3" end="3"/>
                                            </p:txEl>
                                          </p:spTgt>
                                        </p:tgtEl>
                                        <p:attrNameLst>
                                          <p:attrName>style.visibility</p:attrName>
                                        </p:attrNameLst>
                                      </p:cBhvr>
                                      <p:to>
                                        <p:strVal val="visible"/>
                                      </p:to>
                                    </p:set>
                                    <p:anim calcmode="lin" valueType="num">
                                      <p:cBhvr additive="base">
                                        <p:cTn id="15" dur="500" fill="hold"/>
                                        <p:tgtEl>
                                          <p:spTgt spid="33795">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3795">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3795">
                                            <p:txEl>
                                              <p:pRg st="4" end="4"/>
                                            </p:txEl>
                                          </p:spTgt>
                                        </p:tgtEl>
                                        <p:attrNameLst>
                                          <p:attrName>style.visibility</p:attrName>
                                        </p:attrNameLst>
                                      </p:cBhvr>
                                      <p:to>
                                        <p:strVal val="visible"/>
                                      </p:to>
                                    </p:set>
                                    <p:anim calcmode="lin" valueType="num">
                                      <p:cBhvr additive="base">
                                        <p:cTn id="19" dur="500" fill="hold"/>
                                        <p:tgtEl>
                                          <p:spTgt spid="3379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795">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3795">
                                            <p:txEl>
                                              <p:pRg st="5" end="5"/>
                                            </p:txEl>
                                          </p:spTgt>
                                        </p:tgtEl>
                                        <p:attrNameLst>
                                          <p:attrName>style.visibility</p:attrName>
                                        </p:attrNameLst>
                                      </p:cBhvr>
                                      <p:to>
                                        <p:strVal val="visible"/>
                                      </p:to>
                                    </p:set>
                                    <p:anim calcmode="lin" valueType="num">
                                      <p:cBhvr additive="base">
                                        <p:cTn id="23" dur="500" fill="hold"/>
                                        <p:tgtEl>
                                          <p:spTgt spid="33795">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379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zh-CN" smtClean="0"/>
              <a:t>3</a:t>
            </a:r>
            <a:r>
              <a:rPr lang="zh-CN" altLang="en-US" smtClean="0"/>
              <a:t>）条件覆盖</a:t>
            </a:r>
            <a:endParaRPr lang="zh-CN" altLang="en-US" smtClean="0"/>
          </a:p>
        </p:txBody>
      </p:sp>
      <p:sp>
        <p:nvSpPr>
          <p:cNvPr id="34819" name="Rectangle 3"/>
          <p:cNvSpPr>
            <a:spLocks noGrp="1" noChangeArrowheads="1"/>
          </p:cNvSpPr>
          <p:nvPr>
            <p:ph type="body" idx="1"/>
          </p:nvPr>
        </p:nvSpPr>
        <p:spPr/>
        <p:txBody>
          <a:bodyPr/>
          <a:lstStyle/>
          <a:p>
            <a:r>
              <a:rPr lang="zh-CN" altLang="en-US" dirty="0" smtClean="0"/>
              <a:t>使得每个判定的条件获取各种可能的结果</a:t>
            </a:r>
            <a:endParaRPr lang="zh-CN" altLang="en-US" dirty="0" smtClean="0"/>
          </a:p>
          <a:p>
            <a:r>
              <a:rPr lang="zh-CN" altLang="en-US" dirty="0" smtClean="0"/>
              <a:t>在</a:t>
            </a:r>
            <a:r>
              <a:rPr lang="en-US" altLang="zh-CN" dirty="0" smtClean="0"/>
              <a:t>a</a:t>
            </a:r>
            <a:r>
              <a:rPr lang="zh-CN" altLang="en-US" dirty="0" smtClean="0"/>
              <a:t>点 </a:t>
            </a:r>
            <a:r>
              <a:rPr lang="en-US" altLang="zh-CN" dirty="0" smtClean="0"/>
              <a:t>A&gt;1, A≤1, B=0, B≠0</a:t>
            </a:r>
            <a:endParaRPr lang="en-US" altLang="zh-CN" dirty="0" smtClean="0"/>
          </a:p>
          <a:p>
            <a:r>
              <a:rPr lang="zh-CN" altLang="en-US" dirty="0" smtClean="0"/>
              <a:t>在</a:t>
            </a:r>
            <a:r>
              <a:rPr lang="en-US" altLang="zh-CN" dirty="0" smtClean="0"/>
              <a:t>b</a:t>
            </a:r>
            <a:r>
              <a:rPr lang="zh-CN" altLang="en-US" dirty="0" smtClean="0"/>
              <a:t>点 </a:t>
            </a:r>
            <a:r>
              <a:rPr lang="en-US" altLang="zh-CN" dirty="0" smtClean="0"/>
              <a:t>A=2, A≠2, X&gt;1, X≤1</a:t>
            </a:r>
            <a:endParaRPr lang="en-US" altLang="zh-CN" dirty="0" smtClean="0"/>
          </a:p>
          <a:p>
            <a:r>
              <a:rPr lang="zh-CN" altLang="en-US" dirty="0" smtClean="0"/>
              <a:t>测试用例</a:t>
            </a:r>
            <a:endParaRPr lang="zh-CN" altLang="en-US" dirty="0" smtClean="0"/>
          </a:p>
          <a:p>
            <a:pPr marL="0" indent="0">
              <a:buNone/>
            </a:pPr>
            <a:r>
              <a:rPr lang="zh-CN" altLang="en-US" dirty="0" smtClean="0"/>
              <a:t>    </a:t>
            </a:r>
            <a:r>
              <a:rPr lang="en-US" altLang="zh-CN" dirty="0" smtClean="0"/>
              <a:t>1.  A=2, B=0, X=4</a:t>
            </a:r>
            <a:endParaRPr lang="en-US" altLang="zh-CN" dirty="0" smtClean="0"/>
          </a:p>
          <a:p>
            <a:pPr marL="0" indent="0">
              <a:buNone/>
            </a:pPr>
            <a:r>
              <a:rPr lang="en-US" altLang="zh-CN" dirty="0" smtClean="0"/>
              <a:t>      </a:t>
            </a:r>
            <a:r>
              <a:rPr lang="zh-CN" altLang="en-US" dirty="0" smtClean="0"/>
              <a:t>（沿路径</a:t>
            </a:r>
            <a:r>
              <a:rPr lang="en-US" altLang="zh-CN" dirty="0" smtClean="0"/>
              <a:t>ace</a:t>
            </a:r>
            <a:r>
              <a:rPr lang="zh-CN" altLang="en-US" dirty="0" smtClean="0"/>
              <a:t>）</a:t>
            </a:r>
            <a:endParaRPr lang="zh-CN" altLang="en-US" dirty="0" smtClean="0"/>
          </a:p>
          <a:p>
            <a:pPr marL="0" indent="0">
              <a:buNone/>
            </a:pPr>
            <a:r>
              <a:rPr lang="zh-CN" altLang="en-US" dirty="0" smtClean="0"/>
              <a:t>    </a:t>
            </a:r>
            <a:r>
              <a:rPr lang="en-US" altLang="zh-CN" dirty="0" smtClean="0"/>
              <a:t>2.  A=1, B=1, X=1</a:t>
            </a:r>
            <a:endParaRPr lang="en-US" altLang="zh-CN" dirty="0" smtClean="0"/>
          </a:p>
          <a:p>
            <a:pPr marL="0" indent="0">
              <a:buNone/>
            </a:pPr>
            <a:r>
              <a:rPr lang="en-US" altLang="zh-CN" dirty="0" smtClean="0"/>
              <a:t>      </a:t>
            </a:r>
            <a:r>
              <a:rPr lang="zh-CN" altLang="en-US" dirty="0" smtClean="0"/>
              <a:t>（沿路径</a:t>
            </a:r>
            <a:r>
              <a:rPr lang="en-US" altLang="zh-CN" dirty="0" err="1" smtClean="0"/>
              <a:t>abd</a:t>
            </a:r>
            <a:r>
              <a:rPr lang="zh-CN" altLang="en-US" dirty="0" smtClean="0"/>
              <a:t>）</a:t>
            </a:r>
            <a:endParaRPr lang="zh-CN" altLang="en-US" dirty="0"/>
          </a:p>
        </p:txBody>
      </p:sp>
      <p:grpSp>
        <p:nvGrpSpPr>
          <p:cNvPr id="22532" name="Group 4"/>
          <p:cNvGrpSpPr/>
          <p:nvPr/>
        </p:nvGrpSpPr>
        <p:grpSpPr bwMode="auto">
          <a:xfrm>
            <a:off x="6816725" y="1268413"/>
            <a:ext cx="3671888" cy="5008562"/>
            <a:chOff x="3061" y="1001"/>
            <a:chExt cx="2313" cy="3155"/>
          </a:xfrm>
        </p:grpSpPr>
        <p:sp>
          <p:nvSpPr>
            <p:cNvPr id="22533" name="Text Box 5"/>
            <p:cNvSpPr txBox="1">
              <a:spLocks noChangeArrowheads="1"/>
            </p:cNvSpPr>
            <p:nvPr/>
          </p:nvSpPr>
          <p:spPr bwMode="auto">
            <a:xfrm>
              <a:off x="3061" y="1363"/>
              <a:ext cx="984"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1400">
                  <a:latin typeface="Times New Roman" panose="02020603050405020304" pitchFamily="18" charset="0"/>
                </a:rPr>
                <a:t>A</a:t>
              </a:r>
              <a:r>
                <a:rPr lang="en-US" altLang="zh-CN" sz="1400">
                  <a:latin typeface="Times New Roman" panose="02020603050405020304" pitchFamily="18" charset="0"/>
                  <a:cs typeface="Times New Roman" panose="02020603050405020304" pitchFamily="18" charset="0"/>
                </a:rPr>
                <a:t>&gt;1</a:t>
              </a:r>
              <a:endParaRPr lang="en-US" altLang="zh-CN" sz="1400">
                <a:latin typeface="Times New Roman" panose="02020603050405020304" pitchFamily="18" charset="0"/>
                <a:cs typeface="Times New Roman" panose="02020603050405020304" pitchFamily="18" charset="0"/>
              </a:endParaRPr>
            </a:p>
            <a:p>
              <a:pPr algn="ctr" eaLnBrk="1" hangingPunct="1">
                <a:spcBef>
                  <a:spcPct val="20000"/>
                </a:spcBef>
              </a:pPr>
              <a:r>
                <a:rPr lang="en-US" altLang="zh-CN" sz="1400">
                  <a:latin typeface="Times New Roman" panose="02020603050405020304" pitchFamily="18" charset="0"/>
                  <a:cs typeface="Times New Roman" panose="02020603050405020304" pitchFamily="18" charset="0"/>
                </a:rPr>
                <a:t>AND</a:t>
              </a:r>
              <a:endParaRPr lang="en-US" altLang="zh-CN" sz="1400">
                <a:latin typeface="Times New Roman" panose="02020603050405020304" pitchFamily="18" charset="0"/>
                <a:cs typeface="Times New Roman" panose="02020603050405020304" pitchFamily="18" charset="0"/>
              </a:endParaRPr>
            </a:p>
            <a:p>
              <a:pPr algn="ctr" eaLnBrk="1" hangingPunct="1">
                <a:spcBef>
                  <a:spcPct val="20000"/>
                </a:spcBef>
              </a:pPr>
              <a:r>
                <a:rPr lang="en-US" altLang="zh-CN" sz="1400">
                  <a:latin typeface="Times New Roman" panose="02020603050405020304" pitchFamily="18" charset="0"/>
                  <a:cs typeface="Times New Roman" panose="02020603050405020304" pitchFamily="18" charset="0"/>
                </a:rPr>
                <a:t>B=0</a:t>
              </a:r>
              <a:endParaRPr lang="en-US" altLang="zh-CN" sz="1400">
                <a:latin typeface="Times New Roman" panose="02020603050405020304" pitchFamily="18" charset="0"/>
                <a:cs typeface="Times New Roman" panose="02020603050405020304" pitchFamily="18" charset="0"/>
              </a:endParaRPr>
            </a:p>
          </p:txBody>
        </p:sp>
        <p:grpSp>
          <p:nvGrpSpPr>
            <p:cNvPr id="22534" name="Group 6"/>
            <p:cNvGrpSpPr/>
            <p:nvPr/>
          </p:nvGrpSpPr>
          <p:grpSpPr bwMode="auto">
            <a:xfrm>
              <a:off x="3124" y="1001"/>
              <a:ext cx="2250" cy="3155"/>
              <a:chOff x="3124" y="1001"/>
              <a:chExt cx="2250" cy="3155"/>
            </a:xfrm>
          </p:grpSpPr>
          <p:sp>
            <p:nvSpPr>
              <p:cNvPr id="22535" name="Rectangle 7"/>
              <p:cNvSpPr>
                <a:spLocks noChangeArrowheads="1"/>
              </p:cNvSpPr>
              <p:nvPr/>
            </p:nvSpPr>
            <p:spPr bwMode="auto">
              <a:xfrm>
                <a:off x="4499" y="1961"/>
                <a:ext cx="875" cy="385"/>
              </a:xfrm>
              <a:prstGeom prst="rect">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2536" name="Group 8"/>
              <p:cNvGrpSpPr/>
              <p:nvPr/>
            </p:nvGrpSpPr>
            <p:grpSpPr bwMode="auto">
              <a:xfrm>
                <a:off x="3186" y="1026"/>
                <a:ext cx="2188" cy="3130"/>
                <a:chOff x="3923" y="1298"/>
                <a:chExt cx="1588" cy="2586"/>
              </a:xfrm>
            </p:grpSpPr>
            <p:sp>
              <p:nvSpPr>
                <p:cNvPr id="22549" name="AutoShape 9"/>
                <p:cNvSpPr>
                  <a:spLocks noChangeArrowheads="1"/>
                </p:cNvSpPr>
                <p:nvPr/>
              </p:nvSpPr>
              <p:spPr bwMode="auto">
                <a:xfrm>
                  <a:off x="3923" y="1570"/>
                  <a:ext cx="772" cy="454"/>
                </a:xfrm>
                <a:prstGeom prst="diamond">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2550" name="AutoShape 10"/>
                <p:cNvSpPr>
                  <a:spLocks noChangeArrowheads="1"/>
                </p:cNvSpPr>
                <p:nvPr/>
              </p:nvSpPr>
              <p:spPr bwMode="auto">
                <a:xfrm>
                  <a:off x="3923" y="2750"/>
                  <a:ext cx="772" cy="453"/>
                </a:xfrm>
                <a:prstGeom prst="diamond">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2551" name="Line 11"/>
                <p:cNvSpPr>
                  <a:spLocks noChangeShapeType="1"/>
                </p:cNvSpPr>
                <p:nvPr/>
              </p:nvSpPr>
              <p:spPr bwMode="auto">
                <a:xfrm>
                  <a:off x="4332" y="2024"/>
                  <a:ext cx="0" cy="726"/>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2" name="Line 12"/>
                <p:cNvSpPr>
                  <a:spLocks noChangeShapeType="1"/>
                </p:cNvSpPr>
                <p:nvPr/>
              </p:nvSpPr>
              <p:spPr bwMode="auto">
                <a:xfrm>
                  <a:off x="4332" y="1298"/>
                  <a:ext cx="0" cy="272"/>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3" name="Line 13"/>
                <p:cNvSpPr>
                  <a:spLocks noChangeShapeType="1"/>
                </p:cNvSpPr>
                <p:nvPr/>
              </p:nvSpPr>
              <p:spPr bwMode="auto">
                <a:xfrm>
                  <a:off x="4332" y="3204"/>
                  <a:ext cx="0" cy="680"/>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4" name="Rectangle 14"/>
                <p:cNvSpPr>
                  <a:spLocks noChangeArrowheads="1"/>
                </p:cNvSpPr>
                <p:nvPr/>
              </p:nvSpPr>
              <p:spPr bwMode="auto">
                <a:xfrm>
                  <a:off x="4876" y="3157"/>
                  <a:ext cx="635" cy="318"/>
                </a:xfrm>
                <a:prstGeom prst="rect">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2555" name="Line 15"/>
                <p:cNvSpPr>
                  <a:spLocks noChangeShapeType="1"/>
                </p:cNvSpPr>
                <p:nvPr/>
              </p:nvSpPr>
              <p:spPr bwMode="auto">
                <a:xfrm>
                  <a:off x="4694" y="1797"/>
                  <a:ext cx="499" cy="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6" name="Line 16"/>
                <p:cNvSpPr>
                  <a:spLocks noChangeShapeType="1"/>
                </p:cNvSpPr>
                <p:nvPr/>
              </p:nvSpPr>
              <p:spPr bwMode="auto">
                <a:xfrm>
                  <a:off x="5193" y="1797"/>
                  <a:ext cx="0" cy="273"/>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7" name="Line 17"/>
                <p:cNvSpPr>
                  <a:spLocks noChangeShapeType="1"/>
                </p:cNvSpPr>
                <p:nvPr/>
              </p:nvSpPr>
              <p:spPr bwMode="auto">
                <a:xfrm flipH="1">
                  <a:off x="4332" y="2568"/>
                  <a:ext cx="861" cy="0"/>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8" name="Line 18"/>
                <p:cNvSpPr>
                  <a:spLocks noChangeShapeType="1"/>
                </p:cNvSpPr>
                <p:nvPr/>
              </p:nvSpPr>
              <p:spPr bwMode="auto">
                <a:xfrm>
                  <a:off x="5193" y="2387"/>
                  <a:ext cx="0" cy="182"/>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9" name="Line 19"/>
                <p:cNvSpPr>
                  <a:spLocks noChangeShapeType="1"/>
                </p:cNvSpPr>
                <p:nvPr/>
              </p:nvSpPr>
              <p:spPr bwMode="auto">
                <a:xfrm>
                  <a:off x="4694" y="2976"/>
                  <a:ext cx="499" cy="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60" name="Line 20"/>
                <p:cNvSpPr>
                  <a:spLocks noChangeShapeType="1"/>
                </p:cNvSpPr>
                <p:nvPr/>
              </p:nvSpPr>
              <p:spPr bwMode="auto">
                <a:xfrm>
                  <a:off x="5193" y="2976"/>
                  <a:ext cx="0" cy="182"/>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61" name="Line 21"/>
                <p:cNvSpPr>
                  <a:spLocks noChangeShapeType="1"/>
                </p:cNvSpPr>
                <p:nvPr/>
              </p:nvSpPr>
              <p:spPr bwMode="auto">
                <a:xfrm>
                  <a:off x="5193" y="3475"/>
                  <a:ext cx="0" cy="227"/>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62" name="Line 22"/>
                <p:cNvSpPr>
                  <a:spLocks noChangeShapeType="1"/>
                </p:cNvSpPr>
                <p:nvPr/>
              </p:nvSpPr>
              <p:spPr bwMode="auto">
                <a:xfrm flipH="1" flipV="1">
                  <a:off x="4332" y="3702"/>
                  <a:ext cx="861" cy="0"/>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2537" name="Text Box 23"/>
              <p:cNvSpPr txBox="1">
                <a:spLocks noChangeArrowheads="1"/>
              </p:cNvSpPr>
              <p:nvPr/>
            </p:nvSpPr>
            <p:spPr bwMode="auto">
              <a:xfrm>
                <a:off x="3595" y="1001"/>
                <a:ext cx="18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a</a:t>
                </a:r>
                <a:endParaRPr lang="en-US" altLang="zh-CN" sz="2000">
                  <a:latin typeface="Times New Roman" panose="02020603050405020304" pitchFamily="18" charset="0"/>
                </a:endParaRPr>
              </a:p>
            </p:txBody>
          </p:sp>
          <p:sp>
            <p:nvSpPr>
              <p:cNvPr id="22538" name="Text Box 24"/>
              <p:cNvSpPr txBox="1">
                <a:spLocks noChangeArrowheads="1"/>
              </p:cNvSpPr>
              <p:nvPr/>
            </p:nvSpPr>
            <p:spPr bwMode="auto">
              <a:xfrm>
                <a:off x="4045" y="1337"/>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Y</a:t>
                </a:r>
                <a:endParaRPr lang="en-US" altLang="zh-CN" sz="2000">
                  <a:latin typeface="Times New Roman" panose="02020603050405020304" pitchFamily="18" charset="0"/>
                </a:endParaRPr>
              </a:p>
            </p:txBody>
          </p:sp>
          <p:sp>
            <p:nvSpPr>
              <p:cNvPr id="22539" name="Text Box 25"/>
              <p:cNvSpPr txBox="1">
                <a:spLocks noChangeArrowheads="1"/>
              </p:cNvSpPr>
              <p:nvPr/>
            </p:nvSpPr>
            <p:spPr bwMode="auto">
              <a:xfrm>
                <a:off x="4967" y="1480"/>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400">
                    <a:latin typeface="Times New Roman" panose="02020603050405020304" pitchFamily="18" charset="0"/>
                  </a:rPr>
                  <a:t>c</a:t>
                </a:r>
                <a:endParaRPr lang="en-US" altLang="zh-CN" sz="2400">
                  <a:latin typeface="Times New Roman" panose="02020603050405020304" pitchFamily="18" charset="0"/>
                </a:endParaRPr>
              </a:p>
            </p:txBody>
          </p:sp>
          <p:sp>
            <p:nvSpPr>
              <p:cNvPr id="22540" name="Text Box 26"/>
              <p:cNvSpPr txBox="1">
                <a:spLocks noChangeArrowheads="1"/>
              </p:cNvSpPr>
              <p:nvPr/>
            </p:nvSpPr>
            <p:spPr bwMode="auto">
              <a:xfrm>
                <a:off x="4289" y="1987"/>
                <a:ext cx="89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X=X/A</a:t>
                </a:r>
                <a:endParaRPr lang="en-US" altLang="zh-CN" sz="2000">
                  <a:latin typeface="Times New Roman" panose="02020603050405020304" pitchFamily="18" charset="0"/>
                </a:endParaRPr>
              </a:p>
            </p:txBody>
          </p:sp>
          <p:sp>
            <p:nvSpPr>
              <p:cNvPr id="22541" name="Text Box 27"/>
              <p:cNvSpPr txBox="1">
                <a:spLocks noChangeArrowheads="1"/>
              </p:cNvSpPr>
              <p:nvPr/>
            </p:nvSpPr>
            <p:spPr bwMode="auto">
              <a:xfrm>
                <a:off x="3514" y="1842"/>
                <a:ext cx="23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N</a:t>
                </a:r>
                <a:endParaRPr lang="en-US" altLang="zh-CN" sz="2000">
                  <a:latin typeface="Times New Roman" panose="02020603050405020304" pitchFamily="18" charset="0"/>
                </a:endParaRPr>
              </a:p>
            </p:txBody>
          </p:sp>
          <p:sp>
            <p:nvSpPr>
              <p:cNvPr id="22542" name="Text Box 28"/>
              <p:cNvSpPr txBox="1">
                <a:spLocks noChangeArrowheads="1"/>
              </p:cNvSpPr>
              <p:nvPr/>
            </p:nvSpPr>
            <p:spPr bwMode="auto">
              <a:xfrm>
                <a:off x="3359" y="2105"/>
                <a:ext cx="23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b </a:t>
                </a:r>
                <a:endParaRPr lang="en-US" altLang="zh-CN" sz="2000">
                  <a:latin typeface="Times New Roman" panose="02020603050405020304" pitchFamily="18" charset="0"/>
                </a:endParaRPr>
              </a:p>
            </p:txBody>
          </p:sp>
          <p:sp>
            <p:nvSpPr>
              <p:cNvPr id="22543" name="Text Box 29"/>
              <p:cNvSpPr txBox="1">
                <a:spLocks noChangeArrowheads="1"/>
              </p:cNvSpPr>
              <p:nvPr/>
            </p:nvSpPr>
            <p:spPr bwMode="auto">
              <a:xfrm>
                <a:off x="4241" y="2750"/>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Y</a:t>
                </a:r>
                <a:endParaRPr lang="en-US" altLang="zh-CN" sz="2000">
                  <a:latin typeface="Times New Roman" panose="02020603050405020304" pitchFamily="18" charset="0"/>
                </a:endParaRPr>
              </a:p>
            </p:txBody>
          </p:sp>
          <p:sp>
            <p:nvSpPr>
              <p:cNvPr id="22544" name="Text Box 30"/>
              <p:cNvSpPr txBox="1">
                <a:spLocks noChangeArrowheads="1"/>
              </p:cNvSpPr>
              <p:nvPr/>
            </p:nvSpPr>
            <p:spPr bwMode="auto">
              <a:xfrm>
                <a:off x="4596" y="2788"/>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400">
                    <a:latin typeface="Times New Roman" panose="02020603050405020304" pitchFamily="18" charset="0"/>
                  </a:rPr>
                  <a:t>e</a:t>
                </a:r>
                <a:endParaRPr lang="en-US" altLang="zh-CN" sz="2400">
                  <a:latin typeface="Times New Roman" panose="02020603050405020304" pitchFamily="18" charset="0"/>
                </a:endParaRPr>
              </a:p>
            </p:txBody>
          </p:sp>
          <p:sp>
            <p:nvSpPr>
              <p:cNvPr id="22545" name="Text Box 31"/>
              <p:cNvSpPr txBox="1">
                <a:spLocks noChangeArrowheads="1"/>
              </p:cNvSpPr>
              <p:nvPr/>
            </p:nvSpPr>
            <p:spPr bwMode="auto">
              <a:xfrm>
                <a:off x="4355" y="3305"/>
                <a:ext cx="8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X=X+1</a:t>
                </a:r>
                <a:endParaRPr lang="en-US" altLang="zh-CN" sz="2000">
                  <a:latin typeface="Times New Roman" panose="02020603050405020304" pitchFamily="18" charset="0"/>
                </a:endParaRPr>
              </a:p>
            </p:txBody>
          </p:sp>
          <p:sp>
            <p:nvSpPr>
              <p:cNvPr id="22546" name="Text Box 32"/>
              <p:cNvSpPr txBox="1">
                <a:spLocks noChangeArrowheads="1"/>
              </p:cNvSpPr>
              <p:nvPr/>
            </p:nvSpPr>
            <p:spPr bwMode="auto">
              <a:xfrm>
                <a:off x="3439" y="3279"/>
                <a:ext cx="5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N</a:t>
                </a:r>
                <a:endParaRPr lang="en-US" altLang="zh-CN" sz="2000">
                  <a:latin typeface="Times New Roman" panose="02020603050405020304" pitchFamily="18" charset="0"/>
                </a:endParaRPr>
              </a:p>
            </p:txBody>
          </p:sp>
          <p:sp>
            <p:nvSpPr>
              <p:cNvPr id="22547" name="Text Box 33"/>
              <p:cNvSpPr txBox="1">
                <a:spLocks noChangeArrowheads="1"/>
              </p:cNvSpPr>
              <p:nvPr/>
            </p:nvSpPr>
            <p:spPr bwMode="auto">
              <a:xfrm>
                <a:off x="3360" y="352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d</a:t>
                </a:r>
                <a:endParaRPr lang="en-US" altLang="zh-CN" sz="2000">
                  <a:latin typeface="Times New Roman" panose="02020603050405020304" pitchFamily="18" charset="0"/>
                </a:endParaRPr>
              </a:p>
            </p:txBody>
          </p:sp>
          <p:sp>
            <p:nvSpPr>
              <p:cNvPr id="22548" name="Text Box 34"/>
              <p:cNvSpPr txBox="1">
                <a:spLocks noChangeArrowheads="1"/>
              </p:cNvSpPr>
              <p:nvPr/>
            </p:nvSpPr>
            <p:spPr bwMode="auto">
              <a:xfrm>
                <a:off x="3124" y="2790"/>
                <a:ext cx="897"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1400">
                    <a:latin typeface="Times New Roman" panose="02020603050405020304" pitchFamily="18" charset="0"/>
                  </a:rPr>
                  <a:t>A=2</a:t>
                </a:r>
                <a:endParaRPr lang="en-US" altLang="zh-CN" sz="1400">
                  <a:latin typeface="Times New Roman" panose="02020603050405020304" pitchFamily="18" charset="0"/>
                </a:endParaRPr>
              </a:p>
              <a:p>
                <a:pPr algn="ctr" eaLnBrk="1" hangingPunct="1">
                  <a:spcBef>
                    <a:spcPct val="20000"/>
                  </a:spcBef>
                </a:pPr>
                <a:r>
                  <a:rPr lang="en-US" altLang="zh-CN" sz="1400">
                    <a:latin typeface="Times New Roman" panose="02020603050405020304" pitchFamily="18" charset="0"/>
                  </a:rPr>
                  <a:t>OR</a:t>
                </a:r>
                <a:endParaRPr lang="en-US" altLang="zh-CN" sz="1400">
                  <a:latin typeface="Times New Roman" panose="02020603050405020304" pitchFamily="18" charset="0"/>
                </a:endParaRPr>
              </a:p>
              <a:p>
                <a:pPr algn="ctr" eaLnBrk="1" hangingPunct="1">
                  <a:spcBef>
                    <a:spcPct val="20000"/>
                  </a:spcBef>
                </a:pPr>
                <a:r>
                  <a:rPr lang="en-US" altLang="zh-CN" sz="1400">
                    <a:latin typeface="Times New Roman" panose="02020603050405020304" pitchFamily="18" charset="0"/>
                  </a:rPr>
                  <a:t>X</a:t>
                </a:r>
                <a:r>
                  <a:rPr lang="en-US" altLang="zh-CN" sz="1400">
                    <a:latin typeface="Times New Roman" panose="02020603050405020304" pitchFamily="18" charset="0"/>
                    <a:cs typeface="Times New Roman" panose="02020603050405020304" pitchFamily="18" charset="0"/>
                  </a:rPr>
                  <a:t>&gt;1</a:t>
                </a:r>
                <a:endParaRPr lang="en-US" altLang="zh-CN" sz="1400">
                  <a:latin typeface="Times New Roman" panose="02020603050405020304" pitchFamily="18" charset="0"/>
                  <a:cs typeface="Times New Roman" panose="02020603050405020304" pitchFamily="18" charset="0"/>
                </a:endParaRPr>
              </a:p>
            </p:txBody>
          </p:sp>
        </p:grpSp>
      </p:gr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819">
                                            <p:txEl>
                                              <p:pRg st="3" end="3"/>
                                            </p:txEl>
                                          </p:spTgt>
                                        </p:tgtEl>
                                        <p:attrNameLst>
                                          <p:attrName>style.visibility</p:attrName>
                                        </p:attrNameLst>
                                      </p:cBhvr>
                                      <p:to>
                                        <p:strVal val="visible"/>
                                      </p:to>
                                    </p:set>
                                    <p:anim calcmode="lin" valueType="num">
                                      <p:cBhvr additive="base">
                                        <p:cTn id="7" dur="500" fill="hold"/>
                                        <p:tgtEl>
                                          <p:spTgt spid="34819">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19">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4819">
                                            <p:txEl>
                                              <p:pRg st="4" end="4"/>
                                            </p:txEl>
                                          </p:spTgt>
                                        </p:tgtEl>
                                        <p:attrNameLst>
                                          <p:attrName>style.visibility</p:attrName>
                                        </p:attrNameLst>
                                      </p:cBhvr>
                                      <p:to>
                                        <p:strVal val="visible"/>
                                      </p:to>
                                    </p:set>
                                    <p:anim calcmode="lin" valueType="num">
                                      <p:cBhvr additive="base">
                                        <p:cTn id="11" dur="500" fill="hold"/>
                                        <p:tgtEl>
                                          <p:spTgt spid="34819">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4819">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4819">
                                            <p:txEl>
                                              <p:pRg st="5" end="5"/>
                                            </p:txEl>
                                          </p:spTgt>
                                        </p:tgtEl>
                                        <p:attrNameLst>
                                          <p:attrName>style.visibility</p:attrName>
                                        </p:attrNameLst>
                                      </p:cBhvr>
                                      <p:to>
                                        <p:strVal val="visible"/>
                                      </p:to>
                                    </p:set>
                                    <p:anim calcmode="lin" valueType="num">
                                      <p:cBhvr additive="base">
                                        <p:cTn id="15" dur="500" fill="hold"/>
                                        <p:tgtEl>
                                          <p:spTgt spid="34819">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4819">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4819">
                                            <p:txEl>
                                              <p:pRg st="6" end="6"/>
                                            </p:txEl>
                                          </p:spTgt>
                                        </p:tgtEl>
                                        <p:attrNameLst>
                                          <p:attrName>style.visibility</p:attrName>
                                        </p:attrNameLst>
                                      </p:cBhvr>
                                      <p:to>
                                        <p:strVal val="visible"/>
                                      </p:to>
                                    </p:set>
                                    <p:anim calcmode="lin" valueType="num">
                                      <p:cBhvr additive="base">
                                        <p:cTn id="19" dur="500" fill="hold"/>
                                        <p:tgtEl>
                                          <p:spTgt spid="34819">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819">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4819">
                                            <p:txEl>
                                              <p:pRg st="7" end="7"/>
                                            </p:txEl>
                                          </p:spTgt>
                                        </p:tgtEl>
                                        <p:attrNameLst>
                                          <p:attrName>style.visibility</p:attrName>
                                        </p:attrNameLst>
                                      </p:cBhvr>
                                      <p:to>
                                        <p:strVal val="visible"/>
                                      </p:to>
                                    </p:set>
                                    <p:anim calcmode="lin" valueType="num">
                                      <p:cBhvr additive="base">
                                        <p:cTn id="23" dur="500" fill="hold"/>
                                        <p:tgtEl>
                                          <p:spTgt spid="34819">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481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zh-CN" smtClean="0"/>
              <a:t>4</a:t>
            </a:r>
            <a:r>
              <a:rPr lang="zh-CN" altLang="en-US" smtClean="0"/>
              <a:t>）判定</a:t>
            </a:r>
            <a:r>
              <a:rPr lang="en-US" altLang="zh-CN" smtClean="0"/>
              <a:t>/</a:t>
            </a:r>
            <a:r>
              <a:rPr lang="zh-CN" altLang="en-US" smtClean="0"/>
              <a:t>条件覆盖</a:t>
            </a:r>
            <a:endParaRPr lang="zh-CN" altLang="en-US" smtClean="0"/>
          </a:p>
        </p:txBody>
      </p:sp>
      <p:sp>
        <p:nvSpPr>
          <p:cNvPr id="35843" name="Rectangle 3"/>
          <p:cNvSpPr>
            <a:spLocks noGrp="1" noChangeArrowheads="1"/>
          </p:cNvSpPr>
          <p:nvPr>
            <p:ph type="body" idx="1"/>
          </p:nvPr>
        </p:nvSpPr>
        <p:spPr>
          <a:xfrm>
            <a:off x="612001" y="1353458"/>
            <a:ext cx="5740900" cy="5288241"/>
          </a:xfrm>
        </p:spPr>
        <p:txBody>
          <a:bodyPr/>
          <a:lstStyle/>
          <a:p>
            <a:r>
              <a:rPr lang="zh-CN" altLang="en-US" dirty="0" smtClean="0"/>
              <a:t>使得判定中的条件取得各种可能的值，并使得每个判定取得各种可能的结果</a:t>
            </a:r>
            <a:endParaRPr lang="zh-CN" altLang="en-US" dirty="0" smtClean="0"/>
          </a:p>
          <a:p>
            <a:r>
              <a:rPr lang="zh-CN" altLang="en-US" dirty="0" smtClean="0"/>
              <a:t>测试用例</a:t>
            </a:r>
            <a:endParaRPr lang="zh-CN" altLang="en-US" dirty="0" smtClean="0"/>
          </a:p>
          <a:p>
            <a:pPr marL="0" indent="0">
              <a:buNone/>
            </a:pPr>
            <a:r>
              <a:rPr lang="zh-CN" altLang="en-US" dirty="0" smtClean="0"/>
              <a:t>    </a:t>
            </a:r>
            <a:r>
              <a:rPr lang="en-US" altLang="zh-CN" dirty="0" smtClean="0"/>
              <a:t>1. A=2, B=0, X=4</a:t>
            </a:r>
            <a:endParaRPr lang="en-US" altLang="zh-CN" dirty="0" smtClean="0"/>
          </a:p>
          <a:p>
            <a:pPr marL="0" indent="0">
              <a:buNone/>
            </a:pPr>
            <a:r>
              <a:rPr lang="en-US" altLang="zh-CN" dirty="0" smtClean="0"/>
              <a:t>     </a:t>
            </a:r>
            <a:r>
              <a:rPr lang="zh-CN" altLang="en-US" dirty="0" smtClean="0"/>
              <a:t>（沿路径</a:t>
            </a:r>
            <a:r>
              <a:rPr lang="en-US" altLang="zh-CN" dirty="0" smtClean="0"/>
              <a:t>ace</a:t>
            </a:r>
            <a:r>
              <a:rPr lang="zh-CN" altLang="en-US" dirty="0" smtClean="0"/>
              <a:t>）</a:t>
            </a:r>
            <a:endParaRPr lang="zh-CN" altLang="en-US" dirty="0" smtClean="0"/>
          </a:p>
          <a:p>
            <a:pPr marL="0" indent="0">
              <a:buNone/>
            </a:pPr>
            <a:r>
              <a:rPr lang="zh-CN" altLang="en-US" dirty="0" smtClean="0"/>
              <a:t>    </a:t>
            </a:r>
            <a:r>
              <a:rPr lang="en-US" altLang="zh-CN" dirty="0" smtClean="0"/>
              <a:t>2. A=1, B=1, X=1</a:t>
            </a:r>
            <a:endParaRPr lang="en-US" altLang="zh-CN" dirty="0" smtClean="0"/>
          </a:p>
          <a:p>
            <a:pPr marL="0" indent="0">
              <a:buNone/>
            </a:pPr>
            <a:r>
              <a:rPr lang="en-US" altLang="zh-CN" dirty="0" smtClean="0"/>
              <a:t>    </a:t>
            </a:r>
            <a:r>
              <a:rPr lang="zh-CN" altLang="en-US" dirty="0" smtClean="0"/>
              <a:t>（沿路径</a:t>
            </a:r>
            <a:r>
              <a:rPr lang="en-US" altLang="zh-CN" dirty="0" err="1" smtClean="0"/>
              <a:t>abd</a:t>
            </a:r>
            <a:r>
              <a:rPr lang="zh-CN" altLang="en-US" dirty="0" smtClean="0"/>
              <a:t>）</a:t>
            </a:r>
            <a:endParaRPr lang="zh-CN" altLang="en-US" dirty="0" smtClean="0"/>
          </a:p>
        </p:txBody>
      </p:sp>
      <p:grpSp>
        <p:nvGrpSpPr>
          <p:cNvPr id="23556" name="Group 4"/>
          <p:cNvGrpSpPr/>
          <p:nvPr/>
        </p:nvGrpSpPr>
        <p:grpSpPr bwMode="auto">
          <a:xfrm>
            <a:off x="6808016" y="1700259"/>
            <a:ext cx="3671888" cy="5008563"/>
            <a:chOff x="3061" y="1001"/>
            <a:chExt cx="2313" cy="3155"/>
          </a:xfrm>
        </p:grpSpPr>
        <p:sp>
          <p:nvSpPr>
            <p:cNvPr id="23557" name="Text Box 5"/>
            <p:cNvSpPr txBox="1">
              <a:spLocks noChangeArrowheads="1"/>
            </p:cNvSpPr>
            <p:nvPr/>
          </p:nvSpPr>
          <p:spPr bwMode="auto">
            <a:xfrm>
              <a:off x="3061" y="1363"/>
              <a:ext cx="984"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1400">
                  <a:latin typeface="Times New Roman" panose="02020603050405020304" pitchFamily="18" charset="0"/>
                </a:rPr>
                <a:t>A</a:t>
              </a:r>
              <a:r>
                <a:rPr lang="en-US" altLang="zh-CN" sz="1400">
                  <a:latin typeface="Times New Roman" panose="02020603050405020304" pitchFamily="18" charset="0"/>
                  <a:cs typeface="Times New Roman" panose="02020603050405020304" pitchFamily="18" charset="0"/>
                </a:rPr>
                <a:t>&gt;1</a:t>
              </a:r>
              <a:endParaRPr lang="en-US" altLang="zh-CN" sz="1400">
                <a:latin typeface="Times New Roman" panose="02020603050405020304" pitchFamily="18" charset="0"/>
                <a:cs typeface="Times New Roman" panose="02020603050405020304" pitchFamily="18" charset="0"/>
              </a:endParaRPr>
            </a:p>
            <a:p>
              <a:pPr algn="ctr" eaLnBrk="1" hangingPunct="1">
                <a:spcBef>
                  <a:spcPct val="20000"/>
                </a:spcBef>
              </a:pPr>
              <a:r>
                <a:rPr lang="en-US" altLang="zh-CN" sz="1400">
                  <a:latin typeface="Times New Roman" panose="02020603050405020304" pitchFamily="18" charset="0"/>
                  <a:cs typeface="Times New Roman" panose="02020603050405020304" pitchFamily="18" charset="0"/>
                </a:rPr>
                <a:t>AND</a:t>
              </a:r>
              <a:endParaRPr lang="en-US" altLang="zh-CN" sz="1400">
                <a:latin typeface="Times New Roman" panose="02020603050405020304" pitchFamily="18" charset="0"/>
                <a:cs typeface="Times New Roman" panose="02020603050405020304" pitchFamily="18" charset="0"/>
              </a:endParaRPr>
            </a:p>
            <a:p>
              <a:pPr algn="ctr" eaLnBrk="1" hangingPunct="1">
                <a:spcBef>
                  <a:spcPct val="20000"/>
                </a:spcBef>
              </a:pPr>
              <a:r>
                <a:rPr lang="en-US" altLang="zh-CN" sz="1400">
                  <a:latin typeface="Times New Roman" panose="02020603050405020304" pitchFamily="18" charset="0"/>
                  <a:cs typeface="Times New Roman" panose="02020603050405020304" pitchFamily="18" charset="0"/>
                </a:rPr>
                <a:t>B=0</a:t>
              </a:r>
              <a:endParaRPr lang="en-US" altLang="zh-CN" sz="1400">
                <a:latin typeface="Times New Roman" panose="02020603050405020304" pitchFamily="18" charset="0"/>
                <a:cs typeface="Times New Roman" panose="02020603050405020304" pitchFamily="18" charset="0"/>
              </a:endParaRPr>
            </a:p>
          </p:txBody>
        </p:sp>
        <p:grpSp>
          <p:nvGrpSpPr>
            <p:cNvPr id="23558" name="Group 6"/>
            <p:cNvGrpSpPr/>
            <p:nvPr/>
          </p:nvGrpSpPr>
          <p:grpSpPr bwMode="auto">
            <a:xfrm>
              <a:off x="3124" y="1001"/>
              <a:ext cx="2250" cy="3155"/>
              <a:chOff x="3124" y="1001"/>
              <a:chExt cx="2250" cy="3155"/>
            </a:xfrm>
          </p:grpSpPr>
          <p:sp>
            <p:nvSpPr>
              <p:cNvPr id="23559" name="Rectangle 7"/>
              <p:cNvSpPr>
                <a:spLocks noChangeArrowheads="1"/>
              </p:cNvSpPr>
              <p:nvPr/>
            </p:nvSpPr>
            <p:spPr bwMode="auto">
              <a:xfrm>
                <a:off x="4499" y="1961"/>
                <a:ext cx="875" cy="385"/>
              </a:xfrm>
              <a:prstGeom prst="rect">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3560" name="Group 8"/>
              <p:cNvGrpSpPr/>
              <p:nvPr/>
            </p:nvGrpSpPr>
            <p:grpSpPr bwMode="auto">
              <a:xfrm>
                <a:off x="3186" y="1026"/>
                <a:ext cx="2188" cy="3130"/>
                <a:chOff x="3923" y="1298"/>
                <a:chExt cx="1588" cy="2586"/>
              </a:xfrm>
            </p:grpSpPr>
            <p:sp>
              <p:nvSpPr>
                <p:cNvPr id="23573" name="AutoShape 9"/>
                <p:cNvSpPr>
                  <a:spLocks noChangeArrowheads="1"/>
                </p:cNvSpPr>
                <p:nvPr/>
              </p:nvSpPr>
              <p:spPr bwMode="auto">
                <a:xfrm>
                  <a:off x="3923" y="1570"/>
                  <a:ext cx="772" cy="454"/>
                </a:xfrm>
                <a:prstGeom prst="diamond">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74" name="AutoShape 10"/>
                <p:cNvSpPr>
                  <a:spLocks noChangeArrowheads="1"/>
                </p:cNvSpPr>
                <p:nvPr/>
              </p:nvSpPr>
              <p:spPr bwMode="auto">
                <a:xfrm>
                  <a:off x="3923" y="2750"/>
                  <a:ext cx="772" cy="453"/>
                </a:xfrm>
                <a:prstGeom prst="diamond">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75" name="Line 11"/>
                <p:cNvSpPr>
                  <a:spLocks noChangeShapeType="1"/>
                </p:cNvSpPr>
                <p:nvPr/>
              </p:nvSpPr>
              <p:spPr bwMode="auto">
                <a:xfrm>
                  <a:off x="4332" y="2024"/>
                  <a:ext cx="0" cy="726"/>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76" name="Line 12"/>
                <p:cNvSpPr>
                  <a:spLocks noChangeShapeType="1"/>
                </p:cNvSpPr>
                <p:nvPr/>
              </p:nvSpPr>
              <p:spPr bwMode="auto">
                <a:xfrm>
                  <a:off x="4332" y="1298"/>
                  <a:ext cx="0" cy="272"/>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77" name="Line 13"/>
                <p:cNvSpPr>
                  <a:spLocks noChangeShapeType="1"/>
                </p:cNvSpPr>
                <p:nvPr/>
              </p:nvSpPr>
              <p:spPr bwMode="auto">
                <a:xfrm>
                  <a:off x="4332" y="3204"/>
                  <a:ext cx="0" cy="680"/>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78" name="Rectangle 14"/>
                <p:cNvSpPr>
                  <a:spLocks noChangeArrowheads="1"/>
                </p:cNvSpPr>
                <p:nvPr/>
              </p:nvSpPr>
              <p:spPr bwMode="auto">
                <a:xfrm>
                  <a:off x="4876" y="3157"/>
                  <a:ext cx="635" cy="318"/>
                </a:xfrm>
                <a:prstGeom prst="rect">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79" name="Line 15"/>
                <p:cNvSpPr>
                  <a:spLocks noChangeShapeType="1"/>
                </p:cNvSpPr>
                <p:nvPr/>
              </p:nvSpPr>
              <p:spPr bwMode="auto">
                <a:xfrm>
                  <a:off x="4694" y="1797"/>
                  <a:ext cx="499" cy="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0" name="Line 16"/>
                <p:cNvSpPr>
                  <a:spLocks noChangeShapeType="1"/>
                </p:cNvSpPr>
                <p:nvPr/>
              </p:nvSpPr>
              <p:spPr bwMode="auto">
                <a:xfrm>
                  <a:off x="5193" y="1797"/>
                  <a:ext cx="0" cy="273"/>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1" name="Line 17"/>
                <p:cNvSpPr>
                  <a:spLocks noChangeShapeType="1"/>
                </p:cNvSpPr>
                <p:nvPr/>
              </p:nvSpPr>
              <p:spPr bwMode="auto">
                <a:xfrm flipH="1">
                  <a:off x="4332" y="2568"/>
                  <a:ext cx="861" cy="0"/>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2" name="Line 18"/>
                <p:cNvSpPr>
                  <a:spLocks noChangeShapeType="1"/>
                </p:cNvSpPr>
                <p:nvPr/>
              </p:nvSpPr>
              <p:spPr bwMode="auto">
                <a:xfrm>
                  <a:off x="5193" y="2387"/>
                  <a:ext cx="0" cy="182"/>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3" name="Line 19"/>
                <p:cNvSpPr>
                  <a:spLocks noChangeShapeType="1"/>
                </p:cNvSpPr>
                <p:nvPr/>
              </p:nvSpPr>
              <p:spPr bwMode="auto">
                <a:xfrm>
                  <a:off x="4694" y="2976"/>
                  <a:ext cx="499" cy="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4" name="Line 20"/>
                <p:cNvSpPr>
                  <a:spLocks noChangeShapeType="1"/>
                </p:cNvSpPr>
                <p:nvPr/>
              </p:nvSpPr>
              <p:spPr bwMode="auto">
                <a:xfrm>
                  <a:off x="5193" y="2976"/>
                  <a:ext cx="0" cy="182"/>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5" name="Line 21"/>
                <p:cNvSpPr>
                  <a:spLocks noChangeShapeType="1"/>
                </p:cNvSpPr>
                <p:nvPr/>
              </p:nvSpPr>
              <p:spPr bwMode="auto">
                <a:xfrm>
                  <a:off x="5193" y="3475"/>
                  <a:ext cx="0" cy="227"/>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6" name="Line 22"/>
                <p:cNvSpPr>
                  <a:spLocks noChangeShapeType="1"/>
                </p:cNvSpPr>
                <p:nvPr/>
              </p:nvSpPr>
              <p:spPr bwMode="auto">
                <a:xfrm flipH="1" flipV="1">
                  <a:off x="4332" y="3702"/>
                  <a:ext cx="861" cy="0"/>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561" name="Text Box 23"/>
              <p:cNvSpPr txBox="1">
                <a:spLocks noChangeArrowheads="1"/>
              </p:cNvSpPr>
              <p:nvPr/>
            </p:nvSpPr>
            <p:spPr bwMode="auto">
              <a:xfrm>
                <a:off x="3595" y="1001"/>
                <a:ext cx="18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a</a:t>
                </a:r>
                <a:endParaRPr lang="en-US" altLang="zh-CN" sz="2000">
                  <a:latin typeface="Times New Roman" panose="02020603050405020304" pitchFamily="18" charset="0"/>
                </a:endParaRPr>
              </a:p>
            </p:txBody>
          </p:sp>
          <p:sp>
            <p:nvSpPr>
              <p:cNvPr id="23562" name="Text Box 24"/>
              <p:cNvSpPr txBox="1">
                <a:spLocks noChangeArrowheads="1"/>
              </p:cNvSpPr>
              <p:nvPr/>
            </p:nvSpPr>
            <p:spPr bwMode="auto">
              <a:xfrm>
                <a:off x="4045" y="1337"/>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Y</a:t>
                </a:r>
                <a:endParaRPr lang="en-US" altLang="zh-CN" sz="2000">
                  <a:latin typeface="Times New Roman" panose="02020603050405020304" pitchFamily="18" charset="0"/>
                </a:endParaRPr>
              </a:p>
            </p:txBody>
          </p:sp>
          <p:sp>
            <p:nvSpPr>
              <p:cNvPr id="23563" name="Text Box 25"/>
              <p:cNvSpPr txBox="1">
                <a:spLocks noChangeArrowheads="1"/>
              </p:cNvSpPr>
              <p:nvPr/>
            </p:nvSpPr>
            <p:spPr bwMode="auto">
              <a:xfrm>
                <a:off x="4967" y="1480"/>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400">
                    <a:latin typeface="Times New Roman" panose="02020603050405020304" pitchFamily="18" charset="0"/>
                  </a:rPr>
                  <a:t>c</a:t>
                </a:r>
                <a:endParaRPr lang="en-US" altLang="zh-CN" sz="2400">
                  <a:latin typeface="Times New Roman" panose="02020603050405020304" pitchFamily="18" charset="0"/>
                </a:endParaRPr>
              </a:p>
            </p:txBody>
          </p:sp>
          <p:sp>
            <p:nvSpPr>
              <p:cNvPr id="23564" name="Text Box 26"/>
              <p:cNvSpPr txBox="1">
                <a:spLocks noChangeArrowheads="1"/>
              </p:cNvSpPr>
              <p:nvPr/>
            </p:nvSpPr>
            <p:spPr bwMode="auto">
              <a:xfrm>
                <a:off x="4289" y="1987"/>
                <a:ext cx="89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X=X/A</a:t>
                </a:r>
                <a:endParaRPr lang="en-US" altLang="zh-CN" sz="2000">
                  <a:latin typeface="Times New Roman" panose="02020603050405020304" pitchFamily="18" charset="0"/>
                </a:endParaRPr>
              </a:p>
            </p:txBody>
          </p:sp>
          <p:sp>
            <p:nvSpPr>
              <p:cNvPr id="23565" name="Text Box 27"/>
              <p:cNvSpPr txBox="1">
                <a:spLocks noChangeArrowheads="1"/>
              </p:cNvSpPr>
              <p:nvPr/>
            </p:nvSpPr>
            <p:spPr bwMode="auto">
              <a:xfrm>
                <a:off x="3514" y="1842"/>
                <a:ext cx="23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N</a:t>
                </a:r>
                <a:endParaRPr lang="en-US" altLang="zh-CN" sz="2000">
                  <a:latin typeface="Times New Roman" panose="02020603050405020304" pitchFamily="18" charset="0"/>
                </a:endParaRPr>
              </a:p>
            </p:txBody>
          </p:sp>
          <p:sp>
            <p:nvSpPr>
              <p:cNvPr id="23566" name="Text Box 28"/>
              <p:cNvSpPr txBox="1">
                <a:spLocks noChangeArrowheads="1"/>
              </p:cNvSpPr>
              <p:nvPr/>
            </p:nvSpPr>
            <p:spPr bwMode="auto">
              <a:xfrm>
                <a:off x="3359" y="2105"/>
                <a:ext cx="23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b </a:t>
                </a:r>
                <a:endParaRPr lang="en-US" altLang="zh-CN" sz="2000">
                  <a:latin typeface="Times New Roman" panose="02020603050405020304" pitchFamily="18" charset="0"/>
                </a:endParaRPr>
              </a:p>
            </p:txBody>
          </p:sp>
          <p:sp>
            <p:nvSpPr>
              <p:cNvPr id="23567" name="Text Box 29"/>
              <p:cNvSpPr txBox="1">
                <a:spLocks noChangeArrowheads="1"/>
              </p:cNvSpPr>
              <p:nvPr/>
            </p:nvSpPr>
            <p:spPr bwMode="auto">
              <a:xfrm>
                <a:off x="4241" y="2750"/>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Y</a:t>
                </a:r>
                <a:endParaRPr lang="en-US" altLang="zh-CN" sz="2000">
                  <a:latin typeface="Times New Roman" panose="02020603050405020304" pitchFamily="18" charset="0"/>
                </a:endParaRPr>
              </a:p>
            </p:txBody>
          </p:sp>
          <p:sp>
            <p:nvSpPr>
              <p:cNvPr id="23568" name="Text Box 30"/>
              <p:cNvSpPr txBox="1">
                <a:spLocks noChangeArrowheads="1"/>
              </p:cNvSpPr>
              <p:nvPr/>
            </p:nvSpPr>
            <p:spPr bwMode="auto">
              <a:xfrm>
                <a:off x="4596" y="2788"/>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400">
                    <a:latin typeface="Times New Roman" panose="02020603050405020304" pitchFamily="18" charset="0"/>
                  </a:rPr>
                  <a:t>e</a:t>
                </a:r>
                <a:endParaRPr lang="en-US" altLang="zh-CN" sz="2400">
                  <a:latin typeface="Times New Roman" panose="02020603050405020304" pitchFamily="18" charset="0"/>
                </a:endParaRPr>
              </a:p>
            </p:txBody>
          </p:sp>
          <p:sp>
            <p:nvSpPr>
              <p:cNvPr id="23569" name="Text Box 31"/>
              <p:cNvSpPr txBox="1">
                <a:spLocks noChangeArrowheads="1"/>
              </p:cNvSpPr>
              <p:nvPr/>
            </p:nvSpPr>
            <p:spPr bwMode="auto">
              <a:xfrm>
                <a:off x="4355" y="3305"/>
                <a:ext cx="8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X=X+1</a:t>
                </a:r>
                <a:endParaRPr lang="en-US" altLang="zh-CN" sz="2000">
                  <a:latin typeface="Times New Roman" panose="02020603050405020304" pitchFamily="18" charset="0"/>
                </a:endParaRPr>
              </a:p>
            </p:txBody>
          </p:sp>
          <p:sp>
            <p:nvSpPr>
              <p:cNvPr id="23570" name="Text Box 32"/>
              <p:cNvSpPr txBox="1">
                <a:spLocks noChangeArrowheads="1"/>
              </p:cNvSpPr>
              <p:nvPr/>
            </p:nvSpPr>
            <p:spPr bwMode="auto">
              <a:xfrm>
                <a:off x="3439" y="3279"/>
                <a:ext cx="5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N</a:t>
                </a:r>
                <a:endParaRPr lang="en-US" altLang="zh-CN" sz="2000">
                  <a:latin typeface="Times New Roman" panose="02020603050405020304" pitchFamily="18" charset="0"/>
                </a:endParaRPr>
              </a:p>
            </p:txBody>
          </p:sp>
          <p:sp>
            <p:nvSpPr>
              <p:cNvPr id="23571" name="Text Box 33"/>
              <p:cNvSpPr txBox="1">
                <a:spLocks noChangeArrowheads="1"/>
              </p:cNvSpPr>
              <p:nvPr/>
            </p:nvSpPr>
            <p:spPr bwMode="auto">
              <a:xfrm>
                <a:off x="3360" y="352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d</a:t>
                </a:r>
                <a:endParaRPr lang="en-US" altLang="zh-CN" sz="2000">
                  <a:latin typeface="Times New Roman" panose="02020603050405020304" pitchFamily="18" charset="0"/>
                </a:endParaRPr>
              </a:p>
            </p:txBody>
          </p:sp>
          <p:sp>
            <p:nvSpPr>
              <p:cNvPr id="23572" name="Text Box 34"/>
              <p:cNvSpPr txBox="1">
                <a:spLocks noChangeArrowheads="1"/>
              </p:cNvSpPr>
              <p:nvPr/>
            </p:nvSpPr>
            <p:spPr bwMode="auto">
              <a:xfrm>
                <a:off x="3124" y="2790"/>
                <a:ext cx="897"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1400">
                    <a:latin typeface="Times New Roman" panose="02020603050405020304" pitchFamily="18" charset="0"/>
                  </a:rPr>
                  <a:t>A=2</a:t>
                </a:r>
                <a:endParaRPr lang="en-US" altLang="zh-CN" sz="1400">
                  <a:latin typeface="Times New Roman" panose="02020603050405020304" pitchFamily="18" charset="0"/>
                </a:endParaRPr>
              </a:p>
              <a:p>
                <a:pPr algn="ctr" eaLnBrk="1" hangingPunct="1">
                  <a:spcBef>
                    <a:spcPct val="20000"/>
                  </a:spcBef>
                </a:pPr>
                <a:r>
                  <a:rPr lang="en-US" altLang="zh-CN" sz="1400">
                    <a:latin typeface="Times New Roman" panose="02020603050405020304" pitchFamily="18" charset="0"/>
                  </a:rPr>
                  <a:t>OR</a:t>
                </a:r>
                <a:endParaRPr lang="en-US" altLang="zh-CN" sz="1400">
                  <a:latin typeface="Times New Roman" panose="02020603050405020304" pitchFamily="18" charset="0"/>
                </a:endParaRPr>
              </a:p>
              <a:p>
                <a:pPr algn="ctr" eaLnBrk="1" hangingPunct="1">
                  <a:spcBef>
                    <a:spcPct val="20000"/>
                  </a:spcBef>
                </a:pPr>
                <a:r>
                  <a:rPr lang="en-US" altLang="zh-CN" sz="1400">
                    <a:latin typeface="Times New Roman" panose="02020603050405020304" pitchFamily="18" charset="0"/>
                  </a:rPr>
                  <a:t>X</a:t>
                </a:r>
                <a:r>
                  <a:rPr lang="en-US" altLang="zh-CN" sz="1400">
                    <a:latin typeface="Times New Roman" panose="02020603050405020304" pitchFamily="18" charset="0"/>
                    <a:cs typeface="Times New Roman" panose="02020603050405020304" pitchFamily="18" charset="0"/>
                  </a:rPr>
                  <a:t>&gt;1</a:t>
                </a:r>
                <a:endParaRPr lang="en-US" altLang="zh-CN" sz="1400">
                  <a:latin typeface="Times New Roman" panose="02020603050405020304" pitchFamily="18" charset="0"/>
                  <a:cs typeface="Times New Roman" panose="02020603050405020304" pitchFamily="18" charset="0"/>
                </a:endParaRPr>
              </a:p>
            </p:txBody>
          </p:sp>
        </p:grpSp>
      </p:gr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anim calcmode="lin" valueType="num">
                                      <p:cBhvr additive="base">
                                        <p:cTn id="7" dur="500" fill="hold"/>
                                        <p:tgtEl>
                                          <p:spTgt spid="3584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84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843">
                                            <p:txEl>
                                              <p:pRg st="2" end="2"/>
                                            </p:txEl>
                                          </p:spTgt>
                                        </p:tgtEl>
                                        <p:attrNameLst>
                                          <p:attrName>style.visibility</p:attrName>
                                        </p:attrNameLst>
                                      </p:cBhvr>
                                      <p:to>
                                        <p:strVal val="visible"/>
                                      </p:to>
                                    </p:set>
                                    <p:anim calcmode="lin" valueType="num">
                                      <p:cBhvr additive="base">
                                        <p:cTn id="11" dur="500" fill="hold"/>
                                        <p:tgtEl>
                                          <p:spTgt spid="3584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84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5843">
                                            <p:txEl>
                                              <p:pRg st="3" end="3"/>
                                            </p:txEl>
                                          </p:spTgt>
                                        </p:tgtEl>
                                        <p:attrNameLst>
                                          <p:attrName>style.visibility</p:attrName>
                                        </p:attrNameLst>
                                      </p:cBhvr>
                                      <p:to>
                                        <p:strVal val="visible"/>
                                      </p:to>
                                    </p:set>
                                    <p:anim calcmode="lin" valueType="num">
                                      <p:cBhvr additive="base">
                                        <p:cTn id="15" dur="500" fill="hold"/>
                                        <p:tgtEl>
                                          <p:spTgt spid="3584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584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5843">
                                            <p:txEl>
                                              <p:pRg st="4" end="4"/>
                                            </p:txEl>
                                          </p:spTgt>
                                        </p:tgtEl>
                                        <p:attrNameLst>
                                          <p:attrName>style.visibility</p:attrName>
                                        </p:attrNameLst>
                                      </p:cBhvr>
                                      <p:to>
                                        <p:strVal val="visible"/>
                                      </p:to>
                                    </p:set>
                                    <p:anim calcmode="lin" valueType="num">
                                      <p:cBhvr additive="base">
                                        <p:cTn id="19" dur="500" fill="hold"/>
                                        <p:tgtEl>
                                          <p:spTgt spid="3584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584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5843">
                                            <p:txEl>
                                              <p:pRg st="5" end="5"/>
                                            </p:txEl>
                                          </p:spTgt>
                                        </p:tgtEl>
                                        <p:attrNameLst>
                                          <p:attrName>style.visibility</p:attrName>
                                        </p:attrNameLst>
                                      </p:cBhvr>
                                      <p:to>
                                        <p:strVal val="visible"/>
                                      </p:to>
                                    </p:set>
                                    <p:anim calcmode="lin" valueType="num">
                                      <p:cBhvr additive="base">
                                        <p:cTn id="23" dur="500" fill="hold"/>
                                        <p:tgtEl>
                                          <p:spTgt spid="3584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584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smtClean="0"/>
              <a:t>5</a:t>
            </a:r>
            <a:r>
              <a:rPr lang="zh-CN" altLang="en-US" smtClean="0"/>
              <a:t>）条件组合覆盖</a:t>
            </a:r>
            <a:endParaRPr lang="zh-CN" altLang="en-US" smtClean="0"/>
          </a:p>
        </p:txBody>
      </p:sp>
      <p:sp>
        <p:nvSpPr>
          <p:cNvPr id="36867" name="Rectangle 3"/>
          <p:cNvSpPr>
            <a:spLocks noGrp="1" noChangeArrowheads="1"/>
          </p:cNvSpPr>
          <p:nvPr>
            <p:ph type="body" idx="1"/>
          </p:nvPr>
        </p:nvSpPr>
        <p:spPr/>
        <p:txBody>
          <a:bodyPr/>
          <a:lstStyle/>
          <a:p>
            <a:r>
              <a:rPr lang="zh-CN" altLang="en-US" dirty="0" smtClean="0"/>
              <a:t>使得每个判定条件的各种可能组合都至少出现一次</a:t>
            </a:r>
            <a:endParaRPr lang="zh-CN" altLang="en-US" dirty="0" smtClean="0"/>
          </a:p>
          <a:p>
            <a:r>
              <a:rPr lang="zh-CN" altLang="en-US" dirty="0" smtClean="0"/>
              <a:t>要求</a:t>
            </a:r>
            <a:endParaRPr lang="zh-CN" altLang="en-US" dirty="0" smtClean="0"/>
          </a:p>
          <a:p>
            <a:pPr marL="457200" lvl="1" indent="0">
              <a:buNone/>
            </a:pPr>
            <a:r>
              <a:rPr lang="en-US" altLang="zh-CN" dirty="0" smtClean="0"/>
              <a:t>1. A&gt;1, B= 0    5. A=2, X&gt;1</a:t>
            </a:r>
            <a:endParaRPr lang="en-US" altLang="zh-CN" dirty="0" smtClean="0"/>
          </a:p>
          <a:p>
            <a:pPr marL="457200" lvl="1" indent="0">
              <a:buNone/>
            </a:pPr>
            <a:r>
              <a:rPr lang="en-US" altLang="zh-CN" dirty="0" smtClean="0"/>
              <a:t>2. A&gt;1, B≠0    6. A=2, X≤1</a:t>
            </a:r>
            <a:endParaRPr lang="en-US" altLang="zh-CN" dirty="0" smtClean="0"/>
          </a:p>
          <a:p>
            <a:pPr marL="457200" lvl="1" indent="0">
              <a:buNone/>
            </a:pPr>
            <a:r>
              <a:rPr lang="en-US" altLang="zh-CN" dirty="0" smtClean="0"/>
              <a:t>3. A≤1, B=0    7. A≠2, X&gt;1</a:t>
            </a:r>
            <a:endParaRPr lang="en-US" altLang="zh-CN" dirty="0" smtClean="0"/>
          </a:p>
          <a:p>
            <a:pPr marL="457200" lvl="1" indent="0">
              <a:buNone/>
            </a:pPr>
            <a:r>
              <a:rPr lang="en-US" altLang="zh-CN" dirty="0" smtClean="0"/>
              <a:t>4. A≤1, B≠0   8. A≠2, X≤1</a:t>
            </a:r>
            <a:endParaRPr lang="en-US" altLang="zh-CN" dirty="0" smtClean="0"/>
          </a:p>
          <a:p>
            <a:r>
              <a:rPr lang="zh-CN" altLang="en-US" dirty="0" smtClean="0"/>
              <a:t>测试用例</a:t>
            </a:r>
            <a:endParaRPr lang="zh-CN" altLang="en-US" dirty="0" smtClean="0"/>
          </a:p>
          <a:p>
            <a:pPr marL="457200" lvl="1" indent="0">
              <a:buNone/>
            </a:pPr>
            <a:r>
              <a:rPr lang="en-US" altLang="zh-CN" dirty="0" smtClean="0"/>
              <a:t>1.A=2, B=0, X=4</a:t>
            </a:r>
            <a:endParaRPr lang="en-US" altLang="zh-CN" dirty="0" smtClean="0"/>
          </a:p>
          <a:p>
            <a:pPr marL="457200" lvl="1" indent="0">
              <a:buNone/>
            </a:pPr>
            <a:r>
              <a:rPr lang="en-US" altLang="zh-CN" dirty="0" smtClean="0"/>
              <a:t>2.A=2, B=1, X=1</a:t>
            </a:r>
            <a:endParaRPr lang="en-US" altLang="zh-CN" dirty="0" smtClean="0"/>
          </a:p>
          <a:p>
            <a:pPr marL="457200" lvl="1" indent="0">
              <a:buNone/>
            </a:pPr>
            <a:r>
              <a:rPr lang="en-US" altLang="zh-CN" dirty="0" smtClean="0"/>
              <a:t>3.A=1, B=0, X=2</a:t>
            </a:r>
            <a:endParaRPr lang="en-US" altLang="zh-CN" dirty="0" smtClean="0"/>
          </a:p>
          <a:p>
            <a:pPr marL="457200" lvl="1" indent="0">
              <a:buNone/>
            </a:pPr>
            <a:r>
              <a:rPr lang="en-US" altLang="zh-CN" dirty="0" smtClean="0"/>
              <a:t>4.A=1, B=1, X=1</a:t>
            </a:r>
            <a:endParaRPr lang="en-US" altLang="zh-CN" dirty="0"/>
          </a:p>
        </p:txBody>
      </p:sp>
      <p:grpSp>
        <p:nvGrpSpPr>
          <p:cNvPr id="24580" name="Group 4"/>
          <p:cNvGrpSpPr/>
          <p:nvPr/>
        </p:nvGrpSpPr>
        <p:grpSpPr bwMode="auto">
          <a:xfrm>
            <a:off x="7696291" y="1633137"/>
            <a:ext cx="3671888" cy="5008562"/>
            <a:chOff x="3061" y="1001"/>
            <a:chExt cx="2313" cy="3155"/>
          </a:xfrm>
        </p:grpSpPr>
        <p:sp>
          <p:nvSpPr>
            <p:cNvPr id="24581" name="Text Box 5"/>
            <p:cNvSpPr txBox="1">
              <a:spLocks noChangeArrowheads="1"/>
            </p:cNvSpPr>
            <p:nvPr/>
          </p:nvSpPr>
          <p:spPr bwMode="auto">
            <a:xfrm>
              <a:off x="3061" y="1363"/>
              <a:ext cx="984"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1400">
                  <a:latin typeface="Times New Roman" panose="02020603050405020304" pitchFamily="18" charset="0"/>
                </a:rPr>
                <a:t>A</a:t>
              </a:r>
              <a:r>
                <a:rPr lang="en-US" altLang="zh-CN" sz="1400">
                  <a:latin typeface="Times New Roman" panose="02020603050405020304" pitchFamily="18" charset="0"/>
                  <a:cs typeface="Times New Roman" panose="02020603050405020304" pitchFamily="18" charset="0"/>
                </a:rPr>
                <a:t>&gt;1</a:t>
              </a:r>
              <a:endParaRPr lang="en-US" altLang="zh-CN" sz="1400">
                <a:latin typeface="Times New Roman" panose="02020603050405020304" pitchFamily="18" charset="0"/>
                <a:cs typeface="Times New Roman" panose="02020603050405020304" pitchFamily="18" charset="0"/>
              </a:endParaRPr>
            </a:p>
            <a:p>
              <a:pPr algn="ctr" eaLnBrk="1" hangingPunct="1">
                <a:spcBef>
                  <a:spcPct val="20000"/>
                </a:spcBef>
              </a:pPr>
              <a:r>
                <a:rPr lang="en-US" altLang="zh-CN" sz="1400">
                  <a:latin typeface="Times New Roman" panose="02020603050405020304" pitchFamily="18" charset="0"/>
                  <a:cs typeface="Times New Roman" panose="02020603050405020304" pitchFamily="18" charset="0"/>
                </a:rPr>
                <a:t>AND</a:t>
              </a:r>
              <a:endParaRPr lang="en-US" altLang="zh-CN" sz="1400">
                <a:latin typeface="Times New Roman" panose="02020603050405020304" pitchFamily="18" charset="0"/>
                <a:cs typeface="Times New Roman" panose="02020603050405020304" pitchFamily="18" charset="0"/>
              </a:endParaRPr>
            </a:p>
            <a:p>
              <a:pPr algn="ctr" eaLnBrk="1" hangingPunct="1">
                <a:spcBef>
                  <a:spcPct val="20000"/>
                </a:spcBef>
              </a:pPr>
              <a:r>
                <a:rPr lang="en-US" altLang="zh-CN" sz="1400">
                  <a:latin typeface="Times New Roman" panose="02020603050405020304" pitchFamily="18" charset="0"/>
                  <a:cs typeface="Times New Roman" panose="02020603050405020304" pitchFamily="18" charset="0"/>
                </a:rPr>
                <a:t>B=0</a:t>
              </a:r>
              <a:endParaRPr lang="en-US" altLang="zh-CN" sz="1400">
                <a:latin typeface="Times New Roman" panose="02020603050405020304" pitchFamily="18" charset="0"/>
                <a:cs typeface="Times New Roman" panose="02020603050405020304" pitchFamily="18" charset="0"/>
              </a:endParaRPr>
            </a:p>
          </p:txBody>
        </p:sp>
        <p:grpSp>
          <p:nvGrpSpPr>
            <p:cNvPr id="24582" name="Group 6"/>
            <p:cNvGrpSpPr/>
            <p:nvPr/>
          </p:nvGrpSpPr>
          <p:grpSpPr bwMode="auto">
            <a:xfrm>
              <a:off x="3124" y="1001"/>
              <a:ext cx="2250" cy="3155"/>
              <a:chOff x="3124" y="1001"/>
              <a:chExt cx="2250" cy="3155"/>
            </a:xfrm>
          </p:grpSpPr>
          <p:sp>
            <p:nvSpPr>
              <p:cNvPr id="24583" name="Rectangle 7"/>
              <p:cNvSpPr>
                <a:spLocks noChangeArrowheads="1"/>
              </p:cNvSpPr>
              <p:nvPr/>
            </p:nvSpPr>
            <p:spPr bwMode="auto">
              <a:xfrm>
                <a:off x="4499" y="1961"/>
                <a:ext cx="875" cy="385"/>
              </a:xfrm>
              <a:prstGeom prst="rect">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4584" name="Group 8"/>
              <p:cNvGrpSpPr/>
              <p:nvPr/>
            </p:nvGrpSpPr>
            <p:grpSpPr bwMode="auto">
              <a:xfrm>
                <a:off x="3186" y="1026"/>
                <a:ext cx="2188" cy="3130"/>
                <a:chOff x="3923" y="1298"/>
                <a:chExt cx="1588" cy="2586"/>
              </a:xfrm>
            </p:grpSpPr>
            <p:sp>
              <p:nvSpPr>
                <p:cNvPr id="24597" name="AutoShape 9"/>
                <p:cNvSpPr>
                  <a:spLocks noChangeArrowheads="1"/>
                </p:cNvSpPr>
                <p:nvPr/>
              </p:nvSpPr>
              <p:spPr bwMode="auto">
                <a:xfrm>
                  <a:off x="3923" y="1570"/>
                  <a:ext cx="772" cy="454"/>
                </a:xfrm>
                <a:prstGeom prst="diamond">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598" name="AutoShape 10"/>
                <p:cNvSpPr>
                  <a:spLocks noChangeArrowheads="1"/>
                </p:cNvSpPr>
                <p:nvPr/>
              </p:nvSpPr>
              <p:spPr bwMode="auto">
                <a:xfrm>
                  <a:off x="3923" y="2750"/>
                  <a:ext cx="772" cy="453"/>
                </a:xfrm>
                <a:prstGeom prst="diamond">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599" name="Line 11"/>
                <p:cNvSpPr>
                  <a:spLocks noChangeShapeType="1"/>
                </p:cNvSpPr>
                <p:nvPr/>
              </p:nvSpPr>
              <p:spPr bwMode="auto">
                <a:xfrm>
                  <a:off x="4332" y="2024"/>
                  <a:ext cx="0" cy="726"/>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0" name="Line 12"/>
                <p:cNvSpPr>
                  <a:spLocks noChangeShapeType="1"/>
                </p:cNvSpPr>
                <p:nvPr/>
              </p:nvSpPr>
              <p:spPr bwMode="auto">
                <a:xfrm>
                  <a:off x="4332" y="1298"/>
                  <a:ext cx="0" cy="272"/>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1" name="Line 13"/>
                <p:cNvSpPr>
                  <a:spLocks noChangeShapeType="1"/>
                </p:cNvSpPr>
                <p:nvPr/>
              </p:nvSpPr>
              <p:spPr bwMode="auto">
                <a:xfrm>
                  <a:off x="4332" y="3204"/>
                  <a:ext cx="0" cy="680"/>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2" name="Rectangle 14"/>
                <p:cNvSpPr>
                  <a:spLocks noChangeArrowheads="1"/>
                </p:cNvSpPr>
                <p:nvPr/>
              </p:nvSpPr>
              <p:spPr bwMode="auto">
                <a:xfrm>
                  <a:off x="4876" y="3157"/>
                  <a:ext cx="635" cy="318"/>
                </a:xfrm>
                <a:prstGeom prst="rect">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603" name="Line 15"/>
                <p:cNvSpPr>
                  <a:spLocks noChangeShapeType="1"/>
                </p:cNvSpPr>
                <p:nvPr/>
              </p:nvSpPr>
              <p:spPr bwMode="auto">
                <a:xfrm>
                  <a:off x="4694" y="1797"/>
                  <a:ext cx="499" cy="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4" name="Line 16"/>
                <p:cNvSpPr>
                  <a:spLocks noChangeShapeType="1"/>
                </p:cNvSpPr>
                <p:nvPr/>
              </p:nvSpPr>
              <p:spPr bwMode="auto">
                <a:xfrm>
                  <a:off x="5193" y="1797"/>
                  <a:ext cx="0" cy="273"/>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5" name="Line 17"/>
                <p:cNvSpPr>
                  <a:spLocks noChangeShapeType="1"/>
                </p:cNvSpPr>
                <p:nvPr/>
              </p:nvSpPr>
              <p:spPr bwMode="auto">
                <a:xfrm flipH="1">
                  <a:off x="4332" y="2568"/>
                  <a:ext cx="861" cy="0"/>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6" name="Line 18"/>
                <p:cNvSpPr>
                  <a:spLocks noChangeShapeType="1"/>
                </p:cNvSpPr>
                <p:nvPr/>
              </p:nvSpPr>
              <p:spPr bwMode="auto">
                <a:xfrm>
                  <a:off x="5193" y="2387"/>
                  <a:ext cx="0" cy="182"/>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7" name="Line 19"/>
                <p:cNvSpPr>
                  <a:spLocks noChangeShapeType="1"/>
                </p:cNvSpPr>
                <p:nvPr/>
              </p:nvSpPr>
              <p:spPr bwMode="auto">
                <a:xfrm>
                  <a:off x="4694" y="2976"/>
                  <a:ext cx="499" cy="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8" name="Line 20"/>
                <p:cNvSpPr>
                  <a:spLocks noChangeShapeType="1"/>
                </p:cNvSpPr>
                <p:nvPr/>
              </p:nvSpPr>
              <p:spPr bwMode="auto">
                <a:xfrm>
                  <a:off x="5193" y="2976"/>
                  <a:ext cx="0" cy="182"/>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9" name="Line 21"/>
                <p:cNvSpPr>
                  <a:spLocks noChangeShapeType="1"/>
                </p:cNvSpPr>
                <p:nvPr/>
              </p:nvSpPr>
              <p:spPr bwMode="auto">
                <a:xfrm>
                  <a:off x="5193" y="3475"/>
                  <a:ext cx="0" cy="227"/>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0" name="Line 22"/>
                <p:cNvSpPr>
                  <a:spLocks noChangeShapeType="1"/>
                </p:cNvSpPr>
                <p:nvPr/>
              </p:nvSpPr>
              <p:spPr bwMode="auto">
                <a:xfrm flipH="1" flipV="1">
                  <a:off x="4332" y="3702"/>
                  <a:ext cx="861" cy="0"/>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4585" name="Text Box 23"/>
              <p:cNvSpPr txBox="1">
                <a:spLocks noChangeArrowheads="1"/>
              </p:cNvSpPr>
              <p:nvPr/>
            </p:nvSpPr>
            <p:spPr bwMode="auto">
              <a:xfrm>
                <a:off x="3595" y="1001"/>
                <a:ext cx="18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a</a:t>
                </a:r>
                <a:endParaRPr lang="en-US" altLang="zh-CN" sz="2000">
                  <a:latin typeface="Times New Roman" panose="02020603050405020304" pitchFamily="18" charset="0"/>
                </a:endParaRPr>
              </a:p>
            </p:txBody>
          </p:sp>
          <p:sp>
            <p:nvSpPr>
              <p:cNvPr id="24586" name="Text Box 24"/>
              <p:cNvSpPr txBox="1">
                <a:spLocks noChangeArrowheads="1"/>
              </p:cNvSpPr>
              <p:nvPr/>
            </p:nvSpPr>
            <p:spPr bwMode="auto">
              <a:xfrm>
                <a:off x="4045" y="1337"/>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Y</a:t>
                </a:r>
                <a:endParaRPr lang="en-US" altLang="zh-CN" sz="2000">
                  <a:latin typeface="Times New Roman" panose="02020603050405020304" pitchFamily="18" charset="0"/>
                </a:endParaRPr>
              </a:p>
            </p:txBody>
          </p:sp>
          <p:sp>
            <p:nvSpPr>
              <p:cNvPr id="24587" name="Text Box 25"/>
              <p:cNvSpPr txBox="1">
                <a:spLocks noChangeArrowheads="1"/>
              </p:cNvSpPr>
              <p:nvPr/>
            </p:nvSpPr>
            <p:spPr bwMode="auto">
              <a:xfrm>
                <a:off x="4967" y="1480"/>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400">
                    <a:latin typeface="Times New Roman" panose="02020603050405020304" pitchFamily="18" charset="0"/>
                  </a:rPr>
                  <a:t>c</a:t>
                </a:r>
                <a:endParaRPr lang="en-US" altLang="zh-CN" sz="2400">
                  <a:latin typeface="Times New Roman" panose="02020603050405020304" pitchFamily="18" charset="0"/>
                </a:endParaRPr>
              </a:p>
            </p:txBody>
          </p:sp>
          <p:sp>
            <p:nvSpPr>
              <p:cNvPr id="24588" name="Text Box 26"/>
              <p:cNvSpPr txBox="1">
                <a:spLocks noChangeArrowheads="1"/>
              </p:cNvSpPr>
              <p:nvPr/>
            </p:nvSpPr>
            <p:spPr bwMode="auto">
              <a:xfrm>
                <a:off x="4289" y="1987"/>
                <a:ext cx="89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dirty="0">
                    <a:latin typeface="Times New Roman" panose="02020603050405020304" pitchFamily="18" charset="0"/>
                  </a:rPr>
                  <a:t>X=X/A</a:t>
                </a:r>
                <a:endParaRPr lang="en-US" altLang="zh-CN" sz="2000" dirty="0">
                  <a:latin typeface="Times New Roman" panose="02020603050405020304" pitchFamily="18" charset="0"/>
                </a:endParaRPr>
              </a:p>
            </p:txBody>
          </p:sp>
          <p:sp>
            <p:nvSpPr>
              <p:cNvPr id="24589" name="Text Box 27"/>
              <p:cNvSpPr txBox="1">
                <a:spLocks noChangeArrowheads="1"/>
              </p:cNvSpPr>
              <p:nvPr/>
            </p:nvSpPr>
            <p:spPr bwMode="auto">
              <a:xfrm>
                <a:off x="3514" y="1842"/>
                <a:ext cx="23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N</a:t>
                </a:r>
                <a:endParaRPr lang="en-US" altLang="zh-CN" sz="2000">
                  <a:latin typeface="Times New Roman" panose="02020603050405020304" pitchFamily="18" charset="0"/>
                </a:endParaRPr>
              </a:p>
            </p:txBody>
          </p:sp>
          <p:sp>
            <p:nvSpPr>
              <p:cNvPr id="24590" name="Text Box 28"/>
              <p:cNvSpPr txBox="1">
                <a:spLocks noChangeArrowheads="1"/>
              </p:cNvSpPr>
              <p:nvPr/>
            </p:nvSpPr>
            <p:spPr bwMode="auto">
              <a:xfrm>
                <a:off x="3359" y="2105"/>
                <a:ext cx="23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b </a:t>
                </a:r>
                <a:endParaRPr lang="en-US" altLang="zh-CN" sz="2000">
                  <a:latin typeface="Times New Roman" panose="02020603050405020304" pitchFamily="18" charset="0"/>
                </a:endParaRPr>
              </a:p>
            </p:txBody>
          </p:sp>
          <p:sp>
            <p:nvSpPr>
              <p:cNvPr id="24591" name="Text Box 29"/>
              <p:cNvSpPr txBox="1">
                <a:spLocks noChangeArrowheads="1"/>
              </p:cNvSpPr>
              <p:nvPr/>
            </p:nvSpPr>
            <p:spPr bwMode="auto">
              <a:xfrm>
                <a:off x="4241" y="2750"/>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Y</a:t>
                </a:r>
                <a:endParaRPr lang="en-US" altLang="zh-CN" sz="2000">
                  <a:latin typeface="Times New Roman" panose="02020603050405020304" pitchFamily="18" charset="0"/>
                </a:endParaRPr>
              </a:p>
            </p:txBody>
          </p:sp>
          <p:sp>
            <p:nvSpPr>
              <p:cNvPr id="24592" name="Text Box 30"/>
              <p:cNvSpPr txBox="1">
                <a:spLocks noChangeArrowheads="1"/>
              </p:cNvSpPr>
              <p:nvPr/>
            </p:nvSpPr>
            <p:spPr bwMode="auto">
              <a:xfrm>
                <a:off x="4596" y="2788"/>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400">
                    <a:latin typeface="Times New Roman" panose="02020603050405020304" pitchFamily="18" charset="0"/>
                  </a:rPr>
                  <a:t>e</a:t>
                </a:r>
                <a:endParaRPr lang="en-US" altLang="zh-CN" sz="2400">
                  <a:latin typeface="Times New Roman" panose="02020603050405020304" pitchFamily="18" charset="0"/>
                </a:endParaRPr>
              </a:p>
            </p:txBody>
          </p:sp>
          <p:sp>
            <p:nvSpPr>
              <p:cNvPr id="24593" name="Text Box 31"/>
              <p:cNvSpPr txBox="1">
                <a:spLocks noChangeArrowheads="1"/>
              </p:cNvSpPr>
              <p:nvPr/>
            </p:nvSpPr>
            <p:spPr bwMode="auto">
              <a:xfrm>
                <a:off x="4355" y="3305"/>
                <a:ext cx="8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X=X+1</a:t>
                </a:r>
                <a:endParaRPr lang="en-US" altLang="zh-CN" sz="2000">
                  <a:latin typeface="Times New Roman" panose="02020603050405020304" pitchFamily="18" charset="0"/>
                </a:endParaRPr>
              </a:p>
            </p:txBody>
          </p:sp>
          <p:sp>
            <p:nvSpPr>
              <p:cNvPr id="24594" name="Text Box 32"/>
              <p:cNvSpPr txBox="1">
                <a:spLocks noChangeArrowheads="1"/>
              </p:cNvSpPr>
              <p:nvPr/>
            </p:nvSpPr>
            <p:spPr bwMode="auto">
              <a:xfrm>
                <a:off x="3439" y="3279"/>
                <a:ext cx="5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N</a:t>
                </a:r>
                <a:endParaRPr lang="en-US" altLang="zh-CN" sz="2000">
                  <a:latin typeface="Times New Roman" panose="02020603050405020304" pitchFamily="18" charset="0"/>
                </a:endParaRPr>
              </a:p>
            </p:txBody>
          </p:sp>
          <p:sp>
            <p:nvSpPr>
              <p:cNvPr id="24595" name="Text Box 33"/>
              <p:cNvSpPr txBox="1">
                <a:spLocks noChangeArrowheads="1"/>
              </p:cNvSpPr>
              <p:nvPr/>
            </p:nvSpPr>
            <p:spPr bwMode="auto">
              <a:xfrm>
                <a:off x="3360" y="352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d</a:t>
                </a:r>
                <a:endParaRPr lang="en-US" altLang="zh-CN" sz="2000">
                  <a:latin typeface="Times New Roman" panose="02020603050405020304" pitchFamily="18" charset="0"/>
                </a:endParaRPr>
              </a:p>
            </p:txBody>
          </p:sp>
          <p:sp>
            <p:nvSpPr>
              <p:cNvPr id="24596" name="Text Box 34"/>
              <p:cNvSpPr txBox="1">
                <a:spLocks noChangeArrowheads="1"/>
              </p:cNvSpPr>
              <p:nvPr/>
            </p:nvSpPr>
            <p:spPr bwMode="auto">
              <a:xfrm>
                <a:off x="3124" y="2790"/>
                <a:ext cx="897"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1400">
                    <a:latin typeface="Times New Roman" panose="02020603050405020304" pitchFamily="18" charset="0"/>
                  </a:rPr>
                  <a:t>A=2</a:t>
                </a:r>
                <a:endParaRPr lang="en-US" altLang="zh-CN" sz="1400">
                  <a:latin typeface="Times New Roman" panose="02020603050405020304" pitchFamily="18" charset="0"/>
                </a:endParaRPr>
              </a:p>
              <a:p>
                <a:pPr algn="ctr" eaLnBrk="1" hangingPunct="1">
                  <a:spcBef>
                    <a:spcPct val="20000"/>
                  </a:spcBef>
                </a:pPr>
                <a:r>
                  <a:rPr lang="en-US" altLang="zh-CN" sz="1400">
                    <a:latin typeface="Times New Roman" panose="02020603050405020304" pitchFamily="18" charset="0"/>
                  </a:rPr>
                  <a:t>OR</a:t>
                </a:r>
                <a:endParaRPr lang="en-US" altLang="zh-CN" sz="1400">
                  <a:latin typeface="Times New Roman" panose="02020603050405020304" pitchFamily="18" charset="0"/>
                </a:endParaRPr>
              </a:p>
              <a:p>
                <a:pPr algn="ctr" eaLnBrk="1" hangingPunct="1">
                  <a:spcBef>
                    <a:spcPct val="20000"/>
                  </a:spcBef>
                </a:pPr>
                <a:r>
                  <a:rPr lang="en-US" altLang="zh-CN" sz="1400">
                    <a:latin typeface="Times New Roman" panose="02020603050405020304" pitchFamily="18" charset="0"/>
                  </a:rPr>
                  <a:t>X</a:t>
                </a:r>
                <a:r>
                  <a:rPr lang="en-US" altLang="zh-CN" sz="1400">
                    <a:latin typeface="Times New Roman" panose="02020603050405020304" pitchFamily="18" charset="0"/>
                    <a:cs typeface="Times New Roman" panose="02020603050405020304" pitchFamily="18" charset="0"/>
                  </a:rPr>
                  <a:t>&gt;1</a:t>
                </a:r>
                <a:endParaRPr lang="en-US" altLang="zh-CN" sz="1400">
                  <a:latin typeface="Times New Roman" panose="02020603050405020304" pitchFamily="18" charset="0"/>
                  <a:cs typeface="Times New Roman" panose="02020603050405020304" pitchFamily="18" charset="0"/>
                </a:endParaRPr>
              </a:p>
            </p:txBody>
          </p:sp>
        </p:grpSp>
      </p:gr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867">
                                            <p:txEl>
                                              <p:pRg st="6" end="6"/>
                                            </p:txEl>
                                          </p:spTgt>
                                        </p:tgtEl>
                                        <p:attrNameLst>
                                          <p:attrName>style.visibility</p:attrName>
                                        </p:attrNameLst>
                                      </p:cBhvr>
                                      <p:to>
                                        <p:strVal val="visible"/>
                                      </p:to>
                                    </p:set>
                                    <p:animEffect transition="in" filter="fade">
                                      <p:cBhvr>
                                        <p:cTn id="7" dur="1000"/>
                                        <p:tgtEl>
                                          <p:spTgt spid="36867">
                                            <p:txEl>
                                              <p:pRg st="6" end="6"/>
                                            </p:txEl>
                                          </p:spTgt>
                                        </p:tgtEl>
                                      </p:cBhvr>
                                    </p:animEffect>
                                    <p:anim calcmode="lin" valueType="num">
                                      <p:cBhvr>
                                        <p:cTn id="8" dur="1000" fill="hold"/>
                                        <p:tgtEl>
                                          <p:spTgt spid="36867">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36867">
                                            <p:txEl>
                                              <p:pRg st="6" end="6"/>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6867">
                                            <p:txEl>
                                              <p:pRg st="7" end="7"/>
                                            </p:txEl>
                                          </p:spTgt>
                                        </p:tgtEl>
                                        <p:attrNameLst>
                                          <p:attrName>style.visibility</p:attrName>
                                        </p:attrNameLst>
                                      </p:cBhvr>
                                      <p:to>
                                        <p:strVal val="visible"/>
                                      </p:to>
                                    </p:set>
                                    <p:animEffect transition="in" filter="fade">
                                      <p:cBhvr>
                                        <p:cTn id="12" dur="1000"/>
                                        <p:tgtEl>
                                          <p:spTgt spid="36867">
                                            <p:txEl>
                                              <p:pRg st="7" end="7"/>
                                            </p:txEl>
                                          </p:spTgt>
                                        </p:tgtEl>
                                      </p:cBhvr>
                                    </p:animEffect>
                                    <p:anim calcmode="lin" valueType="num">
                                      <p:cBhvr>
                                        <p:cTn id="13" dur="1000" fill="hold"/>
                                        <p:tgtEl>
                                          <p:spTgt spid="36867">
                                            <p:txEl>
                                              <p:pRg st="7" end="7"/>
                                            </p:txEl>
                                          </p:spTgt>
                                        </p:tgtEl>
                                        <p:attrNameLst>
                                          <p:attrName>ppt_x</p:attrName>
                                        </p:attrNameLst>
                                      </p:cBhvr>
                                      <p:tavLst>
                                        <p:tav tm="0">
                                          <p:val>
                                            <p:strVal val="#ppt_x"/>
                                          </p:val>
                                        </p:tav>
                                        <p:tav tm="100000">
                                          <p:val>
                                            <p:strVal val="#ppt_x"/>
                                          </p:val>
                                        </p:tav>
                                      </p:tavLst>
                                    </p:anim>
                                    <p:anim calcmode="lin" valueType="num">
                                      <p:cBhvr>
                                        <p:cTn id="14" dur="1000" fill="hold"/>
                                        <p:tgtEl>
                                          <p:spTgt spid="36867">
                                            <p:txEl>
                                              <p:pRg st="7" end="7"/>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6867">
                                            <p:txEl>
                                              <p:pRg st="8" end="8"/>
                                            </p:txEl>
                                          </p:spTgt>
                                        </p:tgtEl>
                                        <p:attrNameLst>
                                          <p:attrName>style.visibility</p:attrName>
                                        </p:attrNameLst>
                                      </p:cBhvr>
                                      <p:to>
                                        <p:strVal val="visible"/>
                                      </p:to>
                                    </p:set>
                                    <p:animEffect transition="in" filter="fade">
                                      <p:cBhvr>
                                        <p:cTn id="17" dur="1000"/>
                                        <p:tgtEl>
                                          <p:spTgt spid="36867">
                                            <p:txEl>
                                              <p:pRg st="8" end="8"/>
                                            </p:txEl>
                                          </p:spTgt>
                                        </p:tgtEl>
                                      </p:cBhvr>
                                    </p:animEffect>
                                    <p:anim calcmode="lin" valueType="num">
                                      <p:cBhvr>
                                        <p:cTn id="18" dur="1000" fill="hold"/>
                                        <p:tgtEl>
                                          <p:spTgt spid="36867">
                                            <p:txEl>
                                              <p:pRg st="8" end="8"/>
                                            </p:txEl>
                                          </p:spTgt>
                                        </p:tgtEl>
                                        <p:attrNameLst>
                                          <p:attrName>ppt_x</p:attrName>
                                        </p:attrNameLst>
                                      </p:cBhvr>
                                      <p:tavLst>
                                        <p:tav tm="0">
                                          <p:val>
                                            <p:strVal val="#ppt_x"/>
                                          </p:val>
                                        </p:tav>
                                        <p:tav tm="100000">
                                          <p:val>
                                            <p:strVal val="#ppt_x"/>
                                          </p:val>
                                        </p:tav>
                                      </p:tavLst>
                                    </p:anim>
                                    <p:anim calcmode="lin" valueType="num">
                                      <p:cBhvr>
                                        <p:cTn id="19" dur="1000" fill="hold"/>
                                        <p:tgtEl>
                                          <p:spTgt spid="36867">
                                            <p:txEl>
                                              <p:pRg st="8" end="8"/>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6867">
                                            <p:txEl>
                                              <p:pRg st="9" end="9"/>
                                            </p:txEl>
                                          </p:spTgt>
                                        </p:tgtEl>
                                        <p:attrNameLst>
                                          <p:attrName>style.visibility</p:attrName>
                                        </p:attrNameLst>
                                      </p:cBhvr>
                                      <p:to>
                                        <p:strVal val="visible"/>
                                      </p:to>
                                    </p:set>
                                    <p:animEffect transition="in" filter="fade">
                                      <p:cBhvr>
                                        <p:cTn id="22" dur="1000"/>
                                        <p:tgtEl>
                                          <p:spTgt spid="36867">
                                            <p:txEl>
                                              <p:pRg st="9" end="9"/>
                                            </p:txEl>
                                          </p:spTgt>
                                        </p:tgtEl>
                                      </p:cBhvr>
                                    </p:animEffect>
                                    <p:anim calcmode="lin" valueType="num">
                                      <p:cBhvr>
                                        <p:cTn id="23" dur="1000" fill="hold"/>
                                        <p:tgtEl>
                                          <p:spTgt spid="36867">
                                            <p:txEl>
                                              <p:pRg st="9" end="9"/>
                                            </p:txEl>
                                          </p:spTgt>
                                        </p:tgtEl>
                                        <p:attrNameLst>
                                          <p:attrName>ppt_x</p:attrName>
                                        </p:attrNameLst>
                                      </p:cBhvr>
                                      <p:tavLst>
                                        <p:tav tm="0">
                                          <p:val>
                                            <p:strVal val="#ppt_x"/>
                                          </p:val>
                                        </p:tav>
                                        <p:tav tm="100000">
                                          <p:val>
                                            <p:strVal val="#ppt_x"/>
                                          </p:val>
                                        </p:tav>
                                      </p:tavLst>
                                    </p:anim>
                                    <p:anim calcmode="lin" valueType="num">
                                      <p:cBhvr>
                                        <p:cTn id="24" dur="1000" fill="hold"/>
                                        <p:tgtEl>
                                          <p:spTgt spid="36867">
                                            <p:txEl>
                                              <p:pRg st="9" end="9"/>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6867">
                                            <p:txEl>
                                              <p:pRg st="10" end="10"/>
                                            </p:txEl>
                                          </p:spTgt>
                                        </p:tgtEl>
                                        <p:attrNameLst>
                                          <p:attrName>style.visibility</p:attrName>
                                        </p:attrNameLst>
                                      </p:cBhvr>
                                      <p:to>
                                        <p:strVal val="visible"/>
                                      </p:to>
                                    </p:set>
                                    <p:animEffect transition="in" filter="fade">
                                      <p:cBhvr>
                                        <p:cTn id="27" dur="1000"/>
                                        <p:tgtEl>
                                          <p:spTgt spid="36867">
                                            <p:txEl>
                                              <p:pRg st="10" end="10"/>
                                            </p:txEl>
                                          </p:spTgt>
                                        </p:tgtEl>
                                      </p:cBhvr>
                                    </p:animEffect>
                                    <p:anim calcmode="lin" valueType="num">
                                      <p:cBhvr>
                                        <p:cTn id="28" dur="1000" fill="hold"/>
                                        <p:tgtEl>
                                          <p:spTgt spid="36867">
                                            <p:txEl>
                                              <p:pRg st="10" end="10"/>
                                            </p:txEl>
                                          </p:spTgt>
                                        </p:tgtEl>
                                        <p:attrNameLst>
                                          <p:attrName>ppt_x</p:attrName>
                                        </p:attrNameLst>
                                      </p:cBhvr>
                                      <p:tavLst>
                                        <p:tav tm="0">
                                          <p:val>
                                            <p:strVal val="#ppt_x"/>
                                          </p:val>
                                        </p:tav>
                                        <p:tav tm="100000">
                                          <p:val>
                                            <p:strVal val="#ppt_x"/>
                                          </p:val>
                                        </p:tav>
                                      </p:tavLst>
                                    </p:anim>
                                    <p:anim calcmode="lin" valueType="num">
                                      <p:cBhvr>
                                        <p:cTn id="29" dur="1000" fill="hold"/>
                                        <p:tgtEl>
                                          <p:spTgt spid="36867">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2"/>
          <p:cNvGrpSpPr>
            <a:grpSpLocks noRot="1"/>
          </p:cNvGrpSpPr>
          <p:nvPr/>
        </p:nvGrpSpPr>
        <p:grpSpPr bwMode="auto">
          <a:xfrm>
            <a:off x="1693863" y="3462338"/>
            <a:ext cx="5257800" cy="2774950"/>
            <a:chOff x="1536" y="1536"/>
            <a:chExt cx="3120" cy="1652"/>
          </a:xfrm>
        </p:grpSpPr>
        <p:sp>
          <p:nvSpPr>
            <p:cNvPr id="25637" name="Rectangle 3"/>
            <p:cNvSpPr>
              <a:spLocks noChangeArrowheads="1"/>
            </p:cNvSpPr>
            <p:nvPr/>
          </p:nvSpPr>
          <p:spPr bwMode="auto">
            <a:xfrm>
              <a:off x="2807" y="1893"/>
              <a:ext cx="1849" cy="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rPr>
                <a:t>a  c  e        L</a:t>
              </a:r>
              <a:r>
                <a:rPr kumimoji="1" lang="en-US" altLang="zh-CN" sz="2800" baseline="-25000">
                  <a:latin typeface="Times New Roman" panose="02020603050405020304" pitchFamily="18" charset="0"/>
                </a:rPr>
                <a:t>1</a:t>
              </a:r>
              <a:endParaRPr kumimoji="1" lang="en-US" altLang="zh-CN" sz="2800" baseline="-25000">
                <a:latin typeface="Times New Roman" panose="02020603050405020304" pitchFamily="18" charset="0"/>
              </a:endParaRPr>
            </a:p>
            <a:p>
              <a:pPr algn="ctr" eaLnBrk="1" hangingPunct="1"/>
              <a:r>
                <a:rPr kumimoji="1" lang="en-US" altLang="zh-CN" sz="2800">
                  <a:latin typeface="Times New Roman" panose="02020603050405020304" pitchFamily="18" charset="0"/>
                </a:rPr>
                <a:t>a  b  d        L</a:t>
              </a:r>
              <a:r>
                <a:rPr kumimoji="1" lang="en-US" altLang="zh-CN" sz="2800" baseline="-25000">
                  <a:latin typeface="Times New Roman" panose="02020603050405020304" pitchFamily="18" charset="0"/>
                </a:rPr>
                <a:t>2</a:t>
              </a:r>
              <a:endParaRPr kumimoji="1" lang="en-US" altLang="zh-CN" sz="2800">
                <a:latin typeface="Times New Roman" panose="02020603050405020304" pitchFamily="18" charset="0"/>
              </a:endParaRPr>
            </a:p>
            <a:p>
              <a:pPr algn="ctr" eaLnBrk="1" hangingPunct="1"/>
              <a:r>
                <a:rPr kumimoji="1" lang="en-US" altLang="zh-CN" sz="2800">
                  <a:latin typeface="Times New Roman" panose="02020603050405020304" pitchFamily="18" charset="0"/>
                </a:rPr>
                <a:t>a  b  e        L</a:t>
              </a:r>
              <a:r>
                <a:rPr kumimoji="1" lang="en-US" altLang="zh-CN" sz="2800" baseline="-25000">
                  <a:latin typeface="Times New Roman" panose="02020603050405020304" pitchFamily="18" charset="0"/>
                </a:rPr>
                <a:t>3</a:t>
              </a:r>
              <a:endParaRPr kumimoji="1" lang="en-US" altLang="zh-CN" sz="2800">
                <a:latin typeface="Times New Roman" panose="02020603050405020304" pitchFamily="18" charset="0"/>
              </a:endParaRPr>
            </a:p>
            <a:p>
              <a:pPr algn="ctr" eaLnBrk="1" hangingPunct="1"/>
              <a:r>
                <a:rPr kumimoji="1" lang="en-US" altLang="zh-CN" sz="2800">
                  <a:latin typeface="Times New Roman" panose="02020603050405020304" pitchFamily="18" charset="0"/>
                </a:rPr>
                <a:t>a  c  d        L</a:t>
              </a:r>
              <a:r>
                <a:rPr kumimoji="1" lang="en-US" altLang="zh-CN" sz="2800" baseline="-25000">
                  <a:latin typeface="Times New Roman" panose="02020603050405020304" pitchFamily="18" charset="0"/>
                </a:rPr>
                <a:t>4</a:t>
              </a:r>
              <a:endParaRPr kumimoji="1" lang="en-US" altLang="zh-CN" sz="2800" baseline="-25000">
                <a:latin typeface="Times New Roman" panose="02020603050405020304" pitchFamily="18" charset="0"/>
              </a:endParaRPr>
            </a:p>
          </p:txBody>
        </p:sp>
        <p:sp>
          <p:nvSpPr>
            <p:cNvPr id="25638" name="Rectangle 4"/>
            <p:cNvSpPr>
              <a:spLocks noChangeArrowheads="1"/>
            </p:cNvSpPr>
            <p:nvPr/>
          </p:nvSpPr>
          <p:spPr bwMode="auto">
            <a:xfrm>
              <a:off x="1536" y="1893"/>
              <a:ext cx="1271" cy="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rPr>
                <a:t>2    0    3</a:t>
              </a:r>
              <a:endParaRPr kumimoji="1" lang="en-US" altLang="zh-CN" sz="2800">
                <a:latin typeface="Times New Roman" panose="02020603050405020304" pitchFamily="18" charset="0"/>
              </a:endParaRPr>
            </a:p>
            <a:p>
              <a:pPr algn="ctr" eaLnBrk="1" hangingPunct="1"/>
              <a:r>
                <a:rPr kumimoji="1" lang="en-US" altLang="zh-CN" sz="2800">
                  <a:latin typeface="Times New Roman" panose="02020603050405020304" pitchFamily="18" charset="0"/>
                </a:rPr>
                <a:t>1    0    1</a:t>
              </a:r>
              <a:endParaRPr kumimoji="1" lang="en-US" altLang="zh-CN" sz="2800">
                <a:latin typeface="Times New Roman" panose="02020603050405020304" pitchFamily="18" charset="0"/>
              </a:endParaRPr>
            </a:p>
            <a:p>
              <a:pPr algn="ctr" eaLnBrk="1" hangingPunct="1"/>
              <a:r>
                <a:rPr kumimoji="1" lang="en-US" altLang="zh-CN" sz="2800">
                  <a:latin typeface="Times New Roman" panose="02020603050405020304" pitchFamily="18" charset="0"/>
                </a:rPr>
                <a:t>2    1    1</a:t>
              </a:r>
              <a:endParaRPr kumimoji="1" lang="en-US" altLang="zh-CN" sz="2800">
                <a:latin typeface="Times New Roman" panose="02020603050405020304" pitchFamily="18" charset="0"/>
              </a:endParaRPr>
            </a:p>
            <a:p>
              <a:pPr algn="ctr" eaLnBrk="1" hangingPunct="1"/>
              <a:r>
                <a:rPr kumimoji="1" lang="en-US" altLang="zh-CN" sz="2800">
                  <a:latin typeface="Times New Roman" panose="02020603050405020304" pitchFamily="18" charset="0"/>
                </a:rPr>
                <a:t>3    0    1</a:t>
              </a:r>
              <a:endParaRPr kumimoji="1" lang="en-US" altLang="zh-CN" sz="2800">
                <a:latin typeface="Times New Roman" panose="02020603050405020304" pitchFamily="18" charset="0"/>
              </a:endParaRPr>
            </a:p>
          </p:txBody>
        </p:sp>
        <p:sp>
          <p:nvSpPr>
            <p:cNvPr id="25639" name="Rectangle 5"/>
            <p:cNvSpPr>
              <a:spLocks noChangeArrowheads="1"/>
            </p:cNvSpPr>
            <p:nvPr/>
          </p:nvSpPr>
          <p:spPr bwMode="auto">
            <a:xfrm>
              <a:off x="2807" y="1536"/>
              <a:ext cx="1849"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800">
                  <a:latin typeface="Times New Roman" panose="02020603050405020304" pitchFamily="18" charset="0"/>
                </a:rPr>
                <a:t>覆盖路径</a:t>
              </a:r>
              <a:endParaRPr kumimoji="1" lang="zh-CN" altLang="en-US" sz="2800">
                <a:latin typeface="Times New Roman" panose="02020603050405020304" pitchFamily="18" charset="0"/>
              </a:endParaRPr>
            </a:p>
          </p:txBody>
        </p:sp>
        <p:sp>
          <p:nvSpPr>
            <p:cNvPr id="25640" name="Rectangle 6"/>
            <p:cNvSpPr>
              <a:spLocks noChangeArrowheads="1"/>
            </p:cNvSpPr>
            <p:nvPr/>
          </p:nvSpPr>
          <p:spPr bwMode="auto">
            <a:xfrm>
              <a:off x="1536" y="1536"/>
              <a:ext cx="1271"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rPr>
                <a:t>A   B   X</a:t>
              </a:r>
              <a:endParaRPr kumimoji="1" lang="en-US" altLang="zh-CN" sz="2800">
                <a:latin typeface="Times New Roman" panose="02020603050405020304" pitchFamily="18" charset="0"/>
              </a:endParaRPr>
            </a:p>
          </p:txBody>
        </p:sp>
        <p:sp>
          <p:nvSpPr>
            <p:cNvPr id="25641" name="Line 7"/>
            <p:cNvSpPr>
              <a:spLocks noChangeShapeType="1"/>
            </p:cNvSpPr>
            <p:nvPr/>
          </p:nvSpPr>
          <p:spPr bwMode="auto">
            <a:xfrm>
              <a:off x="1536" y="1893"/>
              <a:ext cx="312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42" name="Line 8"/>
            <p:cNvSpPr>
              <a:spLocks noChangeShapeType="1"/>
            </p:cNvSpPr>
            <p:nvPr/>
          </p:nvSpPr>
          <p:spPr bwMode="auto">
            <a:xfrm>
              <a:off x="2807" y="1536"/>
              <a:ext cx="0" cy="165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43" name="Line 9"/>
            <p:cNvSpPr>
              <a:spLocks noChangeShapeType="1"/>
            </p:cNvSpPr>
            <p:nvPr/>
          </p:nvSpPr>
          <p:spPr bwMode="auto">
            <a:xfrm>
              <a:off x="1536" y="1536"/>
              <a:ext cx="3120" cy="0"/>
            </a:xfrm>
            <a:prstGeom prst="line">
              <a:avLst/>
            </a:prstGeom>
            <a:noFill/>
            <a:ln w="12700"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44" name="Line 10"/>
            <p:cNvSpPr>
              <a:spLocks noChangeShapeType="1"/>
            </p:cNvSpPr>
            <p:nvPr/>
          </p:nvSpPr>
          <p:spPr bwMode="auto">
            <a:xfrm>
              <a:off x="1536" y="1536"/>
              <a:ext cx="0" cy="1652"/>
            </a:xfrm>
            <a:prstGeom prst="line">
              <a:avLst/>
            </a:prstGeom>
            <a:noFill/>
            <a:ln w="12700"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45" name="Line 11"/>
            <p:cNvSpPr>
              <a:spLocks noChangeShapeType="1"/>
            </p:cNvSpPr>
            <p:nvPr/>
          </p:nvSpPr>
          <p:spPr bwMode="auto">
            <a:xfrm>
              <a:off x="4656" y="1536"/>
              <a:ext cx="0" cy="1652"/>
            </a:xfrm>
            <a:prstGeom prst="line">
              <a:avLst/>
            </a:prstGeom>
            <a:noFill/>
            <a:ln w="12700"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46" name="Line 12"/>
            <p:cNvSpPr>
              <a:spLocks noChangeShapeType="1"/>
            </p:cNvSpPr>
            <p:nvPr/>
          </p:nvSpPr>
          <p:spPr bwMode="auto">
            <a:xfrm>
              <a:off x="1536" y="3188"/>
              <a:ext cx="3120" cy="0"/>
            </a:xfrm>
            <a:prstGeom prst="line">
              <a:avLst/>
            </a:prstGeom>
            <a:noFill/>
            <a:ln w="12700" cap="sq">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5603" name="Rectangle 13"/>
          <p:cNvSpPr>
            <a:spLocks noGrp="1" noChangeArrowheads="1"/>
          </p:cNvSpPr>
          <p:nvPr>
            <p:ph type="title"/>
          </p:nvPr>
        </p:nvSpPr>
        <p:spPr/>
        <p:txBody>
          <a:bodyPr/>
          <a:lstStyle/>
          <a:p>
            <a:r>
              <a:rPr lang="en-US" altLang="zh-CN" smtClean="0"/>
              <a:t>6</a:t>
            </a:r>
            <a:r>
              <a:rPr lang="zh-CN" altLang="en-US" smtClean="0"/>
              <a:t>）路径覆盖</a:t>
            </a:r>
            <a:endParaRPr lang="zh-CN" altLang="en-US" smtClean="0"/>
          </a:p>
        </p:txBody>
      </p:sp>
      <p:sp>
        <p:nvSpPr>
          <p:cNvPr id="37892" name="Rectangle 14"/>
          <p:cNvSpPr>
            <a:spLocks noGrp="1" noChangeArrowheads="1"/>
          </p:cNvSpPr>
          <p:nvPr>
            <p:ph type="body" idx="1"/>
          </p:nvPr>
        </p:nvSpPr>
        <p:spPr/>
        <p:txBody>
          <a:bodyPr/>
          <a:lstStyle/>
          <a:p>
            <a:r>
              <a:rPr lang="zh-CN" altLang="en-US" smtClean="0"/>
              <a:t>覆盖程序中所有可能的路径</a:t>
            </a:r>
            <a:endParaRPr lang="en-US" altLang="zh-CN" smtClean="0"/>
          </a:p>
          <a:p>
            <a:r>
              <a:rPr lang="zh-CN" altLang="en-US" smtClean="0"/>
              <a:t>如果程序中包含环路，则要求每条环路至少经过一次</a:t>
            </a:r>
            <a:endParaRPr lang="zh-CN" altLang="en-US" smtClean="0"/>
          </a:p>
          <a:p>
            <a:endParaRPr lang="zh-CN" altLang="en-US" dirty="0" smtClean="0"/>
          </a:p>
        </p:txBody>
      </p:sp>
      <p:grpSp>
        <p:nvGrpSpPr>
          <p:cNvPr id="25605" name="Group 15"/>
          <p:cNvGrpSpPr/>
          <p:nvPr/>
        </p:nvGrpSpPr>
        <p:grpSpPr bwMode="auto">
          <a:xfrm>
            <a:off x="8033526" y="1557727"/>
            <a:ext cx="3671887" cy="5008563"/>
            <a:chOff x="3061" y="1001"/>
            <a:chExt cx="2313" cy="3155"/>
          </a:xfrm>
        </p:grpSpPr>
        <p:sp>
          <p:nvSpPr>
            <p:cNvPr id="25607" name="Text Box 16"/>
            <p:cNvSpPr txBox="1">
              <a:spLocks noChangeArrowheads="1"/>
            </p:cNvSpPr>
            <p:nvPr/>
          </p:nvSpPr>
          <p:spPr bwMode="auto">
            <a:xfrm>
              <a:off x="3061" y="1363"/>
              <a:ext cx="984"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1400">
                  <a:latin typeface="Times New Roman" panose="02020603050405020304" pitchFamily="18" charset="0"/>
                </a:rPr>
                <a:t>A</a:t>
              </a:r>
              <a:r>
                <a:rPr lang="en-US" altLang="zh-CN" sz="1400">
                  <a:latin typeface="Times New Roman" panose="02020603050405020304" pitchFamily="18" charset="0"/>
                  <a:cs typeface="Times New Roman" panose="02020603050405020304" pitchFamily="18" charset="0"/>
                </a:rPr>
                <a:t>&gt;1</a:t>
              </a:r>
              <a:endParaRPr lang="en-US" altLang="zh-CN" sz="1400">
                <a:latin typeface="Times New Roman" panose="02020603050405020304" pitchFamily="18" charset="0"/>
                <a:cs typeface="Times New Roman" panose="02020603050405020304" pitchFamily="18" charset="0"/>
              </a:endParaRPr>
            </a:p>
            <a:p>
              <a:pPr algn="ctr" eaLnBrk="1" hangingPunct="1">
                <a:spcBef>
                  <a:spcPct val="20000"/>
                </a:spcBef>
              </a:pPr>
              <a:r>
                <a:rPr lang="en-US" altLang="zh-CN" sz="1400">
                  <a:latin typeface="Times New Roman" panose="02020603050405020304" pitchFamily="18" charset="0"/>
                  <a:cs typeface="Times New Roman" panose="02020603050405020304" pitchFamily="18" charset="0"/>
                </a:rPr>
                <a:t>AND</a:t>
              </a:r>
              <a:endParaRPr lang="en-US" altLang="zh-CN" sz="1400">
                <a:latin typeface="Times New Roman" panose="02020603050405020304" pitchFamily="18" charset="0"/>
                <a:cs typeface="Times New Roman" panose="02020603050405020304" pitchFamily="18" charset="0"/>
              </a:endParaRPr>
            </a:p>
            <a:p>
              <a:pPr algn="ctr" eaLnBrk="1" hangingPunct="1">
                <a:spcBef>
                  <a:spcPct val="20000"/>
                </a:spcBef>
              </a:pPr>
              <a:r>
                <a:rPr lang="en-US" altLang="zh-CN" sz="1400">
                  <a:latin typeface="Times New Roman" panose="02020603050405020304" pitchFamily="18" charset="0"/>
                  <a:cs typeface="Times New Roman" panose="02020603050405020304" pitchFamily="18" charset="0"/>
                </a:rPr>
                <a:t>B=0</a:t>
              </a:r>
              <a:endParaRPr lang="en-US" altLang="zh-CN" sz="1400">
                <a:latin typeface="Times New Roman" panose="02020603050405020304" pitchFamily="18" charset="0"/>
                <a:cs typeface="Times New Roman" panose="02020603050405020304" pitchFamily="18" charset="0"/>
              </a:endParaRPr>
            </a:p>
          </p:txBody>
        </p:sp>
        <p:grpSp>
          <p:nvGrpSpPr>
            <p:cNvPr id="25608" name="Group 17"/>
            <p:cNvGrpSpPr/>
            <p:nvPr/>
          </p:nvGrpSpPr>
          <p:grpSpPr bwMode="auto">
            <a:xfrm>
              <a:off x="3124" y="1001"/>
              <a:ext cx="2250" cy="3155"/>
              <a:chOff x="3124" y="1001"/>
              <a:chExt cx="2250" cy="3155"/>
            </a:xfrm>
          </p:grpSpPr>
          <p:sp>
            <p:nvSpPr>
              <p:cNvPr id="25609" name="Rectangle 18"/>
              <p:cNvSpPr>
                <a:spLocks noChangeArrowheads="1"/>
              </p:cNvSpPr>
              <p:nvPr/>
            </p:nvSpPr>
            <p:spPr bwMode="auto">
              <a:xfrm>
                <a:off x="4499" y="1961"/>
                <a:ext cx="875" cy="385"/>
              </a:xfrm>
              <a:prstGeom prst="rect">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5610" name="Group 19"/>
              <p:cNvGrpSpPr/>
              <p:nvPr/>
            </p:nvGrpSpPr>
            <p:grpSpPr bwMode="auto">
              <a:xfrm>
                <a:off x="3186" y="1026"/>
                <a:ext cx="2188" cy="3130"/>
                <a:chOff x="3923" y="1298"/>
                <a:chExt cx="1588" cy="2586"/>
              </a:xfrm>
            </p:grpSpPr>
            <p:sp>
              <p:nvSpPr>
                <p:cNvPr id="25623" name="AutoShape 20"/>
                <p:cNvSpPr>
                  <a:spLocks noChangeArrowheads="1"/>
                </p:cNvSpPr>
                <p:nvPr/>
              </p:nvSpPr>
              <p:spPr bwMode="auto">
                <a:xfrm>
                  <a:off x="3923" y="1570"/>
                  <a:ext cx="772" cy="454"/>
                </a:xfrm>
                <a:prstGeom prst="diamond">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5624" name="AutoShape 21"/>
                <p:cNvSpPr>
                  <a:spLocks noChangeArrowheads="1"/>
                </p:cNvSpPr>
                <p:nvPr/>
              </p:nvSpPr>
              <p:spPr bwMode="auto">
                <a:xfrm>
                  <a:off x="3923" y="2750"/>
                  <a:ext cx="772" cy="453"/>
                </a:xfrm>
                <a:prstGeom prst="diamond">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5625" name="Line 22"/>
                <p:cNvSpPr>
                  <a:spLocks noChangeShapeType="1"/>
                </p:cNvSpPr>
                <p:nvPr/>
              </p:nvSpPr>
              <p:spPr bwMode="auto">
                <a:xfrm>
                  <a:off x="4332" y="2024"/>
                  <a:ext cx="0" cy="726"/>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26" name="Line 23"/>
                <p:cNvSpPr>
                  <a:spLocks noChangeShapeType="1"/>
                </p:cNvSpPr>
                <p:nvPr/>
              </p:nvSpPr>
              <p:spPr bwMode="auto">
                <a:xfrm>
                  <a:off x="4332" y="1298"/>
                  <a:ext cx="0" cy="272"/>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27" name="Line 24"/>
                <p:cNvSpPr>
                  <a:spLocks noChangeShapeType="1"/>
                </p:cNvSpPr>
                <p:nvPr/>
              </p:nvSpPr>
              <p:spPr bwMode="auto">
                <a:xfrm>
                  <a:off x="4332" y="3204"/>
                  <a:ext cx="0" cy="680"/>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28" name="Rectangle 25"/>
                <p:cNvSpPr>
                  <a:spLocks noChangeArrowheads="1"/>
                </p:cNvSpPr>
                <p:nvPr/>
              </p:nvSpPr>
              <p:spPr bwMode="auto">
                <a:xfrm>
                  <a:off x="4876" y="3157"/>
                  <a:ext cx="635" cy="318"/>
                </a:xfrm>
                <a:prstGeom prst="rect">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5629" name="Line 26"/>
                <p:cNvSpPr>
                  <a:spLocks noChangeShapeType="1"/>
                </p:cNvSpPr>
                <p:nvPr/>
              </p:nvSpPr>
              <p:spPr bwMode="auto">
                <a:xfrm>
                  <a:off x="4694" y="1797"/>
                  <a:ext cx="499" cy="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0" name="Line 27"/>
                <p:cNvSpPr>
                  <a:spLocks noChangeShapeType="1"/>
                </p:cNvSpPr>
                <p:nvPr/>
              </p:nvSpPr>
              <p:spPr bwMode="auto">
                <a:xfrm>
                  <a:off x="5193" y="1797"/>
                  <a:ext cx="0" cy="273"/>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1" name="Line 28"/>
                <p:cNvSpPr>
                  <a:spLocks noChangeShapeType="1"/>
                </p:cNvSpPr>
                <p:nvPr/>
              </p:nvSpPr>
              <p:spPr bwMode="auto">
                <a:xfrm flipH="1">
                  <a:off x="4332" y="2568"/>
                  <a:ext cx="861" cy="0"/>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2" name="Line 29"/>
                <p:cNvSpPr>
                  <a:spLocks noChangeShapeType="1"/>
                </p:cNvSpPr>
                <p:nvPr/>
              </p:nvSpPr>
              <p:spPr bwMode="auto">
                <a:xfrm>
                  <a:off x="5193" y="2387"/>
                  <a:ext cx="0" cy="182"/>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3" name="Line 30"/>
                <p:cNvSpPr>
                  <a:spLocks noChangeShapeType="1"/>
                </p:cNvSpPr>
                <p:nvPr/>
              </p:nvSpPr>
              <p:spPr bwMode="auto">
                <a:xfrm>
                  <a:off x="4694" y="2976"/>
                  <a:ext cx="499" cy="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4" name="Line 31"/>
                <p:cNvSpPr>
                  <a:spLocks noChangeShapeType="1"/>
                </p:cNvSpPr>
                <p:nvPr/>
              </p:nvSpPr>
              <p:spPr bwMode="auto">
                <a:xfrm>
                  <a:off x="5193" y="2976"/>
                  <a:ext cx="0" cy="182"/>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5" name="Line 32"/>
                <p:cNvSpPr>
                  <a:spLocks noChangeShapeType="1"/>
                </p:cNvSpPr>
                <p:nvPr/>
              </p:nvSpPr>
              <p:spPr bwMode="auto">
                <a:xfrm>
                  <a:off x="5193" y="3475"/>
                  <a:ext cx="0" cy="227"/>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6" name="Line 33"/>
                <p:cNvSpPr>
                  <a:spLocks noChangeShapeType="1"/>
                </p:cNvSpPr>
                <p:nvPr/>
              </p:nvSpPr>
              <p:spPr bwMode="auto">
                <a:xfrm flipH="1" flipV="1">
                  <a:off x="4332" y="3702"/>
                  <a:ext cx="861" cy="0"/>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611" name="Text Box 34"/>
              <p:cNvSpPr txBox="1">
                <a:spLocks noChangeArrowheads="1"/>
              </p:cNvSpPr>
              <p:nvPr/>
            </p:nvSpPr>
            <p:spPr bwMode="auto">
              <a:xfrm>
                <a:off x="3595" y="1001"/>
                <a:ext cx="18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a</a:t>
                </a:r>
                <a:endParaRPr lang="en-US" altLang="zh-CN" sz="2000">
                  <a:latin typeface="Times New Roman" panose="02020603050405020304" pitchFamily="18" charset="0"/>
                </a:endParaRPr>
              </a:p>
            </p:txBody>
          </p:sp>
          <p:sp>
            <p:nvSpPr>
              <p:cNvPr id="25612" name="Text Box 35"/>
              <p:cNvSpPr txBox="1">
                <a:spLocks noChangeArrowheads="1"/>
              </p:cNvSpPr>
              <p:nvPr/>
            </p:nvSpPr>
            <p:spPr bwMode="auto">
              <a:xfrm>
                <a:off x="4045" y="1337"/>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Y</a:t>
                </a:r>
                <a:endParaRPr lang="en-US" altLang="zh-CN" sz="2000">
                  <a:latin typeface="Times New Roman" panose="02020603050405020304" pitchFamily="18" charset="0"/>
                </a:endParaRPr>
              </a:p>
            </p:txBody>
          </p:sp>
          <p:sp>
            <p:nvSpPr>
              <p:cNvPr id="25613" name="Text Box 36"/>
              <p:cNvSpPr txBox="1">
                <a:spLocks noChangeArrowheads="1"/>
              </p:cNvSpPr>
              <p:nvPr/>
            </p:nvSpPr>
            <p:spPr bwMode="auto">
              <a:xfrm>
                <a:off x="4967" y="1480"/>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400">
                    <a:latin typeface="Times New Roman" panose="02020603050405020304" pitchFamily="18" charset="0"/>
                  </a:rPr>
                  <a:t>c</a:t>
                </a:r>
                <a:endParaRPr lang="en-US" altLang="zh-CN" sz="2400">
                  <a:latin typeface="Times New Roman" panose="02020603050405020304" pitchFamily="18" charset="0"/>
                </a:endParaRPr>
              </a:p>
            </p:txBody>
          </p:sp>
          <p:sp>
            <p:nvSpPr>
              <p:cNvPr id="25614" name="Text Box 37"/>
              <p:cNvSpPr txBox="1">
                <a:spLocks noChangeArrowheads="1"/>
              </p:cNvSpPr>
              <p:nvPr/>
            </p:nvSpPr>
            <p:spPr bwMode="auto">
              <a:xfrm>
                <a:off x="4289" y="1987"/>
                <a:ext cx="89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X=X/A</a:t>
                </a:r>
                <a:endParaRPr lang="en-US" altLang="zh-CN" sz="2000">
                  <a:latin typeface="Times New Roman" panose="02020603050405020304" pitchFamily="18" charset="0"/>
                </a:endParaRPr>
              </a:p>
            </p:txBody>
          </p:sp>
          <p:sp>
            <p:nvSpPr>
              <p:cNvPr id="25615" name="Text Box 38"/>
              <p:cNvSpPr txBox="1">
                <a:spLocks noChangeArrowheads="1"/>
              </p:cNvSpPr>
              <p:nvPr/>
            </p:nvSpPr>
            <p:spPr bwMode="auto">
              <a:xfrm>
                <a:off x="3514" y="1842"/>
                <a:ext cx="23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N</a:t>
                </a:r>
                <a:endParaRPr lang="en-US" altLang="zh-CN" sz="2000">
                  <a:latin typeface="Times New Roman" panose="02020603050405020304" pitchFamily="18" charset="0"/>
                </a:endParaRPr>
              </a:p>
            </p:txBody>
          </p:sp>
          <p:sp>
            <p:nvSpPr>
              <p:cNvPr id="25616" name="Text Box 39"/>
              <p:cNvSpPr txBox="1">
                <a:spLocks noChangeArrowheads="1"/>
              </p:cNvSpPr>
              <p:nvPr/>
            </p:nvSpPr>
            <p:spPr bwMode="auto">
              <a:xfrm>
                <a:off x="3359" y="2105"/>
                <a:ext cx="23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b </a:t>
                </a:r>
                <a:endParaRPr lang="en-US" altLang="zh-CN" sz="2000">
                  <a:latin typeface="Times New Roman" panose="02020603050405020304" pitchFamily="18" charset="0"/>
                </a:endParaRPr>
              </a:p>
            </p:txBody>
          </p:sp>
          <p:sp>
            <p:nvSpPr>
              <p:cNvPr id="25617" name="Text Box 40"/>
              <p:cNvSpPr txBox="1">
                <a:spLocks noChangeArrowheads="1"/>
              </p:cNvSpPr>
              <p:nvPr/>
            </p:nvSpPr>
            <p:spPr bwMode="auto">
              <a:xfrm>
                <a:off x="4241" y="2750"/>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Y</a:t>
                </a:r>
                <a:endParaRPr lang="en-US" altLang="zh-CN" sz="2000">
                  <a:latin typeface="Times New Roman" panose="02020603050405020304" pitchFamily="18" charset="0"/>
                </a:endParaRPr>
              </a:p>
            </p:txBody>
          </p:sp>
          <p:sp>
            <p:nvSpPr>
              <p:cNvPr id="25618" name="Text Box 41"/>
              <p:cNvSpPr txBox="1">
                <a:spLocks noChangeArrowheads="1"/>
              </p:cNvSpPr>
              <p:nvPr/>
            </p:nvSpPr>
            <p:spPr bwMode="auto">
              <a:xfrm>
                <a:off x="4596" y="2788"/>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400">
                    <a:latin typeface="Times New Roman" panose="02020603050405020304" pitchFamily="18" charset="0"/>
                  </a:rPr>
                  <a:t>e</a:t>
                </a:r>
                <a:endParaRPr lang="en-US" altLang="zh-CN" sz="2400">
                  <a:latin typeface="Times New Roman" panose="02020603050405020304" pitchFamily="18" charset="0"/>
                </a:endParaRPr>
              </a:p>
            </p:txBody>
          </p:sp>
          <p:sp>
            <p:nvSpPr>
              <p:cNvPr id="25619" name="Text Box 42"/>
              <p:cNvSpPr txBox="1">
                <a:spLocks noChangeArrowheads="1"/>
              </p:cNvSpPr>
              <p:nvPr/>
            </p:nvSpPr>
            <p:spPr bwMode="auto">
              <a:xfrm>
                <a:off x="4355" y="3305"/>
                <a:ext cx="8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X=X+1</a:t>
                </a:r>
                <a:endParaRPr lang="en-US" altLang="zh-CN" sz="2000">
                  <a:latin typeface="Times New Roman" panose="02020603050405020304" pitchFamily="18" charset="0"/>
                </a:endParaRPr>
              </a:p>
            </p:txBody>
          </p:sp>
          <p:sp>
            <p:nvSpPr>
              <p:cNvPr id="25620" name="Text Box 43"/>
              <p:cNvSpPr txBox="1">
                <a:spLocks noChangeArrowheads="1"/>
              </p:cNvSpPr>
              <p:nvPr/>
            </p:nvSpPr>
            <p:spPr bwMode="auto">
              <a:xfrm>
                <a:off x="3439" y="3279"/>
                <a:ext cx="5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N</a:t>
                </a:r>
                <a:endParaRPr lang="en-US" altLang="zh-CN" sz="2000">
                  <a:latin typeface="Times New Roman" panose="02020603050405020304" pitchFamily="18" charset="0"/>
                </a:endParaRPr>
              </a:p>
            </p:txBody>
          </p:sp>
          <p:sp>
            <p:nvSpPr>
              <p:cNvPr id="25621" name="Text Box 44"/>
              <p:cNvSpPr txBox="1">
                <a:spLocks noChangeArrowheads="1"/>
              </p:cNvSpPr>
              <p:nvPr/>
            </p:nvSpPr>
            <p:spPr bwMode="auto">
              <a:xfrm>
                <a:off x="3360" y="352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a:latin typeface="Times New Roman" panose="02020603050405020304" pitchFamily="18" charset="0"/>
                  </a:rPr>
                  <a:t>d</a:t>
                </a:r>
                <a:endParaRPr lang="en-US" altLang="zh-CN" sz="2000">
                  <a:latin typeface="Times New Roman" panose="02020603050405020304" pitchFamily="18" charset="0"/>
                </a:endParaRPr>
              </a:p>
            </p:txBody>
          </p:sp>
          <p:sp>
            <p:nvSpPr>
              <p:cNvPr id="25622" name="Text Box 45"/>
              <p:cNvSpPr txBox="1">
                <a:spLocks noChangeArrowheads="1"/>
              </p:cNvSpPr>
              <p:nvPr/>
            </p:nvSpPr>
            <p:spPr bwMode="auto">
              <a:xfrm>
                <a:off x="3124" y="2790"/>
                <a:ext cx="897"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1400">
                    <a:latin typeface="Times New Roman" panose="02020603050405020304" pitchFamily="18" charset="0"/>
                  </a:rPr>
                  <a:t>A=2</a:t>
                </a:r>
                <a:endParaRPr lang="en-US" altLang="zh-CN" sz="1400">
                  <a:latin typeface="Times New Roman" panose="02020603050405020304" pitchFamily="18" charset="0"/>
                </a:endParaRPr>
              </a:p>
              <a:p>
                <a:pPr algn="ctr" eaLnBrk="1" hangingPunct="1">
                  <a:spcBef>
                    <a:spcPct val="20000"/>
                  </a:spcBef>
                </a:pPr>
                <a:r>
                  <a:rPr lang="en-US" altLang="zh-CN" sz="1400">
                    <a:latin typeface="Times New Roman" panose="02020603050405020304" pitchFamily="18" charset="0"/>
                  </a:rPr>
                  <a:t>OR</a:t>
                </a:r>
                <a:endParaRPr lang="en-US" altLang="zh-CN" sz="1400">
                  <a:latin typeface="Times New Roman" panose="02020603050405020304" pitchFamily="18" charset="0"/>
                </a:endParaRPr>
              </a:p>
              <a:p>
                <a:pPr algn="ctr" eaLnBrk="1" hangingPunct="1">
                  <a:spcBef>
                    <a:spcPct val="20000"/>
                  </a:spcBef>
                </a:pPr>
                <a:r>
                  <a:rPr lang="en-US" altLang="zh-CN" sz="1400">
                    <a:latin typeface="Times New Roman" panose="02020603050405020304" pitchFamily="18" charset="0"/>
                  </a:rPr>
                  <a:t>X</a:t>
                </a:r>
                <a:r>
                  <a:rPr lang="en-US" altLang="zh-CN" sz="1400">
                    <a:latin typeface="Times New Roman" panose="02020603050405020304" pitchFamily="18" charset="0"/>
                    <a:cs typeface="Times New Roman" panose="02020603050405020304" pitchFamily="18" charset="0"/>
                  </a:rPr>
                  <a:t>&gt;1</a:t>
                </a:r>
                <a:endParaRPr lang="en-US" altLang="zh-CN" sz="1400">
                  <a:latin typeface="Times New Roman" panose="02020603050405020304" pitchFamily="18" charset="0"/>
                  <a:cs typeface="Times New Roman" panose="02020603050405020304" pitchFamily="18" charset="0"/>
                </a:endParaRPr>
              </a:p>
            </p:txBody>
          </p:sp>
        </p:grpSp>
      </p:grpSp>
      <p:sp>
        <p:nvSpPr>
          <p:cNvPr id="46" name="文本框 45"/>
          <p:cNvSpPr txBox="1"/>
          <p:nvPr/>
        </p:nvSpPr>
        <p:spPr>
          <a:xfrm>
            <a:off x="1631950" y="2901950"/>
            <a:ext cx="1723549" cy="461665"/>
          </a:xfrm>
          <a:prstGeom prst="rect">
            <a:avLst/>
          </a:prstGeom>
          <a:noFill/>
        </p:spPr>
        <p:txBody>
          <a:bodyPr wrap="none">
            <a:spAutoFit/>
          </a:bodyPr>
          <a:lstStyle/>
          <a:p>
            <a:pPr>
              <a:defRPr/>
            </a:pPr>
            <a:r>
              <a:rPr lang="zh-CN" altLang="en-US" sz="2400" dirty="0">
                <a:latin typeface="+mj-ea"/>
              </a:rPr>
              <a:t>测试用例：</a:t>
            </a:r>
            <a:endParaRPr lang="zh-CN" altLang="en-US" sz="2400" dirty="0">
              <a:latin typeface="+mj-ea"/>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890"/>
                                        </p:tgtEl>
                                        <p:attrNameLst>
                                          <p:attrName>style.visibility</p:attrName>
                                        </p:attrNameLst>
                                      </p:cBhvr>
                                      <p:to>
                                        <p:strVal val="visible"/>
                                      </p:to>
                                    </p:set>
                                    <p:anim calcmode="lin" valueType="num">
                                      <p:cBhvr additive="base">
                                        <p:cTn id="7" dur="500" fill="hold"/>
                                        <p:tgtEl>
                                          <p:spTgt spid="37890"/>
                                        </p:tgtEl>
                                        <p:attrNameLst>
                                          <p:attrName>ppt_x</p:attrName>
                                        </p:attrNameLst>
                                      </p:cBhvr>
                                      <p:tavLst>
                                        <p:tav tm="0">
                                          <p:val>
                                            <p:strVal val="#ppt_x"/>
                                          </p:val>
                                        </p:tav>
                                        <p:tav tm="100000">
                                          <p:val>
                                            <p:strVal val="#ppt_x"/>
                                          </p:val>
                                        </p:tav>
                                      </p:tavLst>
                                    </p:anim>
                                    <p:anim calcmode="lin" valueType="num">
                                      <p:cBhvr additive="base">
                                        <p:cTn id="8" dur="500" fill="hold"/>
                                        <p:tgtEl>
                                          <p:spTgt spid="3789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ppt_x"/>
                                          </p:val>
                                        </p:tav>
                                        <p:tav tm="100000">
                                          <p:val>
                                            <p:strVal val="#ppt_x"/>
                                          </p:val>
                                        </p:tav>
                                      </p:tavLst>
                                    </p:anim>
                                    <p:anim calcmode="lin" valueType="num">
                                      <p:cBhvr additive="base">
                                        <p:cTn id="1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smtClean="0"/>
              <a:t>基本路径测试</a:t>
            </a:r>
            <a:endParaRPr lang="zh-CN" altLang="en-US" dirty="0" smtClean="0"/>
          </a:p>
        </p:txBody>
      </p:sp>
      <p:sp>
        <p:nvSpPr>
          <p:cNvPr id="3" name="内容占位符 2"/>
          <p:cNvSpPr>
            <a:spLocks noGrp="1"/>
          </p:cNvSpPr>
          <p:nvPr>
            <p:ph idx="1"/>
          </p:nvPr>
        </p:nvSpPr>
        <p:spPr/>
        <p:txBody>
          <a:bodyPr/>
          <a:lstStyle/>
          <a:p>
            <a:r>
              <a:rPr lang="zh-CN" altLang="en-US" dirty="0" smtClean="0"/>
              <a:t>在实际问题中，一个不太复杂的程序，特别是包含循环的程序，其路径数可能非常大。因此测试常常难以做到覆盖程序中的所有路径，为此，我们希望把测试的程序路径数压缩到一定的范围内。</a:t>
            </a:r>
            <a:endParaRPr lang="en-US" altLang="zh-CN" dirty="0" smtClean="0"/>
          </a:p>
          <a:p>
            <a:endParaRPr lang="zh-CN" altLang="en-US" dirty="0" smtClean="0"/>
          </a:p>
          <a:p>
            <a:r>
              <a:rPr lang="zh-CN" altLang="en-US" dirty="0" smtClean="0"/>
              <a:t>基本路径测试是</a:t>
            </a:r>
            <a:r>
              <a:rPr lang="en-US" altLang="zh-CN" dirty="0" smtClean="0"/>
              <a:t>Tom McCabe</a:t>
            </a:r>
            <a:r>
              <a:rPr lang="zh-CN" altLang="en-US" dirty="0" smtClean="0"/>
              <a:t>提出的一种白盒测试技术，这种方法首先根据</a:t>
            </a:r>
            <a:r>
              <a:rPr lang="zh-CN" altLang="zh-CN" dirty="0" smtClean="0"/>
              <a:t>程序或程序流程图画出控制流图（</a:t>
            </a:r>
            <a:r>
              <a:rPr lang="en-US" altLang="zh-CN" dirty="0" smtClean="0"/>
              <a:t>flow graph</a:t>
            </a:r>
            <a:r>
              <a:rPr lang="zh-CN" altLang="zh-CN" dirty="0" smtClean="0"/>
              <a:t>）</a:t>
            </a:r>
            <a:r>
              <a:rPr lang="zh-CN" altLang="en-US" dirty="0" smtClean="0"/>
              <a:t>，并计算其区域数，然后确定一组独立的程序执行路径（称为基本路径），最后为每一条基本路径设计一个测试用例。</a:t>
            </a:r>
            <a:endParaRPr lang="zh-CN" altLang="en-US" dirty="0" smtClean="0"/>
          </a:p>
          <a:p>
            <a:endParaRPr lang="zh-CN" altLang="en-US" dirty="0"/>
          </a:p>
        </p:txBody>
      </p:sp>
      <p:sp>
        <p:nvSpPr>
          <p:cNvPr id="7" name="灯片编号占位符 6"/>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zh-CN" altLang="en-US" smtClean="0"/>
              <a:t>程序的控制流图</a:t>
            </a:r>
            <a:endParaRPr lang="zh-CN" altLang="en-US" smtClean="0"/>
          </a:p>
        </p:txBody>
      </p:sp>
      <p:sp>
        <p:nvSpPr>
          <p:cNvPr id="828419" name="Rectangle 3"/>
          <p:cNvSpPr>
            <a:spLocks noGrp="1" noChangeArrowheads="1"/>
          </p:cNvSpPr>
          <p:nvPr>
            <p:ph type="body" idx="1"/>
          </p:nvPr>
        </p:nvSpPr>
        <p:spPr>
          <a:xfrm>
            <a:off x="612000" y="1254034"/>
            <a:ext cx="11157857" cy="5387665"/>
          </a:xfrm>
        </p:spPr>
        <p:txBody>
          <a:bodyPr/>
          <a:lstStyle/>
          <a:p>
            <a:r>
              <a:rPr lang="zh-CN" altLang="en-US" dirty="0" smtClean="0"/>
              <a:t>控制流图由结点和边组成，分别用圆和箭头表示。程序流程图中一个连续的处理框（对应于程序中的顺序语句）序列和一个判定框（对应于程序中的条件控制语句）映射成控制流图中的一个结点，程序流程图中的箭头（对应于程序中的控制转向）映射成控制流图中的一条边。对于程序流程图中多个箭头的交汇点可以映射成控制流图中的一个结点（空结点）。</a:t>
            </a:r>
            <a:endParaRPr lang="zh-CN" altLang="en-US" dirty="0"/>
          </a:p>
        </p:txBody>
      </p:sp>
      <p:pic>
        <p:nvPicPr>
          <p:cNvPr id="27652" name="Picture 4" descr="结构化构件流图表示"/>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0398" y="3869924"/>
            <a:ext cx="8567738"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zh-CN" dirty="0" smtClean="0"/>
              <a:t>Review: </a:t>
            </a:r>
            <a:r>
              <a:rPr lang="zh-CN" altLang="en-US" dirty="0" smtClean="0"/>
              <a:t>软件质量事故</a:t>
            </a:r>
            <a:endParaRPr lang="zh-CN" altLang="en-US" dirty="0" smtClean="0"/>
          </a:p>
        </p:txBody>
      </p:sp>
      <p:sp>
        <p:nvSpPr>
          <p:cNvPr id="25603" name="Rectangle 3"/>
          <p:cNvSpPr>
            <a:spLocks noGrp="1" noChangeArrowheads="1"/>
          </p:cNvSpPr>
          <p:nvPr>
            <p:ph type="body" idx="1"/>
          </p:nvPr>
        </p:nvSpPr>
        <p:spPr>
          <a:xfrm>
            <a:off x="612000" y="1353459"/>
            <a:ext cx="11157857" cy="4165368"/>
          </a:xfrm>
        </p:spPr>
        <p:txBody>
          <a:bodyPr/>
          <a:lstStyle/>
          <a:p>
            <a:r>
              <a:rPr lang="en-US" altLang="zh-CN" sz="2000" dirty="0" smtClean="0"/>
              <a:t>1981</a:t>
            </a:r>
            <a:r>
              <a:rPr lang="zh-CN" altLang="en-US" sz="2000" dirty="0" smtClean="0"/>
              <a:t>年，由计算机程序改变而导致</a:t>
            </a:r>
            <a:r>
              <a:rPr lang="en-US" altLang="zh-CN" sz="2000" dirty="0" smtClean="0"/>
              <a:t>1/67</a:t>
            </a:r>
            <a:r>
              <a:rPr lang="zh-CN" altLang="en-US" sz="2000" dirty="0" smtClean="0"/>
              <a:t>的时间偏差，使航天飞机上的</a:t>
            </a:r>
            <a:r>
              <a:rPr lang="en-US" altLang="zh-CN" sz="2000" dirty="0" smtClean="0"/>
              <a:t>5</a:t>
            </a:r>
            <a:r>
              <a:rPr lang="zh-CN" altLang="en-US" sz="2000" dirty="0" smtClean="0"/>
              <a:t>台计算机不能同步运行。这个错误导致了航天飞机发射失败。</a:t>
            </a:r>
            <a:endParaRPr lang="zh-CN" altLang="en-US" sz="2000" dirty="0" smtClean="0"/>
          </a:p>
          <a:p>
            <a:r>
              <a:rPr lang="en-US" altLang="zh-CN" sz="2000" dirty="0" smtClean="0"/>
              <a:t>1986</a:t>
            </a:r>
            <a:r>
              <a:rPr lang="zh-CN" altLang="en-US" sz="2000" dirty="0" smtClean="0"/>
              <a:t>年，</a:t>
            </a:r>
            <a:r>
              <a:rPr lang="en-US" altLang="zh-CN" sz="2000" dirty="0" smtClean="0"/>
              <a:t>1</a:t>
            </a:r>
            <a:r>
              <a:rPr lang="zh-CN" altLang="en-US" sz="2000" dirty="0" smtClean="0"/>
              <a:t>台</a:t>
            </a:r>
            <a:r>
              <a:rPr lang="en-US" altLang="zh-CN" sz="2000" dirty="0" smtClean="0"/>
              <a:t>Therac25</a:t>
            </a:r>
            <a:r>
              <a:rPr lang="zh-CN" altLang="en-US" sz="2000" dirty="0" smtClean="0"/>
              <a:t>机器泄露致命剂量的辐射，致使两名医院病人死亡。原因是一个软件出现了问题，导致这台机器忽略了数据校验。</a:t>
            </a:r>
            <a:endParaRPr lang="zh-CN" altLang="en-US" sz="2000" dirty="0" smtClean="0"/>
          </a:p>
          <a:p>
            <a:r>
              <a:rPr lang="en-US" altLang="zh-CN" sz="2000" dirty="0" smtClean="0"/>
              <a:t>2016</a:t>
            </a:r>
            <a:r>
              <a:rPr lang="zh-CN" altLang="en-US" sz="2000" dirty="0" smtClean="0"/>
              <a:t>年，区</a:t>
            </a:r>
            <a:r>
              <a:rPr lang="zh-CN" altLang="en-US" sz="2000" dirty="0"/>
              <a:t>块链业界最大的众筹项目</a:t>
            </a:r>
            <a:r>
              <a:rPr lang="en-US" altLang="zh-CN" sz="2000" dirty="0" err="1"/>
              <a:t>TheDAO</a:t>
            </a:r>
            <a:r>
              <a:rPr lang="zh-CN" altLang="en-US" sz="2000" dirty="0"/>
              <a:t>遭到攻击，导致</a:t>
            </a:r>
            <a:r>
              <a:rPr lang="en-US" altLang="zh-CN" sz="2000" dirty="0"/>
              <a:t>300</a:t>
            </a:r>
            <a:r>
              <a:rPr lang="zh-CN" altLang="en-US" sz="2000" dirty="0"/>
              <a:t>多万以太币资产被盗，原因是其智能合约中</a:t>
            </a:r>
            <a:r>
              <a:rPr lang="en-US" altLang="zh-CN" sz="2000" dirty="0" err="1"/>
              <a:t>splitDAO</a:t>
            </a:r>
            <a:r>
              <a:rPr lang="zh-CN" altLang="en-US" sz="2000" dirty="0"/>
              <a:t>函数有</a:t>
            </a:r>
            <a:r>
              <a:rPr lang="zh-CN" altLang="en-US" sz="2000" dirty="0" smtClean="0"/>
              <a:t>漏洞。</a:t>
            </a:r>
            <a:endParaRPr lang="zh-CN" altLang="en-US" sz="2000" dirty="0"/>
          </a:p>
          <a:p>
            <a:r>
              <a:rPr lang="en-US" altLang="zh-CN" sz="2000" dirty="0" smtClean="0"/>
              <a:t>2018</a:t>
            </a:r>
            <a:r>
              <a:rPr lang="zh-CN" altLang="en-US" sz="2000" dirty="0" smtClean="0"/>
              <a:t>年，印尼</a:t>
            </a:r>
            <a:r>
              <a:rPr lang="zh-CN" altLang="en-US" sz="2000" dirty="0"/>
              <a:t>狮航一架波音</a:t>
            </a:r>
            <a:r>
              <a:rPr lang="en-US" altLang="zh-CN" sz="2000" dirty="0"/>
              <a:t>737 MAX 8</a:t>
            </a:r>
            <a:r>
              <a:rPr lang="zh-CN" altLang="en-US" sz="2000" dirty="0"/>
              <a:t>客机途中坠落，</a:t>
            </a:r>
            <a:r>
              <a:rPr lang="en-US" altLang="zh-CN" sz="2000" dirty="0"/>
              <a:t>189</a:t>
            </a:r>
            <a:r>
              <a:rPr lang="zh-CN" altLang="en-US" sz="2000" dirty="0"/>
              <a:t>人罹难，失事原因为软件设计缺陷，飞机的迎角传感器“数据错误”触发“防失速”自动操作，导致机头不断下压，最终坠</a:t>
            </a:r>
            <a:r>
              <a:rPr lang="zh-CN" altLang="en-US" sz="2000" dirty="0" smtClean="0"/>
              <a:t>海。</a:t>
            </a:r>
            <a:endParaRPr lang="en-US" altLang="zh-CN" sz="2000" dirty="0" smtClean="0"/>
          </a:p>
          <a:p>
            <a:r>
              <a:rPr lang="en-US" altLang="zh-CN" sz="2000" dirty="0" smtClean="0"/>
              <a:t>2018</a:t>
            </a:r>
            <a:r>
              <a:rPr lang="zh-CN" altLang="en-US" sz="2000" dirty="0" smtClean="0"/>
              <a:t>年至今，无人车在自动驾驶时出现了多次交通事故，导致车毁人亡。原因是机器学习模型未能及时正确识别出前方的情况并做出决策。</a:t>
            </a:r>
            <a:endParaRPr lang="zh-CN" altLang="en-US" sz="2000"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9762494" y="5630729"/>
            <a:ext cx="1754139" cy="1125672"/>
          </a:xfrm>
          <a:prstGeom prst="rect">
            <a:avLst/>
          </a:prstGeom>
        </p:spPr>
      </p:pic>
      <p:pic>
        <p:nvPicPr>
          <p:cNvPr id="4" name="图片 3"/>
          <p:cNvPicPr>
            <a:picLocks noChangeAspect="1"/>
          </p:cNvPicPr>
          <p:nvPr/>
        </p:nvPicPr>
        <p:blipFill>
          <a:blip r:embed="rId2"/>
          <a:stretch>
            <a:fillRect/>
          </a:stretch>
        </p:blipFill>
        <p:spPr>
          <a:xfrm>
            <a:off x="7646583" y="5630729"/>
            <a:ext cx="1597865" cy="1125672"/>
          </a:xfrm>
          <a:prstGeom prst="rect">
            <a:avLst/>
          </a:prstGeom>
        </p:spPr>
      </p:pic>
      <p:pic>
        <p:nvPicPr>
          <p:cNvPr id="7" name="图片 6"/>
          <p:cNvPicPr>
            <a:picLocks noChangeAspect="1"/>
          </p:cNvPicPr>
          <p:nvPr/>
        </p:nvPicPr>
        <p:blipFill>
          <a:blip r:embed="rId3"/>
          <a:stretch>
            <a:fillRect/>
          </a:stretch>
        </p:blipFill>
        <p:spPr>
          <a:xfrm>
            <a:off x="5247178" y="5630729"/>
            <a:ext cx="1804556" cy="1125672"/>
          </a:xfrm>
          <a:prstGeom prst="rect">
            <a:avLst/>
          </a:prstGeom>
        </p:spPr>
      </p:pic>
      <p:pic>
        <p:nvPicPr>
          <p:cNvPr id="8" name="图片 7"/>
          <p:cNvPicPr>
            <a:picLocks noChangeAspect="1"/>
          </p:cNvPicPr>
          <p:nvPr/>
        </p:nvPicPr>
        <p:blipFill>
          <a:blip r:embed="rId4"/>
          <a:stretch>
            <a:fillRect/>
          </a:stretch>
        </p:blipFill>
        <p:spPr>
          <a:xfrm>
            <a:off x="2872903" y="5630729"/>
            <a:ext cx="1770435" cy="1128801"/>
          </a:xfrm>
          <a:prstGeom prst="rect">
            <a:avLst/>
          </a:prstGeom>
        </p:spPr>
      </p:pic>
      <p:pic>
        <p:nvPicPr>
          <p:cNvPr id="9" name="图片 8"/>
          <p:cNvPicPr>
            <a:picLocks noChangeAspect="1"/>
          </p:cNvPicPr>
          <p:nvPr/>
        </p:nvPicPr>
        <p:blipFill>
          <a:blip r:embed="rId5"/>
          <a:stretch>
            <a:fillRect/>
          </a:stretch>
        </p:blipFill>
        <p:spPr>
          <a:xfrm>
            <a:off x="725686" y="5627798"/>
            <a:ext cx="1634893" cy="1128603"/>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830466" name="Rectangle 2"/>
          <p:cNvSpPr>
            <a:spLocks noGrp="1" noChangeArrowheads="1"/>
          </p:cNvSpPr>
          <p:nvPr>
            <p:ph type="body" idx="1"/>
          </p:nvPr>
        </p:nvSpPr>
        <p:spPr/>
        <p:txBody>
          <a:bodyPr/>
          <a:lstStyle/>
          <a:p>
            <a:r>
              <a:rPr lang="zh-CN" altLang="en-US" smtClean="0"/>
              <a:t>上述映射的前提是程序流程图的判定中不包含复合条件。如果判定中包含了复合条件，那么必须先将其转换成等价的简单条件的程序流程图。</a:t>
            </a:r>
            <a:endParaRPr lang="zh-CN" altLang="en-US" dirty="0"/>
          </a:p>
        </p:txBody>
      </p:sp>
      <p:pic>
        <p:nvPicPr>
          <p:cNvPr id="29699" name="图片 1"/>
          <p:cNvPicPr>
            <a:picLocks noChangeAspect="1"/>
          </p:cNvPicPr>
          <p:nvPr/>
        </p:nvPicPr>
        <p:blipFill>
          <a:blip r:embed="rId1">
            <a:extLst>
              <a:ext uri="{28A0092B-C50C-407E-A947-70E740481C1C}">
                <a14:useLocalDpi xmlns:a14="http://schemas.microsoft.com/office/drawing/2010/main" val="0"/>
              </a:ext>
            </a:extLst>
          </a:blip>
          <a:srcRect b="16347"/>
          <a:stretch>
            <a:fillRect/>
          </a:stretch>
        </p:blipFill>
        <p:spPr bwMode="auto">
          <a:xfrm>
            <a:off x="2424113" y="2481538"/>
            <a:ext cx="7664450"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Rectangle 21"/>
          <p:cNvSpPr>
            <a:spLocks noChangeArrowheads="1"/>
          </p:cNvSpPr>
          <p:nvPr/>
        </p:nvSpPr>
        <p:spPr bwMode="auto">
          <a:xfrm>
            <a:off x="8112125" y="6053413"/>
            <a:ext cx="1944688"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a:r>
              <a:rPr lang="en-US" altLang="zh-CN" sz="1600">
                <a:latin typeface="+mn-ea"/>
                <a:ea typeface="+mn-ea"/>
              </a:rPr>
              <a:t>c</a:t>
            </a:r>
            <a:r>
              <a:rPr lang="zh-CN" altLang="en-US" sz="1600">
                <a:latin typeface="+mn-ea"/>
                <a:ea typeface="+mn-ea"/>
              </a:rPr>
              <a:t>）对应的控制流图</a:t>
            </a:r>
            <a:endParaRPr lang="zh-CN" altLang="en-US" sz="1600">
              <a:latin typeface="+mn-ea"/>
              <a:ea typeface="+mn-ea"/>
            </a:endParaRPr>
          </a:p>
        </p:txBody>
      </p:sp>
      <p:sp>
        <p:nvSpPr>
          <p:cNvPr id="29701" name="Rectangle 23"/>
          <p:cNvSpPr>
            <a:spLocks noChangeArrowheads="1"/>
          </p:cNvSpPr>
          <p:nvPr/>
        </p:nvSpPr>
        <p:spPr bwMode="auto">
          <a:xfrm>
            <a:off x="2408238" y="6051824"/>
            <a:ext cx="1643062"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mn-ea"/>
                <a:ea typeface="+mn-ea"/>
              </a:rPr>
              <a:t>a</a:t>
            </a:r>
            <a:r>
              <a:rPr lang="zh-CN" altLang="en-US" sz="1600" dirty="0">
                <a:latin typeface="+mn-ea"/>
                <a:ea typeface="+mn-ea"/>
              </a:rPr>
              <a:t>）含复合条件的程序流程图</a:t>
            </a:r>
            <a:endParaRPr lang="zh-CN" altLang="en-US" sz="1600" dirty="0">
              <a:latin typeface="+mn-ea"/>
              <a:ea typeface="+mn-ea"/>
            </a:endParaRPr>
          </a:p>
        </p:txBody>
      </p:sp>
      <p:sp>
        <p:nvSpPr>
          <p:cNvPr id="29702" name="Rectangle 47"/>
          <p:cNvSpPr>
            <a:spLocks noChangeArrowheads="1"/>
          </p:cNvSpPr>
          <p:nvPr/>
        </p:nvSpPr>
        <p:spPr bwMode="auto">
          <a:xfrm>
            <a:off x="5588001" y="6088338"/>
            <a:ext cx="1641475"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a:r>
              <a:rPr lang="en-US" altLang="zh-CN" sz="1600">
                <a:latin typeface="+mn-ea"/>
                <a:ea typeface="+mn-ea"/>
              </a:rPr>
              <a:t>b</a:t>
            </a:r>
            <a:r>
              <a:rPr lang="zh-CN" altLang="en-US" sz="1600">
                <a:latin typeface="+mn-ea"/>
                <a:ea typeface="+mn-ea"/>
              </a:rPr>
              <a:t>）只含简单条件的程序流程图</a:t>
            </a:r>
            <a:endParaRPr lang="zh-CN" altLang="en-US" sz="1600">
              <a:latin typeface="+mn-ea"/>
              <a:ea typeface="+mn-ea"/>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832514" name="Rectangle 2"/>
          <p:cNvSpPr>
            <a:spLocks noGrp="1" noChangeArrowheads="1"/>
          </p:cNvSpPr>
          <p:nvPr>
            <p:ph type="body" idx="1"/>
          </p:nvPr>
        </p:nvSpPr>
        <p:spPr>
          <a:xfrm>
            <a:off x="612000" y="1353458"/>
            <a:ext cx="7296031" cy="5288241"/>
          </a:xfrm>
        </p:spPr>
        <p:txBody>
          <a:bodyPr/>
          <a:lstStyle/>
          <a:p>
            <a:r>
              <a:rPr lang="zh-CN" altLang="en-US" dirty="0" smtClean="0"/>
              <a:t>我们把流图中由结点和边组成的闭合部分称为一个区域（</a:t>
            </a:r>
            <a:r>
              <a:rPr lang="en-US" altLang="zh-CN" dirty="0" smtClean="0"/>
              <a:t>region</a:t>
            </a:r>
            <a:r>
              <a:rPr lang="zh-CN" altLang="en-US" dirty="0" smtClean="0"/>
              <a:t>），在计算区域数时，图的外部部分也作为一个区域。例如，右图所示的流图的区域数为</a:t>
            </a:r>
            <a:r>
              <a:rPr lang="en-US" altLang="zh-CN" dirty="0" smtClean="0"/>
              <a:t>3</a:t>
            </a:r>
            <a:r>
              <a:rPr lang="zh-CN" altLang="en-US" dirty="0" smtClean="0"/>
              <a:t>。</a:t>
            </a:r>
            <a:endParaRPr lang="zh-CN" altLang="en-US" dirty="0" smtClean="0"/>
          </a:p>
          <a:p>
            <a:r>
              <a:rPr lang="zh-CN" altLang="en-US" dirty="0" smtClean="0"/>
              <a:t>独立路径是指程序中至少引进一个新的处理语句序列或一个新条件的任一路径，在流图中，独立路径至少包含一条在定义该路径之前未曾用到过的边。在基本路径测试时，独立路径的数目就是流图的区域数。 </a:t>
            </a:r>
            <a:endParaRPr lang="zh-CN" altLang="en-US" dirty="0"/>
          </a:p>
        </p:txBody>
      </p:sp>
      <p:grpSp>
        <p:nvGrpSpPr>
          <p:cNvPr id="31747" name="Group 3"/>
          <p:cNvGrpSpPr/>
          <p:nvPr/>
        </p:nvGrpSpPr>
        <p:grpSpPr bwMode="auto">
          <a:xfrm>
            <a:off x="8895444" y="1653133"/>
            <a:ext cx="2174875" cy="3240087"/>
            <a:chOff x="7933" y="2459"/>
            <a:chExt cx="2056" cy="3585"/>
          </a:xfrm>
        </p:grpSpPr>
        <p:sp>
          <p:nvSpPr>
            <p:cNvPr id="31748" name="Oval 4"/>
            <p:cNvSpPr>
              <a:spLocks noChangeArrowheads="1"/>
            </p:cNvSpPr>
            <p:nvPr/>
          </p:nvSpPr>
          <p:spPr bwMode="auto">
            <a:xfrm>
              <a:off x="8233" y="2819"/>
              <a:ext cx="526" cy="510"/>
            </a:xfrm>
            <a:prstGeom prst="ellipse">
              <a:avLst/>
            </a:prstGeom>
            <a:solidFill>
              <a:srgbClr val="FFFFFF"/>
            </a:solidFill>
            <a:ln w="25400">
              <a:solidFill>
                <a:schemeClr val="tx1"/>
              </a:solidFill>
              <a:round/>
            </a:ln>
          </p:spPr>
          <p:txBody>
            <a:bodyPr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a:r>
                <a:rPr lang="en-US" altLang="zh-CN" sz="1600" b="1">
                  <a:latin typeface="Times New Roman" panose="02020603050405020304" pitchFamily="18" charset="0"/>
                  <a:ea typeface="楷体_GB2312" panose="02010609030101010101" pitchFamily="49" charset="-122"/>
                </a:rPr>
                <a:t>1</a:t>
              </a:r>
              <a:endParaRPr lang="en-US" altLang="zh-CN" sz="1600" b="1">
                <a:latin typeface="Times New Roman" panose="02020603050405020304" pitchFamily="18" charset="0"/>
                <a:ea typeface="楷体_GB2312" panose="02010609030101010101" pitchFamily="49" charset="-122"/>
              </a:endParaRPr>
            </a:p>
          </p:txBody>
        </p:sp>
        <p:sp>
          <p:nvSpPr>
            <p:cNvPr id="31749" name="Oval 5"/>
            <p:cNvSpPr>
              <a:spLocks noChangeArrowheads="1"/>
            </p:cNvSpPr>
            <p:nvPr/>
          </p:nvSpPr>
          <p:spPr bwMode="auto">
            <a:xfrm>
              <a:off x="8985" y="3449"/>
              <a:ext cx="526" cy="510"/>
            </a:xfrm>
            <a:prstGeom prst="ellipse">
              <a:avLst/>
            </a:prstGeom>
            <a:solidFill>
              <a:srgbClr val="FFFFFF"/>
            </a:solidFill>
            <a:ln w="25400">
              <a:solidFill>
                <a:schemeClr val="tx1"/>
              </a:solidFill>
              <a:round/>
            </a:ln>
          </p:spPr>
          <p:txBody>
            <a:bodyPr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a:r>
                <a:rPr lang="en-US" altLang="zh-CN" sz="1600" b="1">
                  <a:latin typeface="Times New Roman" panose="02020603050405020304" pitchFamily="18" charset="0"/>
                  <a:ea typeface="楷体_GB2312" panose="02010609030101010101" pitchFamily="49" charset="-122"/>
                </a:rPr>
                <a:t>2</a:t>
              </a:r>
              <a:endParaRPr lang="en-US" altLang="zh-CN" sz="1600" b="1">
                <a:latin typeface="Times New Roman" panose="02020603050405020304" pitchFamily="18" charset="0"/>
                <a:ea typeface="楷体_GB2312" panose="02010609030101010101" pitchFamily="49" charset="-122"/>
              </a:endParaRPr>
            </a:p>
          </p:txBody>
        </p:sp>
        <p:sp>
          <p:nvSpPr>
            <p:cNvPr id="31750" name="Oval 6"/>
            <p:cNvSpPr>
              <a:spLocks noChangeArrowheads="1"/>
            </p:cNvSpPr>
            <p:nvPr/>
          </p:nvSpPr>
          <p:spPr bwMode="auto">
            <a:xfrm>
              <a:off x="7933" y="4424"/>
              <a:ext cx="526" cy="510"/>
            </a:xfrm>
            <a:prstGeom prst="ellipse">
              <a:avLst/>
            </a:prstGeom>
            <a:solidFill>
              <a:srgbClr val="FFFFFF"/>
            </a:solidFill>
            <a:ln w="25400">
              <a:solidFill>
                <a:schemeClr val="tx1"/>
              </a:solidFill>
              <a:round/>
            </a:ln>
          </p:spPr>
          <p:txBody>
            <a:bodyPr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a:r>
                <a:rPr lang="en-US" altLang="zh-CN" sz="1600" b="1">
                  <a:latin typeface="Times New Roman" panose="02020603050405020304" pitchFamily="18" charset="0"/>
                  <a:ea typeface="楷体_GB2312" panose="02010609030101010101" pitchFamily="49" charset="-122"/>
                </a:rPr>
                <a:t>3</a:t>
              </a:r>
              <a:endParaRPr lang="en-US" altLang="zh-CN" sz="1600" b="1">
                <a:latin typeface="Times New Roman" panose="02020603050405020304" pitchFamily="18" charset="0"/>
                <a:ea typeface="楷体_GB2312" panose="02010609030101010101" pitchFamily="49" charset="-122"/>
              </a:endParaRPr>
            </a:p>
          </p:txBody>
        </p:sp>
        <p:sp>
          <p:nvSpPr>
            <p:cNvPr id="31751" name="Oval 7"/>
            <p:cNvSpPr>
              <a:spLocks noChangeArrowheads="1"/>
            </p:cNvSpPr>
            <p:nvPr/>
          </p:nvSpPr>
          <p:spPr bwMode="auto">
            <a:xfrm>
              <a:off x="8715" y="4394"/>
              <a:ext cx="526" cy="510"/>
            </a:xfrm>
            <a:prstGeom prst="ellipse">
              <a:avLst/>
            </a:prstGeom>
            <a:solidFill>
              <a:srgbClr val="FFFFFF"/>
            </a:solidFill>
            <a:ln w="25400">
              <a:solidFill>
                <a:schemeClr val="tx1"/>
              </a:solidFill>
              <a:round/>
            </a:ln>
          </p:spPr>
          <p:txBody>
            <a:bodyPr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a:r>
                <a:rPr lang="en-US" altLang="zh-CN" sz="1600" b="1">
                  <a:latin typeface="Times New Roman" panose="02020603050405020304" pitchFamily="18" charset="0"/>
                  <a:ea typeface="楷体_GB2312" panose="02010609030101010101" pitchFamily="49" charset="-122"/>
                </a:rPr>
                <a:t>4</a:t>
              </a:r>
              <a:endParaRPr lang="en-US" altLang="zh-CN" sz="1600" b="1">
                <a:latin typeface="Times New Roman" panose="02020603050405020304" pitchFamily="18" charset="0"/>
                <a:ea typeface="楷体_GB2312" panose="02010609030101010101" pitchFamily="49" charset="-122"/>
              </a:endParaRPr>
            </a:p>
          </p:txBody>
        </p:sp>
        <p:sp>
          <p:nvSpPr>
            <p:cNvPr id="31752" name="Oval 8"/>
            <p:cNvSpPr>
              <a:spLocks noChangeArrowheads="1"/>
            </p:cNvSpPr>
            <p:nvPr/>
          </p:nvSpPr>
          <p:spPr bwMode="auto">
            <a:xfrm>
              <a:off x="9463" y="4364"/>
              <a:ext cx="526" cy="510"/>
            </a:xfrm>
            <a:prstGeom prst="ellipse">
              <a:avLst/>
            </a:prstGeom>
            <a:solidFill>
              <a:srgbClr val="FFFFFF"/>
            </a:solidFill>
            <a:ln w="25400">
              <a:solidFill>
                <a:schemeClr val="tx1"/>
              </a:solidFill>
              <a:round/>
            </a:ln>
          </p:spPr>
          <p:txBody>
            <a:bodyPr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a:r>
                <a:rPr lang="en-US" altLang="zh-CN" sz="1600" b="1">
                  <a:latin typeface="Times New Roman" panose="02020603050405020304" pitchFamily="18" charset="0"/>
                  <a:ea typeface="楷体_GB2312" panose="02010609030101010101" pitchFamily="49" charset="-122"/>
                </a:rPr>
                <a:t>5</a:t>
              </a:r>
              <a:endParaRPr lang="en-US" altLang="zh-CN" sz="1600" b="1">
                <a:latin typeface="Times New Roman" panose="02020603050405020304" pitchFamily="18" charset="0"/>
                <a:ea typeface="楷体_GB2312" panose="02010609030101010101" pitchFamily="49" charset="-122"/>
              </a:endParaRPr>
            </a:p>
          </p:txBody>
        </p:sp>
        <p:sp>
          <p:nvSpPr>
            <p:cNvPr id="31753" name="Oval 9"/>
            <p:cNvSpPr>
              <a:spLocks noChangeArrowheads="1"/>
            </p:cNvSpPr>
            <p:nvPr/>
          </p:nvSpPr>
          <p:spPr bwMode="auto">
            <a:xfrm>
              <a:off x="8715" y="5279"/>
              <a:ext cx="526" cy="510"/>
            </a:xfrm>
            <a:prstGeom prst="ellipse">
              <a:avLst/>
            </a:prstGeom>
            <a:solidFill>
              <a:srgbClr val="FFFFFF"/>
            </a:solidFill>
            <a:ln w="25400">
              <a:solidFill>
                <a:schemeClr val="tx1"/>
              </a:solidFill>
              <a:round/>
            </a:ln>
          </p:spPr>
          <p:txBody>
            <a:bodyPr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a:r>
                <a:rPr lang="en-US" altLang="zh-CN" sz="1600" b="1">
                  <a:latin typeface="Times New Roman" panose="02020603050405020304" pitchFamily="18" charset="0"/>
                  <a:ea typeface="楷体_GB2312" panose="02010609030101010101" pitchFamily="49" charset="-122"/>
                </a:rPr>
                <a:t>6</a:t>
              </a:r>
              <a:endParaRPr lang="en-US" altLang="zh-CN" sz="1600" b="1">
                <a:latin typeface="Times New Roman" panose="02020603050405020304" pitchFamily="18" charset="0"/>
                <a:ea typeface="楷体_GB2312" panose="02010609030101010101" pitchFamily="49" charset="-122"/>
              </a:endParaRPr>
            </a:p>
          </p:txBody>
        </p:sp>
        <p:sp>
          <p:nvSpPr>
            <p:cNvPr id="31754" name="Line 10"/>
            <p:cNvSpPr>
              <a:spLocks noChangeShapeType="1"/>
            </p:cNvSpPr>
            <p:nvPr/>
          </p:nvSpPr>
          <p:spPr bwMode="auto">
            <a:xfrm>
              <a:off x="8699" y="3239"/>
              <a:ext cx="376" cy="285"/>
            </a:xfrm>
            <a:prstGeom prst="line">
              <a:avLst/>
            </a:prstGeom>
            <a:noFill/>
            <a:ln w="25400">
              <a:solidFill>
                <a:schemeClr val="tx1"/>
              </a:solidFill>
              <a:round/>
              <a:tailEnd type="arrow"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31755" name="Line 11"/>
            <p:cNvSpPr>
              <a:spLocks noChangeShapeType="1"/>
            </p:cNvSpPr>
            <p:nvPr/>
          </p:nvSpPr>
          <p:spPr bwMode="auto">
            <a:xfrm flipH="1">
              <a:off x="8249" y="3329"/>
              <a:ext cx="196" cy="1110"/>
            </a:xfrm>
            <a:prstGeom prst="line">
              <a:avLst/>
            </a:prstGeom>
            <a:noFill/>
            <a:ln w="25400">
              <a:solidFill>
                <a:schemeClr val="tx1"/>
              </a:solidFill>
              <a:round/>
              <a:tailEnd type="arrow"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31756" name="Line 12"/>
            <p:cNvSpPr>
              <a:spLocks noChangeShapeType="1"/>
            </p:cNvSpPr>
            <p:nvPr/>
          </p:nvSpPr>
          <p:spPr bwMode="auto">
            <a:xfrm flipH="1">
              <a:off x="8999" y="3944"/>
              <a:ext cx="166" cy="465"/>
            </a:xfrm>
            <a:prstGeom prst="line">
              <a:avLst/>
            </a:prstGeom>
            <a:noFill/>
            <a:ln w="25400">
              <a:solidFill>
                <a:schemeClr val="tx1"/>
              </a:solidFill>
              <a:round/>
              <a:tailEnd type="arrow"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31757" name="Line 13"/>
            <p:cNvSpPr>
              <a:spLocks noChangeShapeType="1"/>
            </p:cNvSpPr>
            <p:nvPr/>
          </p:nvSpPr>
          <p:spPr bwMode="auto">
            <a:xfrm>
              <a:off x="9405" y="3914"/>
              <a:ext cx="270" cy="465"/>
            </a:xfrm>
            <a:prstGeom prst="line">
              <a:avLst/>
            </a:prstGeom>
            <a:noFill/>
            <a:ln w="25400">
              <a:solidFill>
                <a:schemeClr val="tx1"/>
              </a:solidFill>
              <a:round/>
              <a:tailEnd type="arrow"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31758" name="Line 14"/>
            <p:cNvSpPr>
              <a:spLocks noChangeShapeType="1"/>
            </p:cNvSpPr>
            <p:nvPr/>
          </p:nvSpPr>
          <p:spPr bwMode="auto">
            <a:xfrm>
              <a:off x="8985" y="4904"/>
              <a:ext cx="0" cy="345"/>
            </a:xfrm>
            <a:prstGeom prst="line">
              <a:avLst/>
            </a:prstGeom>
            <a:noFill/>
            <a:ln w="25400">
              <a:solidFill>
                <a:schemeClr val="tx1"/>
              </a:solidFill>
              <a:round/>
              <a:tailEnd type="arrow"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31759" name="Line 15"/>
            <p:cNvSpPr>
              <a:spLocks noChangeShapeType="1"/>
            </p:cNvSpPr>
            <p:nvPr/>
          </p:nvSpPr>
          <p:spPr bwMode="auto">
            <a:xfrm>
              <a:off x="8219" y="4934"/>
              <a:ext cx="600" cy="405"/>
            </a:xfrm>
            <a:prstGeom prst="line">
              <a:avLst/>
            </a:prstGeom>
            <a:noFill/>
            <a:ln w="25400">
              <a:solidFill>
                <a:schemeClr val="tx1"/>
              </a:solidFill>
              <a:round/>
              <a:tailEnd type="arrow"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31760" name="Line 16"/>
            <p:cNvSpPr>
              <a:spLocks noChangeShapeType="1"/>
            </p:cNvSpPr>
            <p:nvPr/>
          </p:nvSpPr>
          <p:spPr bwMode="auto">
            <a:xfrm flipH="1">
              <a:off x="9165" y="4859"/>
              <a:ext cx="584" cy="495"/>
            </a:xfrm>
            <a:prstGeom prst="line">
              <a:avLst/>
            </a:prstGeom>
            <a:noFill/>
            <a:ln w="25400">
              <a:solidFill>
                <a:schemeClr val="tx1"/>
              </a:solidFill>
              <a:round/>
              <a:tailEnd type="arrow"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31761" name="Line 17"/>
            <p:cNvSpPr>
              <a:spLocks noChangeShapeType="1"/>
            </p:cNvSpPr>
            <p:nvPr/>
          </p:nvSpPr>
          <p:spPr bwMode="auto">
            <a:xfrm flipV="1">
              <a:off x="8489" y="2459"/>
              <a:ext cx="0" cy="360"/>
            </a:xfrm>
            <a:prstGeom prst="line">
              <a:avLst/>
            </a:prstGeom>
            <a:noFill/>
            <a:ln w="25400">
              <a:solidFill>
                <a:schemeClr val="tx1"/>
              </a:solidFill>
              <a:round/>
              <a:headEnd type="arrow"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31762" name="Line 18"/>
            <p:cNvSpPr>
              <a:spLocks noChangeShapeType="1"/>
            </p:cNvSpPr>
            <p:nvPr/>
          </p:nvSpPr>
          <p:spPr bwMode="auto">
            <a:xfrm flipH="1">
              <a:off x="8983" y="5789"/>
              <a:ext cx="2" cy="255"/>
            </a:xfrm>
            <a:prstGeom prst="line">
              <a:avLst/>
            </a:prstGeom>
            <a:noFill/>
            <a:ln w="25400">
              <a:solidFill>
                <a:schemeClr val="tx1"/>
              </a:solidFill>
              <a:round/>
              <a:tailEnd type="arrow" w="med" len="med"/>
            </a:ln>
            <a:extLst>
              <a:ext uri="{909E8E84-426E-40DD-AFC4-6F175D3DCCD1}">
                <a14:hiddenFill xmlns:a14="http://schemas.microsoft.com/office/drawing/2010/main">
                  <a:noFill/>
                </a14:hiddenFill>
              </a:ext>
            </a:extLst>
          </p:spPr>
          <p:txBody>
            <a:bodyPr anchor="ctr"/>
            <a:lstStyle/>
            <a:p>
              <a:endParaRPr lang="zh-CN" altLang="en-US"/>
            </a:p>
          </p:txBody>
        </p:sp>
      </p:gr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494338" y="1980799"/>
            <a:ext cx="6697662" cy="466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lstStyle/>
          <a:p>
            <a:endParaRPr lang="zh-CN" altLang="en-US"/>
          </a:p>
        </p:txBody>
      </p:sp>
      <p:sp>
        <p:nvSpPr>
          <p:cNvPr id="834562" name="Rectangle 2"/>
          <p:cNvSpPr>
            <a:spLocks noGrp="1" noChangeArrowheads="1"/>
          </p:cNvSpPr>
          <p:nvPr>
            <p:ph type="body" idx="1"/>
          </p:nvPr>
        </p:nvSpPr>
        <p:spPr>
          <a:xfrm>
            <a:off x="612001" y="1353458"/>
            <a:ext cx="5693006" cy="5288241"/>
          </a:xfrm>
        </p:spPr>
        <p:txBody>
          <a:bodyPr/>
          <a:lstStyle/>
          <a:p>
            <a:r>
              <a:rPr lang="zh-CN" altLang="en-US" dirty="0" smtClean="0"/>
              <a:t>例如，对一个</a:t>
            </a:r>
            <a:r>
              <a:rPr lang="en-US" altLang="zh-CN" dirty="0" smtClean="0"/>
              <a:t>PDL</a:t>
            </a:r>
            <a:r>
              <a:rPr lang="zh-CN" altLang="en-US" dirty="0" smtClean="0"/>
              <a:t>程序进行基本路径测试，该程序的功能是：最多输入</a:t>
            </a:r>
            <a:r>
              <a:rPr lang="en-US" altLang="zh-CN" dirty="0" smtClean="0"/>
              <a:t>N</a:t>
            </a:r>
            <a:r>
              <a:rPr lang="zh-CN" altLang="en-US" dirty="0" smtClean="0"/>
              <a:t>个值（以</a:t>
            </a:r>
            <a:r>
              <a:rPr lang="en-US" altLang="zh-CN" dirty="0" smtClean="0"/>
              <a:t>-999</a:t>
            </a:r>
            <a:r>
              <a:rPr lang="zh-CN" altLang="en-US" dirty="0" smtClean="0"/>
              <a:t>为输入结束标志），计算位于给定范围内的那些值（称为有效输入值）的平均值，以及输入值的个数和有效值的个数。</a:t>
            </a:r>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838658" name="Rectangle 2"/>
          <p:cNvSpPr>
            <a:spLocks noGrp="1" noChangeArrowheads="1"/>
          </p:cNvSpPr>
          <p:nvPr>
            <p:ph type="body" idx="1"/>
          </p:nvPr>
        </p:nvSpPr>
        <p:spPr/>
        <p:txBody>
          <a:bodyPr/>
          <a:lstStyle/>
          <a:p>
            <a:pPr marL="0" indent="0">
              <a:buNone/>
            </a:pPr>
            <a:r>
              <a:rPr lang="zh-CN" altLang="en-US" dirty="0" smtClean="0"/>
              <a:t>其区域数为</a:t>
            </a:r>
            <a:r>
              <a:rPr lang="en-US" altLang="zh-CN" dirty="0" smtClean="0"/>
              <a:t>6</a:t>
            </a:r>
            <a:r>
              <a:rPr lang="zh-CN" altLang="en-US" dirty="0" smtClean="0"/>
              <a:t>，我们选取独立路径如下：</a:t>
            </a:r>
            <a:endParaRPr lang="zh-CN" altLang="en-US" dirty="0" smtClean="0"/>
          </a:p>
          <a:p>
            <a:r>
              <a:rPr lang="zh-CN" altLang="en-US" dirty="0" smtClean="0"/>
              <a:t>路径</a:t>
            </a:r>
            <a:r>
              <a:rPr lang="en-US" altLang="zh-CN" dirty="0" smtClean="0"/>
              <a:t>1</a:t>
            </a:r>
            <a:r>
              <a:rPr lang="zh-CN" altLang="en-US" dirty="0" smtClean="0"/>
              <a:t>：</a:t>
            </a:r>
            <a:r>
              <a:rPr lang="en-US" altLang="zh-CN" dirty="0" smtClean="0"/>
              <a:t>1-2-10-11-13</a:t>
            </a:r>
            <a:endParaRPr lang="en-US" altLang="zh-CN" dirty="0" smtClean="0"/>
          </a:p>
          <a:p>
            <a:r>
              <a:rPr lang="zh-CN" altLang="en-US" dirty="0" smtClean="0"/>
              <a:t>路径</a:t>
            </a:r>
            <a:r>
              <a:rPr lang="en-US" altLang="zh-CN" dirty="0" smtClean="0"/>
              <a:t>2</a:t>
            </a:r>
            <a:r>
              <a:rPr lang="zh-CN" altLang="en-US" dirty="0" smtClean="0"/>
              <a:t>：</a:t>
            </a:r>
            <a:r>
              <a:rPr lang="en-US" altLang="zh-CN" dirty="0" smtClean="0"/>
              <a:t>1-2-10-12-13</a:t>
            </a:r>
            <a:endParaRPr lang="en-US" altLang="zh-CN" dirty="0" smtClean="0"/>
          </a:p>
          <a:p>
            <a:r>
              <a:rPr lang="zh-CN" altLang="en-US" dirty="0" smtClean="0"/>
              <a:t>路径</a:t>
            </a:r>
            <a:r>
              <a:rPr lang="en-US" altLang="zh-CN" dirty="0" smtClean="0"/>
              <a:t>3</a:t>
            </a:r>
            <a:r>
              <a:rPr lang="zh-CN" altLang="en-US" dirty="0" smtClean="0"/>
              <a:t>：</a:t>
            </a:r>
            <a:r>
              <a:rPr lang="en-US" altLang="zh-CN" dirty="0" smtClean="0"/>
              <a:t>1-2-3-10-11-13</a:t>
            </a:r>
            <a:endParaRPr lang="en-US" altLang="zh-CN" dirty="0" smtClean="0"/>
          </a:p>
          <a:p>
            <a:r>
              <a:rPr lang="zh-CN" altLang="en-US" dirty="0" smtClean="0"/>
              <a:t>路径</a:t>
            </a:r>
            <a:r>
              <a:rPr lang="en-US" altLang="zh-CN" dirty="0" smtClean="0"/>
              <a:t>4</a:t>
            </a:r>
            <a:r>
              <a:rPr lang="zh-CN" altLang="en-US" dirty="0" smtClean="0"/>
              <a:t>：</a:t>
            </a:r>
            <a:r>
              <a:rPr lang="en-US" altLang="zh-CN" dirty="0" smtClean="0"/>
              <a:t>1-2-3-4-5-8-9-2-10-12-13</a:t>
            </a:r>
            <a:endParaRPr lang="en-US" altLang="zh-CN" dirty="0" smtClean="0"/>
          </a:p>
          <a:p>
            <a:r>
              <a:rPr lang="zh-CN" altLang="en-US" dirty="0" smtClean="0"/>
              <a:t>路径</a:t>
            </a:r>
            <a:r>
              <a:rPr lang="en-US" altLang="zh-CN" dirty="0" smtClean="0"/>
              <a:t>5</a:t>
            </a:r>
            <a:r>
              <a:rPr lang="zh-CN" altLang="en-US" dirty="0" smtClean="0"/>
              <a:t>：</a:t>
            </a:r>
            <a:r>
              <a:rPr lang="en-US" altLang="zh-CN" dirty="0" smtClean="0"/>
              <a:t>1-2-3-4-5-6-8-9-2-10-12-13</a:t>
            </a:r>
            <a:endParaRPr lang="en-US" altLang="zh-CN" dirty="0" smtClean="0"/>
          </a:p>
          <a:p>
            <a:r>
              <a:rPr lang="zh-CN" altLang="en-US" dirty="0" smtClean="0"/>
              <a:t>路径</a:t>
            </a:r>
            <a:r>
              <a:rPr lang="en-US" altLang="zh-CN" dirty="0" smtClean="0"/>
              <a:t>6</a:t>
            </a:r>
            <a:r>
              <a:rPr lang="zh-CN" altLang="en-US" dirty="0" smtClean="0"/>
              <a:t>：</a:t>
            </a:r>
            <a:r>
              <a:rPr lang="en-US" altLang="zh-CN" dirty="0" smtClean="0"/>
              <a:t>1-2-3-4-5-6-7-8-9-2-10-11-13</a:t>
            </a:r>
            <a:endParaRPr lang="en-US" altLang="zh-CN" dirty="0" smtClean="0"/>
          </a:p>
          <a:p>
            <a:pPr marL="0" indent="0">
              <a:buNone/>
            </a:pPr>
            <a:r>
              <a:rPr lang="zh-CN" altLang="en-US" dirty="0" smtClean="0"/>
              <a:t>为每一条独立路径设计测试用例。</a:t>
            </a:r>
            <a:endParaRPr lang="zh-CN" altLang="en-US" dirty="0" smtClean="0"/>
          </a:p>
          <a:p>
            <a:pPr marL="0" indent="0">
              <a:buNone/>
            </a:pPr>
            <a:r>
              <a:rPr lang="zh-CN" altLang="en-US" dirty="0" smtClean="0"/>
              <a:t>假设：</a:t>
            </a:r>
            <a:r>
              <a:rPr lang="en-US" altLang="zh-CN" dirty="0" smtClean="0"/>
              <a:t>n = 5</a:t>
            </a:r>
            <a:r>
              <a:rPr lang="zh-CN" altLang="en-US" dirty="0" smtClean="0"/>
              <a:t>；</a:t>
            </a:r>
            <a:r>
              <a:rPr lang="en-US" altLang="zh-CN" dirty="0" smtClean="0"/>
              <a:t>minimum = 0</a:t>
            </a:r>
            <a:r>
              <a:rPr lang="zh-CN" altLang="en-US" dirty="0" smtClean="0"/>
              <a:t>；</a:t>
            </a:r>
            <a:r>
              <a:rPr lang="en-US" altLang="zh-CN" dirty="0" smtClean="0"/>
              <a:t>maximum = 100</a:t>
            </a:r>
            <a:r>
              <a:rPr lang="zh-CN" altLang="en-US" dirty="0" smtClean="0"/>
              <a:t>。</a:t>
            </a:r>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840706" name="Rectangle 2"/>
          <p:cNvSpPr>
            <a:spLocks noGrp="1" noChangeArrowheads="1"/>
          </p:cNvSpPr>
          <p:nvPr>
            <p:ph type="body" idx="1"/>
          </p:nvPr>
        </p:nvSpPr>
        <p:spPr/>
        <p:txBody>
          <a:bodyPr/>
          <a:lstStyle/>
          <a:p>
            <a:pPr marL="0" indent="0">
              <a:buNone/>
            </a:pPr>
            <a:r>
              <a:rPr lang="zh-CN" altLang="en-US" dirty="0" smtClean="0"/>
              <a:t>路径</a:t>
            </a:r>
            <a:r>
              <a:rPr lang="en-US" altLang="zh-CN" dirty="0" smtClean="0"/>
              <a:t>1</a:t>
            </a:r>
            <a:r>
              <a:rPr lang="zh-CN" altLang="en-US" dirty="0" smtClean="0"/>
              <a:t>： </a:t>
            </a:r>
            <a:r>
              <a:rPr lang="en-US" altLang="zh-CN" dirty="0" smtClean="0"/>
              <a:t>1-2-10-11-13</a:t>
            </a:r>
            <a:endParaRPr lang="en-US" altLang="zh-CN" dirty="0" smtClean="0"/>
          </a:p>
          <a:p>
            <a:r>
              <a:rPr lang="zh-CN" altLang="en-US" dirty="0" smtClean="0"/>
              <a:t>测试数据：</a:t>
            </a:r>
            <a:r>
              <a:rPr lang="en-US" altLang="zh-CN" dirty="0" smtClean="0"/>
              <a:t>value = [ 90</a:t>
            </a:r>
            <a:r>
              <a:rPr lang="zh-CN" altLang="en-US" dirty="0" smtClean="0"/>
              <a:t>，</a:t>
            </a:r>
            <a:r>
              <a:rPr lang="en-US" altLang="zh-CN" dirty="0" smtClean="0"/>
              <a:t>-999</a:t>
            </a:r>
            <a:r>
              <a:rPr lang="zh-CN" altLang="en-US" dirty="0" smtClean="0"/>
              <a:t>，</a:t>
            </a:r>
            <a:r>
              <a:rPr lang="en-US" altLang="zh-CN" dirty="0" smtClean="0"/>
              <a:t>0</a:t>
            </a:r>
            <a:r>
              <a:rPr lang="zh-CN" altLang="en-US" dirty="0" smtClean="0"/>
              <a:t>，</a:t>
            </a:r>
            <a:r>
              <a:rPr lang="en-US" altLang="zh-CN" dirty="0" smtClean="0"/>
              <a:t>0</a:t>
            </a:r>
            <a:r>
              <a:rPr lang="zh-CN" altLang="en-US" dirty="0" smtClean="0"/>
              <a:t>，</a:t>
            </a:r>
            <a:r>
              <a:rPr lang="en-US" altLang="zh-CN" dirty="0" smtClean="0"/>
              <a:t>0]</a:t>
            </a:r>
            <a:endParaRPr lang="en-US" altLang="zh-CN" dirty="0" smtClean="0"/>
          </a:p>
          <a:p>
            <a:r>
              <a:rPr lang="zh-CN" altLang="en-US" dirty="0" smtClean="0"/>
              <a:t>预期结果：</a:t>
            </a:r>
            <a:r>
              <a:rPr lang="en-US" altLang="zh-CN" dirty="0" smtClean="0"/>
              <a:t>Average = 90</a:t>
            </a:r>
            <a:r>
              <a:rPr lang="zh-CN" altLang="en-US" dirty="0" smtClean="0"/>
              <a:t>，</a:t>
            </a:r>
            <a:r>
              <a:rPr lang="en-US" altLang="zh-CN" dirty="0" err="1" smtClean="0"/>
              <a:t>total.input</a:t>
            </a:r>
            <a:r>
              <a:rPr lang="en-US" altLang="zh-CN" dirty="0" smtClean="0"/>
              <a:t> = 1</a:t>
            </a:r>
            <a:r>
              <a:rPr lang="zh-CN" altLang="en-US" dirty="0" smtClean="0"/>
              <a:t>，</a:t>
            </a:r>
            <a:r>
              <a:rPr lang="en-US" altLang="zh-CN" dirty="0" err="1" smtClean="0"/>
              <a:t>total.valid</a:t>
            </a:r>
            <a:r>
              <a:rPr lang="en-US" altLang="zh-CN" dirty="0" smtClean="0"/>
              <a:t> = 1</a:t>
            </a:r>
            <a:endParaRPr lang="en-US" altLang="zh-CN" dirty="0" smtClean="0"/>
          </a:p>
          <a:p>
            <a:pPr marL="0" indent="0">
              <a:buNone/>
            </a:pPr>
            <a:r>
              <a:rPr lang="zh-CN" altLang="en-US" dirty="0" smtClean="0"/>
              <a:t>路径</a:t>
            </a:r>
            <a:r>
              <a:rPr lang="en-US" altLang="zh-CN" dirty="0" smtClean="0"/>
              <a:t>2</a:t>
            </a:r>
            <a:r>
              <a:rPr lang="zh-CN" altLang="en-US" dirty="0" smtClean="0"/>
              <a:t>： </a:t>
            </a:r>
            <a:r>
              <a:rPr lang="en-US" altLang="zh-CN" dirty="0" smtClean="0"/>
              <a:t>1-2-10-12-13</a:t>
            </a:r>
            <a:endParaRPr lang="en-US" altLang="zh-CN" dirty="0" smtClean="0"/>
          </a:p>
          <a:p>
            <a:r>
              <a:rPr lang="zh-CN" altLang="en-US" dirty="0" smtClean="0"/>
              <a:t>测试数据：</a:t>
            </a:r>
            <a:r>
              <a:rPr lang="en-US" altLang="zh-CN" dirty="0" smtClean="0"/>
              <a:t>value = [ -999 </a:t>
            </a:r>
            <a:r>
              <a:rPr lang="zh-CN" altLang="en-US" dirty="0" smtClean="0"/>
              <a:t>，</a:t>
            </a:r>
            <a:r>
              <a:rPr lang="en-US" altLang="zh-CN" dirty="0" smtClean="0"/>
              <a:t>0</a:t>
            </a:r>
            <a:r>
              <a:rPr lang="zh-CN" altLang="en-US" dirty="0" smtClean="0"/>
              <a:t>，</a:t>
            </a:r>
            <a:r>
              <a:rPr lang="en-US" altLang="zh-CN" dirty="0" smtClean="0"/>
              <a:t>0</a:t>
            </a:r>
            <a:r>
              <a:rPr lang="zh-CN" altLang="en-US" dirty="0" smtClean="0"/>
              <a:t>，</a:t>
            </a:r>
            <a:r>
              <a:rPr lang="en-US" altLang="zh-CN" dirty="0" smtClean="0"/>
              <a:t>0</a:t>
            </a:r>
            <a:r>
              <a:rPr lang="zh-CN" altLang="en-US" dirty="0" smtClean="0"/>
              <a:t>，</a:t>
            </a:r>
            <a:r>
              <a:rPr lang="en-US" altLang="zh-CN" dirty="0" smtClean="0"/>
              <a:t>0]</a:t>
            </a:r>
            <a:endParaRPr lang="en-US" altLang="zh-CN" dirty="0" smtClean="0"/>
          </a:p>
          <a:p>
            <a:r>
              <a:rPr lang="zh-CN" altLang="en-US" dirty="0" smtClean="0"/>
              <a:t>预期结果：</a:t>
            </a:r>
            <a:r>
              <a:rPr lang="en-US" altLang="zh-CN" dirty="0" smtClean="0"/>
              <a:t>Average = -999</a:t>
            </a:r>
            <a:r>
              <a:rPr lang="zh-CN" altLang="en-US" dirty="0" smtClean="0"/>
              <a:t>，</a:t>
            </a:r>
            <a:r>
              <a:rPr lang="en-US" altLang="zh-CN" dirty="0" err="1" smtClean="0"/>
              <a:t>total.input</a:t>
            </a:r>
            <a:r>
              <a:rPr lang="en-US" altLang="zh-CN" dirty="0" smtClean="0"/>
              <a:t> = 0</a:t>
            </a:r>
            <a:r>
              <a:rPr lang="zh-CN" altLang="en-US" dirty="0" smtClean="0"/>
              <a:t>，</a:t>
            </a:r>
            <a:r>
              <a:rPr lang="en-US" altLang="zh-CN" dirty="0" err="1" smtClean="0"/>
              <a:t>total.valid</a:t>
            </a:r>
            <a:r>
              <a:rPr lang="en-US" altLang="zh-CN" dirty="0" smtClean="0"/>
              <a:t> = 0</a:t>
            </a:r>
            <a:endParaRPr lang="en-US" altLang="zh-CN" dirty="0" smtClean="0"/>
          </a:p>
          <a:p>
            <a:pPr marL="0" indent="0">
              <a:buNone/>
            </a:pPr>
            <a:r>
              <a:rPr lang="zh-CN" altLang="en-US" dirty="0" smtClean="0"/>
              <a:t>路径</a:t>
            </a:r>
            <a:r>
              <a:rPr lang="en-US" altLang="zh-CN" dirty="0" smtClean="0"/>
              <a:t>3</a:t>
            </a:r>
            <a:r>
              <a:rPr lang="zh-CN" altLang="en-US" dirty="0" smtClean="0"/>
              <a:t>： </a:t>
            </a:r>
            <a:r>
              <a:rPr lang="en-US" altLang="zh-CN" dirty="0" smtClean="0"/>
              <a:t>1-2-3-10-11-13</a:t>
            </a:r>
            <a:endParaRPr lang="en-US" altLang="zh-CN" dirty="0" smtClean="0"/>
          </a:p>
          <a:p>
            <a:r>
              <a:rPr lang="zh-CN" altLang="en-US" dirty="0" smtClean="0"/>
              <a:t>测试数据：</a:t>
            </a:r>
            <a:r>
              <a:rPr lang="en-US" altLang="zh-CN" dirty="0" smtClean="0"/>
              <a:t>value = [ -1</a:t>
            </a:r>
            <a:r>
              <a:rPr lang="zh-CN" altLang="en-US" dirty="0" smtClean="0"/>
              <a:t>，</a:t>
            </a:r>
            <a:r>
              <a:rPr lang="en-US" altLang="zh-CN" dirty="0" smtClean="0"/>
              <a:t>90</a:t>
            </a:r>
            <a:r>
              <a:rPr lang="zh-CN" altLang="en-US" dirty="0" smtClean="0"/>
              <a:t>，</a:t>
            </a:r>
            <a:r>
              <a:rPr lang="en-US" altLang="zh-CN" dirty="0" smtClean="0"/>
              <a:t>70</a:t>
            </a:r>
            <a:r>
              <a:rPr lang="zh-CN" altLang="en-US" dirty="0" smtClean="0"/>
              <a:t>，</a:t>
            </a:r>
            <a:r>
              <a:rPr lang="en-US" altLang="zh-CN" dirty="0" smtClean="0"/>
              <a:t>-1</a:t>
            </a:r>
            <a:r>
              <a:rPr lang="zh-CN" altLang="en-US" dirty="0" smtClean="0"/>
              <a:t>，</a:t>
            </a:r>
            <a:r>
              <a:rPr lang="en-US" altLang="zh-CN" dirty="0" smtClean="0"/>
              <a:t>80]</a:t>
            </a:r>
            <a:endParaRPr lang="en-US" altLang="zh-CN" dirty="0" smtClean="0"/>
          </a:p>
          <a:p>
            <a:r>
              <a:rPr lang="zh-CN" altLang="en-US" dirty="0" smtClean="0"/>
              <a:t>预期结果：</a:t>
            </a:r>
            <a:r>
              <a:rPr lang="en-US" altLang="zh-CN" dirty="0" smtClean="0"/>
              <a:t>Average = 80</a:t>
            </a:r>
            <a:r>
              <a:rPr lang="zh-CN" altLang="en-US" dirty="0" smtClean="0"/>
              <a:t>，</a:t>
            </a:r>
            <a:r>
              <a:rPr lang="en-US" altLang="zh-CN" dirty="0" err="1" smtClean="0"/>
              <a:t>total.input</a:t>
            </a:r>
            <a:r>
              <a:rPr lang="en-US" altLang="zh-CN" dirty="0" smtClean="0"/>
              <a:t> = 5</a:t>
            </a:r>
            <a:r>
              <a:rPr lang="zh-CN" altLang="en-US" dirty="0" smtClean="0"/>
              <a:t>，</a:t>
            </a:r>
            <a:r>
              <a:rPr lang="en-US" altLang="zh-CN" dirty="0" err="1" smtClean="0"/>
              <a:t>total.valid</a:t>
            </a:r>
            <a:r>
              <a:rPr lang="en-US" altLang="zh-CN" dirty="0" smtClean="0"/>
              <a:t> = 3</a:t>
            </a:r>
            <a:endParaRPr lang="en-US" altLang="zh-CN"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842754" name="Rectangle 2"/>
          <p:cNvSpPr>
            <a:spLocks noGrp="1" noChangeArrowheads="1"/>
          </p:cNvSpPr>
          <p:nvPr>
            <p:ph type="body" idx="1"/>
          </p:nvPr>
        </p:nvSpPr>
        <p:spPr/>
        <p:txBody>
          <a:bodyPr/>
          <a:lstStyle/>
          <a:p>
            <a:pPr marL="0" indent="0">
              <a:buNone/>
            </a:pPr>
            <a:r>
              <a:rPr lang="zh-CN" altLang="en-US" dirty="0" smtClean="0"/>
              <a:t>路径</a:t>
            </a:r>
            <a:r>
              <a:rPr lang="en-US" altLang="zh-CN" dirty="0" smtClean="0"/>
              <a:t>4</a:t>
            </a:r>
            <a:r>
              <a:rPr lang="zh-CN" altLang="en-US" dirty="0" smtClean="0"/>
              <a:t>： </a:t>
            </a:r>
            <a:r>
              <a:rPr lang="en-US" altLang="zh-CN" dirty="0" smtClean="0"/>
              <a:t>1-2-3-4-5-8-9-2-10-12-13</a:t>
            </a:r>
            <a:endParaRPr lang="en-US" altLang="zh-CN" dirty="0" smtClean="0"/>
          </a:p>
          <a:p>
            <a:r>
              <a:rPr lang="zh-CN" altLang="en-US" dirty="0" smtClean="0"/>
              <a:t>测试数据：</a:t>
            </a:r>
            <a:r>
              <a:rPr lang="en-US" altLang="zh-CN" dirty="0" smtClean="0"/>
              <a:t>value = [-1</a:t>
            </a:r>
            <a:r>
              <a:rPr lang="zh-CN" altLang="en-US" dirty="0" smtClean="0"/>
              <a:t>，</a:t>
            </a:r>
            <a:r>
              <a:rPr lang="en-US" altLang="zh-CN" dirty="0" smtClean="0"/>
              <a:t>-2</a:t>
            </a:r>
            <a:r>
              <a:rPr lang="zh-CN" altLang="en-US" dirty="0" smtClean="0"/>
              <a:t>，</a:t>
            </a:r>
            <a:r>
              <a:rPr lang="en-US" altLang="zh-CN" dirty="0" smtClean="0"/>
              <a:t>-3</a:t>
            </a:r>
            <a:r>
              <a:rPr lang="zh-CN" altLang="en-US" dirty="0" smtClean="0"/>
              <a:t>，</a:t>
            </a:r>
            <a:r>
              <a:rPr lang="en-US" altLang="zh-CN" dirty="0" smtClean="0"/>
              <a:t>-4</a:t>
            </a:r>
            <a:r>
              <a:rPr lang="zh-CN" altLang="en-US" dirty="0" smtClean="0"/>
              <a:t>，</a:t>
            </a:r>
            <a:r>
              <a:rPr lang="en-US" altLang="zh-CN" dirty="0" smtClean="0"/>
              <a:t>-999]</a:t>
            </a:r>
            <a:endParaRPr lang="en-US" altLang="zh-CN" dirty="0" smtClean="0"/>
          </a:p>
          <a:p>
            <a:r>
              <a:rPr lang="zh-CN" altLang="en-US" dirty="0" smtClean="0"/>
              <a:t>预期结果：</a:t>
            </a:r>
            <a:r>
              <a:rPr lang="en-US" altLang="zh-CN" dirty="0" smtClean="0"/>
              <a:t>Average = -999</a:t>
            </a:r>
            <a:r>
              <a:rPr lang="zh-CN" altLang="en-US" dirty="0" smtClean="0"/>
              <a:t>，</a:t>
            </a:r>
            <a:r>
              <a:rPr lang="en-US" altLang="zh-CN" dirty="0" err="1" smtClean="0"/>
              <a:t>total.input</a:t>
            </a:r>
            <a:r>
              <a:rPr lang="en-US" altLang="zh-CN" dirty="0" smtClean="0"/>
              <a:t> = 4</a:t>
            </a:r>
            <a:r>
              <a:rPr lang="zh-CN" altLang="en-US" dirty="0" smtClean="0"/>
              <a:t>，</a:t>
            </a:r>
            <a:r>
              <a:rPr lang="en-US" altLang="zh-CN" dirty="0" err="1" smtClean="0"/>
              <a:t>total.valid</a:t>
            </a:r>
            <a:r>
              <a:rPr lang="en-US" altLang="zh-CN" dirty="0" smtClean="0"/>
              <a:t> = 0</a:t>
            </a:r>
            <a:endParaRPr lang="en-US" altLang="zh-CN" dirty="0" smtClean="0"/>
          </a:p>
          <a:p>
            <a:pPr marL="0" indent="0">
              <a:buNone/>
            </a:pPr>
            <a:r>
              <a:rPr lang="zh-CN" altLang="en-US" dirty="0" smtClean="0"/>
              <a:t>路径</a:t>
            </a:r>
            <a:r>
              <a:rPr lang="en-US" altLang="zh-CN" dirty="0" smtClean="0"/>
              <a:t>5</a:t>
            </a:r>
            <a:r>
              <a:rPr lang="zh-CN" altLang="en-US" dirty="0" smtClean="0"/>
              <a:t>： </a:t>
            </a:r>
            <a:r>
              <a:rPr lang="en-US" altLang="zh-CN" dirty="0" smtClean="0"/>
              <a:t>1-2-3-4-5-6-8-9-2-10-12-13</a:t>
            </a:r>
            <a:endParaRPr lang="en-US" altLang="zh-CN" dirty="0" smtClean="0"/>
          </a:p>
          <a:p>
            <a:r>
              <a:rPr lang="zh-CN" altLang="en-US" dirty="0" smtClean="0"/>
              <a:t>测试数据：</a:t>
            </a:r>
            <a:r>
              <a:rPr lang="en-US" altLang="zh-CN" dirty="0" smtClean="0"/>
              <a:t>value = [ 120</a:t>
            </a:r>
            <a:r>
              <a:rPr lang="zh-CN" altLang="en-US" dirty="0" smtClean="0"/>
              <a:t>，</a:t>
            </a:r>
            <a:r>
              <a:rPr lang="en-US" altLang="zh-CN" dirty="0" smtClean="0"/>
              <a:t>110</a:t>
            </a:r>
            <a:r>
              <a:rPr lang="zh-CN" altLang="en-US" dirty="0" smtClean="0"/>
              <a:t>，</a:t>
            </a:r>
            <a:r>
              <a:rPr lang="en-US" altLang="zh-CN" dirty="0" smtClean="0"/>
              <a:t>101</a:t>
            </a:r>
            <a:r>
              <a:rPr lang="zh-CN" altLang="en-US" dirty="0" smtClean="0"/>
              <a:t>，</a:t>
            </a:r>
            <a:r>
              <a:rPr lang="en-US" altLang="zh-CN" dirty="0" smtClean="0"/>
              <a:t>-999</a:t>
            </a:r>
            <a:r>
              <a:rPr lang="zh-CN" altLang="en-US" dirty="0" smtClean="0"/>
              <a:t>，</a:t>
            </a:r>
            <a:r>
              <a:rPr lang="en-US" altLang="zh-CN" dirty="0" smtClean="0"/>
              <a:t>0]</a:t>
            </a:r>
            <a:endParaRPr lang="en-US" altLang="zh-CN" dirty="0" smtClean="0"/>
          </a:p>
          <a:p>
            <a:r>
              <a:rPr lang="zh-CN" altLang="en-US" dirty="0" smtClean="0"/>
              <a:t>预期结果：</a:t>
            </a:r>
            <a:r>
              <a:rPr lang="en-US" altLang="zh-CN" dirty="0" smtClean="0"/>
              <a:t>Average = -999</a:t>
            </a:r>
            <a:r>
              <a:rPr lang="zh-CN" altLang="en-US" dirty="0" smtClean="0"/>
              <a:t>，</a:t>
            </a:r>
            <a:r>
              <a:rPr lang="en-US" altLang="zh-CN" dirty="0" err="1" smtClean="0"/>
              <a:t>total.input</a:t>
            </a:r>
            <a:r>
              <a:rPr lang="en-US" altLang="zh-CN" dirty="0" smtClean="0"/>
              <a:t> = 3</a:t>
            </a:r>
            <a:r>
              <a:rPr lang="zh-CN" altLang="en-US" dirty="0" smtClean="0"/>
              <a:t>，</a:t>
            </a:r>
            <a:r>
              <a:rPr lang="en-US" altLang="zh-CN" dirty="0" err="1" smtClean="0"/>
              <a:t>total.valid</a:t>
            </a:r>
            <a:r>
              <a:rPr lang="en-US" altLang="zh-CN" dirty="0" smtClean="0"/>
              <a:t> = 0</a:t>
            </a:r>
            <a:endParaRPr lang="en-US" altLang="zh-CN" dirty="0" smtClean="0"/>
          </a:p>
          <a:p>
            <a:pPr marL="0" indent="0">
              <a:buNone/>
            </a:pPr>
            <a:r>
              <a:rPr lang="zh-CN" altLang="en-US" dirty="0" smtClean="0"/>
              <a:t>路径</a:t>
            </a:r>
            <a:r>
              <a:rPr lang="en-US" altLang="zh-CN" dirty="0" smtClean="0"/>
              <a:t>6</a:t>
            </a:r>
            <a:r>
              <a:rPr lang="zh-CN" altLang="en-US" dirty="0" smtClean="0"/>
              <a:t>： </a:t>
            </a:r>
            <a:r>
              <a:rPr lang="en-US" altLang="zh-CN" dirty="0" smtClean="0"/>
              <a:t>1-2-3-4-5-6-7-8-9-2-10-11-13</a:t>
            </a:r>
            <a:endParaRPr lang="en-US" altLang="zh-CN" dirty="0" smtClean="0"/>
          </a:p>
          <a:p>
            <a:r>
              <a:rPr lang="zh-CN" altLang="en-US" dirty="0" smtClean="0"/>
              <a:t>测试数据：</a:t>
            </a:r>
            <a:r>
              <a:rPr lang="en-US" altLang="zh-CN" dirty="0" smtClean="0"/>
              <a:t>value = [ 95</a:t>
            </a:r>
            <a:r>
              <a:rPr lang="zh-CN" altLang="en-US" dirty="0" smtClean="0"/>
              <a:t>，</a:t>
            </a:r>
            <a:r>
              <a:rPr lang="en-US" altLang="zh-CN" dirty="0" smtClean="0"/>
              <a:t>90</a:t>
            </a:r>
            <a:r>
              <a:rPr lang="zh-CN" altLang="en-US" dirty="0" smtClean="0"/>
              <a:t>，</a:t>
            </a:r>
            <a:r>
              <a:rPr lang="en-US" altLang="zh-CN" dirty="0" smtClean="0"/>
              <a:t>70</a:t>
            </a:r>
            <a:r>
              <a:rPr lang="zh-CN" altLang="en-US" dirty="0" smtClean="0"/>
              <a:t>，</a:t>
            </a:r>
            <a:r>
              <a:rPr lang="en-US" altLang="zh-CN" dirty="0" smtClean="0"/>
              <a:t>65</a:t>
            </a:r>
            <a:r>
              <a:rPr lang="zh-CN" altLang="en-US" dirty="0" smtClean="0"/>
              <a:t>，</a:t>
            </a:r>
            <a:r>
              <a:rPr lang="en-US" altLang="zh-CN" dirty="0" smtClean="0"/>
              <a:t>-999]</a:t>
            </a:r>
            <a:endParaRPr lang="en-US" altLang="zh-CN" dirty="0" smtClean="0"/>
          </a:p>
          <a:p>
            <a:r>
              <a:rPr lang="zh-CN" altLang="en-US" dirty="0" smtClean="0"/>
              <a:t>预期结果：</a:t>
            </a:r>
            <a:r>
              <a:rPr lang="en-US" altLang="zh-CN" dirty="0" smtClean="0"/>
              <a:t>Average = 80</a:t>
            </a:r>
            <a:r>
              <a:rPr lang="zh-CN" altLang="en-US" dirty="0" smtClean="0"/>
              <a:t>，</a:t>
            </a:r>
            <a:r>
              <a:rPr lang="en-US" altLang="zh-CN" dirty="0" err="1" smtClean="0"/>
              <a:t>total.input</a:t>
            </a:r>
            <a:r>
              <a:rPr lang="en-US" altLang="zh-CN" dirty="0" smtClean="0"/>
              <a:t> = 4</a:t>
            </a:r>
            <a:r>
              <a:rPr lang="zh-CN" altLang="en-US" dirty="0" smtClean="0"/>
              <a:t>，</a:t>
            </a:r>
            <a:r>
              <a:rPr lang="en-US" altLang="zh-CN" dirty="0" err="1" smtClean="0"/>
              <a:t>total.valid</a:t>
            </a:r>
            <a:r>
              <a:rPr lang="en-US" altLang="zh-CN" dirty="0" smtClean="0"/>
              <a:t> = 4</a:t>
            </a:r>
            <a:endParaRPr lang="en-US" altLang="zh-CN"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各种覆盖准则之间的包含关系</a:t>
            </a:r>
            <a:br>
              <a:rPr lang="zh-CN" altLang="en-US" dirty="0"/>
            </a:br>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3" name="矩形 2"/>
          <p:cNvSpPr/>
          <p:nvPr/>
        </p:nvSpPr>
        <p:spPr>
          <a:xfrm>
            <a:off x="5311588" y="1356947"/>
            <a:ext cx="2124636" cy="7099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smtClean="0">
                <a:solidFill>
                  <a:schemeClr val="tx1"/>
                </a:solidFill>
              </a:rPr>
              <a:t>语句覆盖</a:t>
            </a:r>
            <a:endParaRPr lang="zh-CN" altLang="en-US" sz="2200" dirty="0">
              <a:solidFill>
                <a:schemeClr val="tx1"/>
              </a:solidFill>
            </a:endParaRPr>
          </a:p>
        </p:txBody>
      </p:sp>
      <p:sp>
        <p:nvSpPr>
          <p:cNvPr id="6" name="矩形 5"/>
          <p:cNvSpPr/>
          <p:nvPr/>
        </p:nvSpPr>
        <p:spPr>
          <a:xfrm>
            <a:off x="5319208" y="2842847"/>
            <a:ext cx="2124636" cy="7099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tx1"/>
                </a:solidFill>
              </a:rPr>
              <a:t>判定</a:t>
            </a:r>
            <a:r>
              <a:rPr lang="zh-CN" altLang="en-US" sz="2200" dirty="0" smtClean="0">
                <a:solidFill>
                  <a:schemeClr val="tx1"/>
                </a:solidFill>
              </a:rPr>
              <a:t>覆盖</a:t>
            </a:r>
            <a:endParaRPr lang="zh-CN" altLang="en-US" sz="2200" dirty="0">
              <a:solidFill>
                <a:schemeClr val="tx1"/>
              </a:solidFill>
            </a:endParaRPr>
          </a:p>
        </p:txBody>
      </p:sp>
      <p:sp>
        <p:nvSpPr>
          <p:cNvPr id="7" name="矩形 6"/>
          <p:cNvSpPr/>
          <p:nvPr/>
        </p:nvSpPr>
        <p:spPr>
          <a:xfrm>
            <a:off x="5326828" y="4321127"/>
            <a:ext cx="2124636" cy="7099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smtClean="0">
                <a:solidFill>
                  <a:schemeClr val="tx1"/>
                </a:solidFill>
              </a:rPr>
              <a:t>判定</a:t>
            </a:r>
            <a:r>
              <a:rPr lang="en-US" altLang="zh-CN" sz="2200" dirty="0">
                <a:solidFill>
                  <a:schemeClr val="tx1"/>
                </a:solidFill>
              </a:rPr>
              <a:t>/</a:t>
            </a:r>
            <a:r>
              <a:rPr lang="zh-CN" altLang="en-US" sz="2200" dirty="0">
                <a:solidFill>
                  <a:schemeClr val="tx1"/>
                </a:solidFill>
              </a:rPr>
              <a:t>条件覆盖</a:t>
            </a:r>
            <a:endParaRPr lang="zh-CN" altLang="en-US" sz="2200" dirty="0">
              <a:solidFill>
                <a:schemeClr val="tx1"/>
              </a:solidFill>
            </a:endParaRPr>
          </a:p>
        </p:txBody>
      </p:sp>
      <p:sp>
        <p:nvSpPr>
          <p:cNvPr id="8" name="矩形 7"/>
          <p:cNvSpPr/>
          <p:nvPr/>
        </p:nvSpPr>
        <p:spPr>
          <a:xfrm>
            <a:off x="5326828" y="5807027"/>
            <a:ext cx="2124636" cy="7099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smtClean="0">
                <a:solidFill>
                  <a:schemeClr val="tx1"/>
                </a:solidFill>
              </a:rPr>
              <a:t>条件组合覆盖</a:t>
            </a:r>
            <a:endParaRPr lang="zh-CN" altLang="en-US" sz="2200" dirty="0">
              <a:solidFill>
                <a:schemeClr val="tx1"/>
              </a:solidFill>
            </a:endParaRPr>
          </a:p>
        </p:txBody>
      </p:sp>
      <p:sp>
        <p:nvSpPr>
          <p:cNvPr id="9" name="矩形 8"/>
          <p:cNvSpPr/>
          <p:nvPr/>
        </p:nvSpPr>
        <p:spPr>
          <a:xfrm>
            <a:off x="8542468" y="4336367"/>
            <a:ext cx="2124636" cy="7099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smtClean="0">
                <a:solidFill>
                  <a:schemeClr val="tx1"/>
                </a:solidFill>
              </a:rPr>
              <a:t>路径覆盖</a:t>
            </a:r>
            <a:endParaRPr lang="zh-CN" altLang="en-US" sz="2200" dirty="0">
              <a:solidFill>
                <a:schemeClr val="tx1"/>
              </a:solidFill>
            </a:endParaRPr>
          </a:p>
        </p:txBody>
      </p:sp>
      <p:sp>
        <p:nvSpPr>
          <p:cNvPr id="10" name="矩形 9"/>
          <p:cNvSpPr/>
          <p:nvPr/>
        </p:nvSpPr>
        <p:spPr>
          <a:xfrm>
            <a:off x="2263588" y="2850467"/>
            <a:ext cx="2124636" cy="7099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smtClean="0">
                <a:solidFill>
                  <a:schemeClr val="tx1"/>
                </a:solidFill>
              </a:rPr>
              <a:t>条件覆盖</a:t>
            </a:r>
            <a:endParaRPr lang="zh-CN" altLang="en-US" sz="2200" dirty="0">
              <a:solidFill>
                <a:schemeClr val="tx1"/>
              </a:solidFill>
            </a:endParaRPr>
          </a:p>
        </p:txBody>
      </p:sp>
      <p:cxnSp>
        <p:nvCxnSpPr>
          <p:cNvPr id="12" name="直接箭头连接符 11"/>
          <p:cNvCxnSpPr>
            <a:stCxn id="6" idx="0"/>
            <a:endCxn id="3" idx="2"/>
          </p:cNvCxnSpPr>
          <p:nvPr/>
        </p:nvCxnSpPr>
        <p:spPr>
          <a:xfrm flipH="1" flipV="1">
            <a:off x="6373906" y="2066882"/>
            <a:ext cx="7620" cy="775965"/>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flipV="1">
            <a:off x="6389146" y="3545162"/>
            <a:ext cx="7620" cy="775965"/>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flipV="1">
            <a:off x="6396766" y="5046302"/>
            <a:ext cx="7620" cy="775965"/>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9" idx="0"/>
          </p:cNvCxnSpPr>
          <p:nvPr/>
        </p:nvCxnSpPr>
        <p:spPr>
          <a:xfrm flipH="1" flipV="1">
            <a:off x="6526306" y="3611192"/>
            <a:ext cx="3078480" cy="725175"/>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flipV="1">
            <a:off x="3383953" y="3626432"/>
            <a:ext cx="3012813" cy="687076"/>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zh-CN" altLang="en-US" smtClean="0"/>
              <a:t>黑盒测试</a:t>
            </a:r>
            <a:endParaRPr lang="zh-CN" altLang="en-US" smtClean="0"/>
          </a:p>
        </p:txBody>
      </p:sp>
      <p:sp>
        <p:nvSpPr>
          <p:cNvPr id="38915" name="Rectangle 3"/>
          <p:cNvSpPr>
            <a:spLocks noGrp="1" noChangeArrowheads="1"/>
          </p:cNvSpPr>
          <p:nvPr>
            <p:ph type="body" idx="1"/>
          </p:nvPr>
        </p:nvSpPr>
        <p:spPr/>
        <p:txBody>
          <a:bodyPr/>
          <a:lstStyle/>
          <a:p>
            <a:pPr eaLnBrk="1" hangingPunct="1">
              <a:defRPr/>
            </a:pPr>
            <a:r>
              <a:rPr lang="zh-CN" altLang="en-US" dirty="0" smtClean="0"/>
              <a:t>黑盒测试把程序看成一个黑盒子，完全不考虑程序内部结构和处理过程。</a:t>
            </a:r>
            <a:endParaRPr lang="zh-CN" altLang="en-US" dirty="0" smtClean="0"/>
          </a:p>
          <a:p>
            <a:pPr eaLnBrk="1" hangingPunct="1">
              <a:defRPr/>
            </a:pPr>
            <a:r>
              <a:rPr lang="zh-CN" altLang="en-US" dirty="0" smtClean="0"/>
              <a:t>黑盒测试是在程序接口进行测试，它只是检查程序功能是否按照需求规约正常使用。</a:t>
            </a:r>
            <a:endParaRPr lang="zh-CN" altLang="en-US" dirty="0" smtClean="0"/>
          </a:p>
          <a:p>
            <a:pPr eaLnBrk="1" hangingPunct="1">
              <a:defRPr/>
            </a:pPr>
            <a:r>
              <a:rPr lang="zh-CN" altLang="en-US" dirty="0" smtClean="0"/>
              <a:t>黑盒测试又称功能测试、行为测试，是一种基于需求规约的测试，在软件开发后期执行。</a:t>
            </a:r>
            <a:endParaRPr lang="zh-CN" altLang="en-US" dirty="0" smtClean="0"/>
          </a:p>
          <a:p>
            <a:pPr eaLnBrk="1" hangingPunct="1">
              <a:buFont typeface="Wingdings" panose="05000000000000000000" pitchFamily="2" charset="2"/>
              <a:buNone/>
              <a:defRPr/>
            </a:pPr>
            <a:endParaRPr lang="zh-CN" altLang="en-US" dirty="0" smtClean="0"/>
          </a:p>
          <a:p>
            <a:pPr eaLnBrk="1" hangingPunct="1">
              <a:defRPr/>
            </a:pPr>
            <a:endParaRPr lang="en-US" altLang="zh-CN" dirty="0" smtClean="0"/>
          </a:p>
        </p:txBody>
      </p:sp>
      <p:graphicFrame>
        <p:nvGraphicFramePr>
          <p:cNvPr id="41988" name="Object 4"/>
          <p:cNvGraphicFramePr/>
          <p:nvPr/>
        </p:nvGraphicFramePr>
        <p:xfrm>
          <a:off x="4872039" y="4437064"/>
          <a:ext cx="2808287" cy="1685925"/>
        </p:xfrm>
        <a:graphic>
          <a:graphicData uri="http://schemas.openxmlformats.org/presentationml/2006/ole">
            <mc:AlternateContent xmlns:mc="http://schemas.openxmlformats.org/markup-compatibility/2006">
              <mc:Choice xmlns:v="urn:schemas-microsoft-com:vml" Requires="v">
                <p:oleObj spid="_x0000_s22628" name="剪辑" r:id="rId1" imgW="4787900" imgH="3111500" progId="MS_ClipArt_Gallery.2">
                  <p:embed/>
                </p:oleObj>
              </mc:Choice>
              <mc:Fallback>
                <p:oleObj name="剪辑" r:id="rId1" imgW="4787900" imgH="3111500" progId="MS_ClipArt_Gallery.2">
                  <p:embed/>
                  <p:pic>
                    <p:nvPicPr>
                      <p:cNvPr id="0" name="图片 2262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039" y="4437064"/>
                        <a:ext cx="2808287"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89" name="Rectangle 5"/>
          <p:cNvSpPr>
            <a:spLocks noChangeArrowheads="1"/>
          </p:cNvSpPr>
          <p:nvPr/>
        </p:nvSpPr>
        <p:spPr bwMode="auto">
          <a:xfrm>
            <a:off x="2927351" y="4997451"/>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r>
              <a:rPr kumimoji="1" lang="zh-CN" altLang="en-US" sz="2800" b="1">
                <a:solidFill>
                  <a:schemeClr val="accent2"/>
                </a:solidFill>
                <a:latin typeface="楷体_GB2312" panose="02010609030101010101" pitchFamily="49" charset="-122"/>
                <a:ea typeface="楷体_GB2312" panose="02010609030101010101" pitchFamily="49" charset="-122"/>
              </a:rPr>
              <a:t>输入</a:t>
            </a:r>
            <a:endParaRPr kumimoji="1" lang="zh-CN" altLang="en-US" sz="2800" b="1">
              <a:solidFill>
                <a:schemeClr val="accent2"/>
              </a:solidFill>
              <a:latin typeface="楷体_GB2312" panose="02010609030101010101" pitchFamily="49" charset="-122"/>
              <a:ea typeface="楷体_GB2312" panose="02010609030101010101" pitchFamily="49" charset="-122"/>
            </a:endParaRPr>
          </a:p>
        </p:txBody>
      </p:sp>
      <p:sp>
        <p:nvSpPr>
          <p:cNvPr id="41990" name="Rectangle 6"/>
          <p:cNvSpPr>
            <a:spLocks noChangeArrowheads="1"/>
          </p:cNvSpPr>
          <p:nvPr/>
        </p:nvSpPr>
        <p:spPr bwMode="auto">
          <a:xfrm>
            <a:off x="8797926" y="4926013"/>
            <a:ext cx="898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r>
              <a:rPr kumimoji="1" lang="zh-CN" altLang="en-US" sz="2800" b="1">
                <a:solidFill>
                  <a:schemeClr val="accent2"/>
                </a:solidFill>
                <a:latin typeface="楷体_GB2312" panose="02010609030101010101" pitchFamily="49" charset="-122"/>
                <a:ea typeface="楷体_GB2312" panose="02010609030101010101" pitchFamily="49" charset="-122"/>
              </a:rPr>
              <a:t>输出</a:t>
            </a:r>
            <a:endParaRPr kumimoji="1" lang="zh-CN" altLang="en-US" sz="2800" b="1">
              <a:solidFill>
                <a:schemeClr val="accent2"/>
              </a:solidFill>
              <a:latin typeface="楷体_GB2312" panose="02010609030101010101" pitchFamily="49" charset="-122"/>
              <a:ea typeface="楷体_GB2312" panose="02010609030101010101" pitchFamily="49" charset="-122"/>
            </a:endParaRPr>
          </a:p>
        </p:txBody>
      </p:sp>
      <p:sp>
        <p:nvSpPr>
          <p:cNvPr id="41991" name="AutoShape 7"/>
          <p:cNvSpPr>
            <a:spLocks noChangeArrowheads="1"/>
          </p:cNvSpPr>
          <p:nvPr/>
        </p:nvSpPr>
        <p:spPr bwMode="auto">
          <a:xfrm>
            <a:off x="3876675" y="4989513"/>
            <a:ext cx="558800" cy="406400"/>
          </a:xfrm>
          <a:prstGeom prst="rightArrow">
            <a:avLst>
              <a:gd name="adj1" fmla="val 50000"/>
              <a:gd name="adj2" fmla="val 68756"/>
            </a:avLst>
          </a:prstGeom>
          <a:solidFill>
            <a:schemeClr val="tx1"/>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992" name="AutoShape 8"/>
          <p:cNvSpPr>
            <a:spLocks noChangeArrowheads="1"/>
          </p:cNvSpPr>
          <p:nvPr/>
        </p:nvSpPr>
        <p:spPr bwMode="auto">
          <a:xfrm>
            <a:off x="8102600" y="4918075"/>
            <a:ext cx="558800" cy="406400"/>
          </a:xfrm>
          <a:prstGeom prst="rightArrow">
            <a:avLst>
              <a:gd name="adj1" fmla="val 50000"/>
              <a:gd name="adj2" fmla="val 68756"/>
            </a:avLst>
          </a:prstGeom>
          <a:solidFill>
            <a:schemeClr val="tx1"/>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title"/>
          </p:nvPr>
        </p:nvSpPr>
        <p:spPr/>
        <p:txBody>
          <a:bodyPr/>
          <a:lstStyle/>
          <a:p>
            <a:r>
              <a:rPr lang="zh-CN" altLang="en-US" dirty="0" smtClean="0"/>
              <a:t>黑盒测试技术</a:t>
            </a:r>
            <a:endParaRPr lang="zh-CN" altLang="en-US" dirty="0" smtClean="0"/>
          </a:p>
        </p:txBody>
      </p:sp>
      <p:sp>
        <p:nvSpPr>
          <p:cNvPr id="39938" name="Rectangle 2"/>
          <p:cNvSpPr>
            <a:spLocks noGrp="1" noChangeArrowheads="1"/>
          </p:cNvSpPr>
          <p:nvPr>
            <p:ph type="body" idx="1"/>
          </p:nvPr>
        </p:nvSpPr>
        <p:spPr/>
        <p:txBody>
          <a:bodyPr/>
          <a:lstStyle/>
          <a:p>
            <a:r>
              <a:rPr lang="en-US" altLang="zh-CN" dirty="0" smtClean="0"/>
              <a:t>1</a:t>
            </a:r>
            <a:r>
              <a:rPr lang="zh-CN" altLang="en-US" dirty="0"/>
              <a:t>）等价类划分</a:t>
            </a:r>
            <a:r>
              <a:rPr lang="zh-CN" altLang="en-US" dirty="0" smtClean="0"/>
              <a:t>法</a:t>
            </a:r>
            <a:endParaRPr lang="en-US" altLang="zh-CN" dirty="0" smtClean="0"/>
          </a:p>
          <a:p>
            <a:r>
              <a:rPr lang="en-US" altLang="zh-CN" dirty="0" smtClean="0"/>
              <a:t>2</a:t>
            </a:r>
            <a:r>
              <a:rPr lang="zh-CN" altLang="en-US" dirty="0"/>
              <a:t>）</a:t>
            </a:r>
            <a:r>
              <a:rPr lang="zh-CN" altLang="en-US" dirty="0" smtClean="0"/>
              <a:t>边界值分析法</a:t>
            </a:r>
            <a:endParaRPr lang="zh-CN" altLang="en-US" dirty="0" smtClean="0"/>
          </a:p>
          <a:p>
            <a:r>
              <a:rPr lang="en-US" altLang="zh-CN" dirty="0" smtClean="0"/>
              <a:t>3</a:t>
            </a:r>
            <a:r>
              <a:rPr lang="zh-CN" altLang="en-US" dirty="0" smtClean="0"/>
              <a:t>）</a:t>
            </a:r>
            <a:r>
              <a:rPr lang="zh-CN" altLang="en-US" dirty="0"/>
              <a:t>判定表法</a:t>
            </a:r>
            <a:endParaRPr lang="zh-CN" altLang="en-US" dirty="0"/>
          </a:p>
          <a:p>
            <a:r>
              <a:rPr lang="en-US" altLang="zh-CN" dirty="0"/>
              <a:t>4</a:t>
            </a:r>
            <a:r>
              <a:rPr lang="zh-CN" altLang="en-US" dirty="0" smtClean="0"/>
              <a:t>）错误推测法</a:t>
            </a:r>
            <a:endParaRPr lang="zh-CN" altLang="en-US" dirty="0" smtClean="0"/>
          </a:p>
          <a:p>
            <a:endParaRPr lang="en-US" altLang="zh-CN" dirty="0" smtClean="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zh-CN" dirty="0"/>
              <a:t>1</a:t>
            </a:r>
            <a:r>
              <a:rPr lang="zh-CN" altLang="en-US" dirty="0" smtClean="0"/>
              <a:t>）等价类划分法</a:t>
            </a:r>
            <a:r>
              <a:rPr lang="en-US" altLang="zh-CN" dirty="0" smtClean="0"/>
              <a:t>(equivalence partitioning)</a:t>
            </a:r>
            <a:endParaRPr lang="en-US" altLang="zh-CN" dirty="0" smtClean="0"/>
          </a:p>
        </p:txBody>
      </p:sp>
      <p:sp>
        <p:nvSpPr>
          <p:cNvPr id="40963" name="Rectangle 3"/>
          <p:cNvSpPr>
            <a:spLocks noGrp="1" noChangeArrowheads="1"/>
          </p:cNvSpPr>
          <p:nvPr>
            <p:ph type="body" idx="1"/>
          </p:nvPr>
        </p:nvSpPr>
        <p:spPr>
          <a:xfrm>
            <a:off x="596145" y="1240044"/>
            <a:ext cx="11157857" cy="5288241"/>
          </a:xfrm>
        </p:spPr>
        <p:txBody>
          <a:bodyPr/>
          <a:lstStyle/>
          <a:p>
            <a:r>
              <a:rPr lang="zh-CN" altLang="en-US" dirty="0" smtClean="0"/>
              <a:t>试遍所有输入数据是不可能的</a:t>
            </a:r>
            <a:endParaRPr lang="zh-CN" altLang="en-US" dirty="0" smtClean="0"/>
          </a:p>
          <a:p>
            <a:r>
              <a:rPr lang="zh-CN" altLang="en-US" dirty="0" smtClean="0"/>
              <a:t>等价类划分的办法是把程序的输入域划分成若干部分，然后从每个部分中选取少数代表性数据当作测试用例。</a:t>
            </a:r>
            <a:endParaRPr lang="zh-CN" altLang="en-US" dirty="0" smtClean="0"/>
          </a:p>
          <a:p>
            <a:r>
              <a:rPr lang="zh-CN" altLang="en-US" dirty="0" smtClean="0"/>
              <a:t>输入的数据划分为有效等价类和无效等价类</a:t>
            </a:r>
            <a:endParaRPr lang="en-US" altLang="zh-CN" dirty="0" smtClean="0"/>
          </a:p>
          <a:p>
            <a:r>
              <a:rPr lang="zh-CN" altLang="en-US" dirty="0" smtClean="0"/>
              <a:t>输出也同样可以划分</a:t>
            </a:r>
            <a:endParaRPr lang="zh-CN" altLang="en-US" dirty="0" smtClean="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Rectangle 3"/>
          <p:cNvSpPr txBox="1">
            <a:spLocks noChangeArrowheads="1"/>
          </p:cNvSpPr>
          <p:nvPr/>
        </p:nvSpPr>
        <p:spPr>
          <a:xfrm>
            <a:off x="612000" y="4016944"/>
            <a:ext cx="6536946" cy="3038483"/>
          </a:xfrm>
          <a:prstGeom prst="rect">
            <a:avLst/>
          </a:prstGeom>
        </p:spPr>
        <p:txBody>
          <a:bodyPr/>
          <a:lstStyle>
            <a:lvl1pPr marL="446405" indent="-446405" algn="l" defTabSz="914400" rtl="0" eaLnBrk="1" latinLnBrk="0" hangingPunct="1">
              <a:lnSpc>
                <a:spcPct val="130000"/>
              </a:lnSpc>
              <a:spcBef>
                <a:spcPts val="0"/>
              </a:spcBef>
              <a:spcAft>
                <a:spcPts val="300"/>
              </a:spcAft>
              <a:buClr>
                <a:srgbClr val="92D050"/>
              </a:buClr>
              <a:buFont typeface="Wingdings" panose="05000000000000000000" pitchFamily="2" charset="2"/>
              <a:buChar char="p"/>
              <a:defRPr sz="2400" kern="1200">
                <a:solidFill>
                  <a:schemeClr val="tx1"/>
                </a:solidFill>
                <a:latin typeface="+mn-lt"/>
                <a:ea typeface="+mn-ea"/>
                <a:cs typeface="+mn-cs"/>
              </a:defRPr>
            </a:lvl1pPr>
            <a:lvl2pPr marL="805180" indent="-347980" algn="l" defTabSz="914400" rtl="0" eaLnBrk="1" latinLnBrk="0" hangingPunct="1">
              <a:lnSpc>
                <a:spcPct val="130000"/>
              </a:lnSpc>
              <a:spcBef>
                <a:spcPts val="0"/>
              </a:spcBef>
              <a:spcAft>
                <a:spcPts val="300"/>
              </a:spcAft>
              <a:buClr>
                <a:srgbClr val="92D050"/>
              </a:buClr>
              <a:buFont typeface="Wingdings" panose="05000000000000000000" pitchFamily="2" charset="2"/>
              <a:buChar char="n"/>
              <a:defRPr sz="2200" kern="1200">
                <a:solidFill>
                  <a:schemeClr val="tx1"/>
                </a:solidFill>
                <a:latin typeface="+mn-lt"/>
                <a:ea typeface="+mn-ea"/>
                <a:cs typeface="+mn-cs"/>
              </a:defRPr>
            </a:lvl2pPr>
            <a:lvl3pPr marL="1252855" indent="-33845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800" kern="1200">
                <a:solidFill>
                  <a:schemeClr val="tx1"/>
                </a:solidFill>
                <a:latin typeface="+mn-lt"/>
                <a:ea typeface="+mn-ea"/>
                <a:cs typeface="+mn-cs"/>
              </a:defRPr>
            </a:lvl3pPr>
            <a:lvl4pPr marL="1698625" indent="-32702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600" kern="1200">
                <a:solidFill>
                  <a:schemeClr val="tx1"/>
                </a:solidFill>
                <a:latin typeface="+mn-lt"/>
                <a:ea typeface="+mn-ea"/>
                <a:cs typeface="+mn-cs"/>
              </a:defRPr>
            </a:lvl4pPr>
            <a:lvl5pPr marL="2155825" indent="-32702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buFont typeface="Wingdings" panose="05000000000000000000" pitchFamily="2" charset="2"/>
              <a:buChar char="ü"/>
            </a:pPr>
            <a:r>
              <a:rPr lang="zh-CN" altLang="en-US" sz="2000" dirty="0" smtClean="0"/>
              <a:t>例</a:t>
            </a:r>
            <a:r>
              <a:rPr lang="en-US" altLang="zh-CN" sz="2000" dirty="0" smtClean="0"/>
              <a:t>1</a:t>
            </a:r>
            <a:r>
              <a:rPr lang="zh-CN" altLang="en-US" sz="2000" dirty="0" smtClean="0"/>
              <a:t>：每个学生可以选取修</a:t>
            </a:r>
            <a:r>
              <a:rPr lang="en-US" altLang="zh-CN" sz="2000" dirty="0" smtClean="0"/>
              <a:t>1</a:t>
            </a:r>
            <a:r>
              <a:rPr lang="zh-CN" altLang="en-US" sz="2000" dirty="0" smtClean="0"/>
              <a:t>至</a:t>
            </a:r>
            <a:r>
              <a:rPr lang="en-US" altLang="zh-CN" sz="2000" dirty="0" smtClean="0"/>
              <a:t>3</a:t>
            </a:r>
            <a:r>
              <a:rPr lang="zh-CN" altLang="en-US" sz="2000" dirty="0" smtClean="0"/>
              <a:t>门课程</a:t>
            </a:r>
            <a:endParaRPr lang="zh-CN" altLang="en-US" sz="2000" dirty="0" smtClean="0"/>
          </a:p>
          <a:p>
            <a:pPr lvl="1">
              <a:spcAft>
                <a:spcPts val="0"/>
              </a:spcAft>
            </a:pPr>
            <a:r>
              <a:rPr lang="zh-CN" altLang="en-US" sz="2000" dirty="0" smtClean="0"/>
              <a:t>有效等价类：选修</a:t>
            </a:r>
            <a:r>
              <a:rPr lang="en-US" altLang="zh-CN" sz="2000" dirty="0" smtClean="0"/>
              <a:t>1</a:t>
            </a:r>
            <a:r>
              <a:rPr lang="zh-CN" altLang="en-US" sz="2000" dirty="0" smtClean="0"/>
              <a:t>至</a:t>
            </a:r>
            <a:r>
              <a:rPr lang="en-US" altLang="zh-CN" sz="2000" dirty="0" smtClean="0"/>
              <a:t>3</a:t>
            </a:r>
            <a:r>
              <a:rPr lang="zh-CN" altLang="en-US" sz="2000" dirty="0" smtClean="0"/>
              <a:t>门课程</a:t>
            </a:r>
            <a:endParaRPr lang="zh-CN" altLang="en-US" sz="2000" dirty="0" smtClean="0"/>
          </a:p>
          <a:p>
            <a:pPr lvl="1">
              <a:spcAft>
                <a:spcPts val="0"/>
              </a:spcAft>
            </a:pPr>
            <a:r>
              <a:rPr lang="zh-CN" altLang="en-US" sz="2000" dirty="0" smtClean="0"/>
              <a:t>无效等价类：没选修课程；超过</a:t>
            </a:r>
            <a:r>
              <a:rPr lang="en-US" altLang="zh-CN" sz="2000" dirty="0" smtClean="0"/>
              <a:t>3</a:t>
            </a:r>
            <a:r>
              <a:rPr lang="zh-CN" altLang="en-US" sz="2000" dirty="0" smtClean="0"/>
              <a:t>门课程</a:t>
            </a:r>
            <a:endParaRPr lang="en-US" altLang="zh-CN" sz="2000" dirty="0" smtClean="0"/>
          </a:p>
          <a:p>
            <a:pPr>
              <a:spcBef>
                <a:spcPts val="1200"/>
              </a:spcBef>
              <a:spcAft>
                <a:spcPts val="0"/>
              </a:spcAft>
              <a:buFont typeface="Wingdings" panose="05000000000000000000" pitchFamily="2" charset="2"/>
              <a:buChar char="ü"/>
            </a:pPr>
            <a:r>
              <a:rPr lang="zh-CN" altLang="en-US" sz="2000" dirty="0" smtClean="0"/>
              <a:t>例</a:t>
            </a:r>
            <a:r>
              <a:rPr lang="en-US" altLang="zh-CN" sz="2000" dirty="0" smtClean="0"/>
              <a:t>2</a:t>
            </a:r>
            <a:r>
              <a:rPr lang="zh-CN" altLang="en-US" sz="2000" dirty="0" smtClean="0"/>
              <a:t>：录入百分数成绩，输出五级：</a:t>
            </a:r>
            <a:r>
              <a:rPr lang="en-US" altLang="zh-CN" sz="2000" dirty="0" smtClean="0"/>
              <a:t>A</a:t>
            </a:r>
            <a:r>
              <a:rPr lang="zh-CN" altLang="en-US" sz="2000" dirty="0" smtClean="0"/>
              <a:t>、</a:t>
            </a:r>
            <a:r>
              <a:rPr lang="en-US" altLang="zh-CN" sz="2000" dirty="0" smtClean="0"/>
              <a:t>B</a:t>
            </a:r>
            <a:r>
              <a:rPr lang="zh-CN" altLang="en-US" sz="2000" dirty="0" smtClean="0"/>
              <a:t>、</a:t>
            </a:r>
            <a:r>
              <a:rPr lang="en-US" altLang="zh-CN" sz="2000" dirty="0" smtClean="0"/>
              <a:t>C</a:t>
            </a:r>
            <a:r>
              <a:rPr lang="zh-CN" altLang="en-US" sz="2000" dirty="0" smtClean="0"/>
              <a:t>、</a:t>
            </a:r>
            <a:r>
              <a:rPr lang="en-US" altLang="zh-CN" sz="2000" dirty="0" smtClean="0"/>
              <a:t>D</a:t>
            </a:r>
            <a:r>
              <a:rPr lang="zh-CN" altLang="en-US" sz="2000" dirty="0" smtClean="0"/>
              <a:t>、</a:t>
            </a:r>
            <a:r>
              <a:rPr lang="en-US" altLang="zh-CN" sz="2000" dirty="0" smtClean="0"/>
              <a:t>F</a:t>
            </a:r>
            <a:endParaRPr lang="en-US" altLang="zh-CN" sz="2000" dirty="0" smtClean="0"/>
          </a:p>
          <a:p>
            <a:pPr lvl="1">
              <a:spcAft>
                <a:spcPts val="0"/>
              </a:spcAft>
            </a:pPr>
            <a:r>
              <a:rPr lang="zh-CN" altLang="en-US" sz="2000" dirty="0" smtClean="0"/>
              <a:t>有效等价类为</a:t>
            </a:r>
            <a:r>
              <a:rPr lang="en-US" altLang="zh-CN" sz="2000" dirty="0" smtClean="0"/>
              <a:t>: </a:t>
            </a:r>
            <a:r>
              <a:rPr lang="en-US" altLang="zh-CN" sz="2000" dirty="0"/>
              <a:t>A</a:t>
            </a:r>
            <a:r>
              <a:rPr lang="zh-CN" altLang="en-US" sz="2000" dirty="0"/>
              <a:t>、</a:t>
            </a:r>
            <a:r>
              <a:rPr lang="en-US" altLang="zh-CN" sz="2000" dirty="0"/>
              <a:t>B</a:t>
            </a:r>
            <a:r>
              <a:rPr lang="zh-CN" altLang="en-US" sz="2000" dirty="0"/>
              <a:t>、</a:t>
            </a:r>
            <a:r>
              <a:rPr lang="en-US" altLang="zh-CN" sz="2000" dirty="0"/>
              <a:t>C</a:t>
            </a:r>
            <a:r>
              <a:rPr lang="zh-CN" altLang="en-US" sz="2000" dirty="0"/>
              <a:t>、</a:t>
            </a:r>
            <a:r>
              <a:rPr lang="en-US" altLang="zh-CN" sz="2000" dirty="0"/>
              <a:t>D</a:t>
            </a:r>
            <a:r>
              <a:rPr lang="zh-CN" altLang="en-US" sz="2000" dirty="0"/>
              <a:t>、</a:t>
            </a:r>
            <a:r>
              <a:rPr lang="en-US" altLang="zh-CN" sz="2000" dirty="0" smtClean="0"/>
              <a:t>F</a:t>
            </a:r>
            <a:r>
              <a:rPr lang="zh-CN" altLang="en-US" sz="2000" dirty="0" smtClean="0"/>
              <a:t>级的成绩</a:t>
            </a:r>
            <a:endParaRPr lang="en-US" altLang="zh-CN" sz="2000" dirty="0" smtClean="0"/>
          </a:p>
          <a:p>
            <a:pPr lvl="1">
              <a:spcAft>
                <a:spcPts val="0"/>
              </a:spcAft>
            </a:pPr>
            <a:r>
              <a:rPr lang="zh-CN" altLang="en-US" sz="2000" dirty="0" smtClean="0"/>
              <a:t>无效等价类为</a:t>
            </a:r>
            <a:r>
              <a:rPr lang="en-US" altLang="zh-CN" sz="2000" dirty="0" smtClean="0"/>
              <a:t>: </a:t>
            </a:r>
            <a:r>
              <a:rPr lang="zh-CN" altLang="en-US" sz="2000" dirty="0" smtClean="0"/>
              <a:t>负分；大于</a:t>
            </a:r>
            <a:r>
              <a:rPr lang="en-US" altLang="zh-CN" sz="2000" dirty="0" smtClean="0"/>
              <a:t>100</a:t>
            </a:r>
            <a:r>
              <a:rPr lang="zh-CN" altLang="en-US" sz="2000" dirty="0" smtClean="0"/>
              <a:t>分</a:t>
            </a:r>
            <a:endParaRPr lang="en-US" altLang="zh-CN" sz="20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软件缺陷与质量</a:t>
            </a:r>
            <a:r>
              <a:rPr lang="zh-CN" altLang="en-US" dirty="0" smtClean="0"/>
              <a:t>问题</a:t>
            </a:r>
            <a:endParaRPr lang="zh-CN" altLang="en-US" dirty="0"/>
          </a:p>
        </p:txBody>
      </p:sp>
      <p:sp>
        <p:nvSpPr>
          <p:cNvPr id="4" name="内容占位符 3"/>
          <p:cNvSpPr>
            <a:spLocks noGrp="1"/>
          </p:cNvSpPr>
          <p:nvPr>
            <p:ph idx="1"/>
          </p:nvPr>
        </p:nvSpPr>
        <p:spPr>
          <a:xfrm>
            <a:off x="612000" y="1353459"/>
            <a:ext cx="11157857" cy="3354728"/>
          </a:xfrm>
        </p:spPr>
        <p:txBody>
          <a:bodyPr/>
          <a:lstStyle/>
          <a:p>
            <a:r>
              <a:rPr lang="zh-CN" altLang="en-US" dirty="0" smtClean="0"/>
              <a:t>不可避免</a:t>
            </a:r>
            <a:r>
              <a:rPr lang="zh-CN" altLang="en-US" dirty="0"/>
              <a:t>的软件缺陷</a:t>
            </a:r>
            <a:endParaRPr lang="zh-CN" altLang="en-US" dirty="0"/>
          </a:p>
          <a:p>
            <a:pPr lvl="1"/>
            <a:r>
              <a:rPr lang="zh-CN" altLang="en-US" dirty="0"/>
              <a:t>软件是一种复杂的人造物</a:t>
            </a:r>
            <a:endParaRPr lang="zh-CN" altLang="en-US" dirty="0"/>
          </a:p>
          <a:p>
            <a:pPr lvl="1"/>
            <a:r>
              <a:rPr lang="zh-CN" altLang="en-US" dirty="0"/>
              <a:t>不可避免会因为人在认知和思维方式上的缺陷（例如理解和掌握复杂问题的局限性、偶然的疏忽等）而引入各种缺陷和质量问题</a:t>
            </a:r>
            <a:endParaRPr lang="zh-CN" altLang="en-US" dirty="0"/>
          </a:p>
          <a:p>
            <a:pPr>
              <a:lnSpc>
                <a:spcPct val="150000"/>
              </a:lnSpc>
            </a:pPr>
            <a:r>
              <a:rPr lang="zh-CN" altLang="en-US" dirty="0"/>
              <a:t>由此导致了</a:t>
            </a:r>
            <a:r>
              <a:rPr lang="zh-CN" altLang="en-US" dirty="0" smtClean="0"/>
              <a:t>各种质量事故</a:t>
            </a:r>
            <a:endParaRPr lang="en-US" altLang="zh-CN" dirty="0" smtClean="0"/>
          </a:p>
          <a:p>
            <a:pPr lvl="1">
              <a:lnSpc>
                <a:spcPct val="150000"/>
              </a:lnSpc>
            </a:pPr>
            <a:r>
              <a:rPr lang="zh-CN" altLang="en-US" dirty="0"/>
              <a:t>软件的作用越大，软件</a:t>
            </a:r>
            <a:r>
              <a:rPr lang="zh-CN" altLang="en-US" dirty="0" smtClean="0"/>
              <a:t>缺陷越可能造成灾难性</a:t>
            </a:r>
            <a:r>
              <a:rPr lang="zh-CN" altLang="en-US" dirty="0"/>
              <a:t>的</a:t>
            </a:r>
            <a:r>
              <a:rPr lang="zh-CN" altLang="en-US" dirty="0" smtClean="0"/>
              <a:t>后果</a:t>
            </a:r>
            <a:endParaRPr lang="en-US" altLang="zh-CN" dirty="0"/>
          </a:p>
          <a:p>
            <a:pPr lvl="1">
              <a:lnSpc>
                <a:spcPct val="150000"/>
              </a:lnSpc>
            </a:pPr>
            <a:endParaRPr lang="en-US" altLang="zh-CN" dirty="0" smtClean="0"/>
          </a:p>
          <a:p>
            <a:endParaRPr lang="zh-CN" altLang="en-US" dirty="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5" name="矩形 4"/>
          <p:cNvSpPr/>
          <p:nvPr/>
        </p:nvSpPr>
        <p:spPr>
          <a:xfrm>
            <a:off x="3512993" y="5467171"/>
            <a:ext cx="5416868" cy="461665"/>
          </a:xfrm>
          <a:prstGeom prst="rect">
            <a:avLst/>
          </a:prstGeom>
        </p:spPr>
        <p:txBody>
          <a:bodyPr wrap="none">
            <a:spAutoFit/>
          </a:bodyPr>
          <a:lstStyle/>
          <a:p>
            <a:r>
              <a:rPr lang="zh-CN" altLang="zh-CN" sz="2400" b="1" dirty="0">
                <a:solidFill>
                  <a:srgbClr val="EB7C11"/>
                </a:solidFill>
              </a:rPr>
              <a:t>软件测试是保证软件质量的最重要手段</a:t>
            </a:r>
            <a:endParaRPr lang="zh-CN" altLang="en-US" sz="2400" b="1" dirty="0">
              <a:solidFill>
                <a:srgbClr val="EB7C11"/>
              </a:solidFill>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基于等价类的测试用例设计</a:t>
            </a:r>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graphicFrame>
        <p:nvGraphicFramePr>
          <p:cNvPr id="5" name="表格 4"/>
          <p:cNvGraphicFramePr>
            <a:graphicFrameLocks noGrp="1"/>
          </p:cNvGraphicFramePr>
          <p:nvPr/>
        </p:nvGraphicFramePr>
        <p:xfrm>
          <a:off x="5529944" y="1448886"/>
          <a:ext cx="6185608" cy="1677598"/>
        </p:xfrm>
        <a:graphic>
          <a:graphicData uri="http://schemas.openxmlformats.org/drawingml/2006/table">
            <a:tbl>
              <a:tblPr firstRow="1" firstCol="1" bandRow="1">
                <a:tableStyleId>{F5AB1C69-6EDB-4FF4-983F-18BD219EF322}</a:tableStyleId>
              </a:tblPr>
              <a:tblGrid>
                <a:gridCol w="1121227"/>
                <a:gridCol w="2563955"/>
                <a:gridCol w="2500426"/>
              </a:tblGrid>
              <a:tr h="688260">
                <a:tc>
                  <a:txBody>
                    <a:bodyPr/>
                    <a:lstStyle/>
                    <a:p>
                      <a:pPr marR="17780" algn="ctr">
                        <a:spcBef>
                          <a:spcPts val="300"/>
                        </a:spcBef>
                        <a:spcAft>
                          <a:spcPts val="30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R="17780" algn="ctr">
                        <a:spcBef>
                          <a:spcPts val="300"/>
                        </a:spcBef>
                        <a:spcAft>
                          <a:spcPts val="300"/>
                        </a:spcAft>
                        <a:tabLst>
                          <a:tab pos="1196340" algn="l"/>
                        </a:tabLst>
                      </a:pPr>
                      <a:r>
                        <a:rPr lang="zh-CN" sz="2000" kern="100" dirty="0">
                          <a:effectLst/>
                        </a:rPr>
                        <a:t>弱（单缺陷假设）</a:t>
                      </a:r>
                      <a:endParaRPr lang="zh-CN" sz="20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R="17780" algn="ctr">
                        <a:spcBef>
                          <a:spcPts val="300"/>
                        </a:spcBef>
                        <a:spcAft>
                          <a:spcPts val="300"/>
                        </a:spcAft>
                      </a:pPr>
                      <a:r>
                        <a:rPr lang="zh-CN" sz="2000" kern="100" dirty="0">
                          <a:effectLst/>
                        </a:rPr>
                        <a:t>强（多缺陷假设）</a:t>
                      </a:r>
                      <a:endParaRPr lang="zh-CN" sz="2000" kern="100" dirty="0">
                        <a:effectLst/>
                        <a:latin typeface="Times New Roman" panose="02020603050405020304" pitchFamily="18" charset="0"/>
                        <a:ea typeface="宋体" panose="02010600030101010101" pitchFamily="2" charset="-122"/>
                      </a:endParaRPr>
                    </a:p>
                  </a:txBody>
                  <a:tcPr marL="68580" marR="68580" marT="0" marB="0" anchor="ctr"/>
                </a:tc>
              </a:tr>
              <a:tr h="494669">
                <a:tc>
                  <a:txBody>
                    <a:bodyPr/>
                    <a:lstStyle/>
                    <a:p>
                      <a:pPr marR="17780" algn="ctr">
                        <a:spcBef>
                          <a:spcPts val="300"/>
                        </a:spcBef>
                        <a:spcAft>
                          <a:spcPts val="300"/>
                        </a:spcAft>
                      </a:pPr>
                      <a:r>
                        <a:rPr lang="zh-CN" sz="2000" kern="100">
                          <a:effectLst/>
                        </a:rPr>
                        <a:t>一般</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7000" algn="ctr">
                        <a:lnSpc>
                          <a:spcPts val="2000"/>
                        </a:lnSpc>
                        <a:spcAft>
                          <a:spcPts val="600"/>
                        </a:spcAft>
                      </a:pPr>
                      <a:r>
                        <a:rPr lang="zh-CN" sz="2000" kern="100" dirty="0">
                          <a:effectLst/>
                        </a:rPr>
                        <a:t>弱一般等价类测试</a:t>
                      </a:r>
                      <a:endParaRPr lang="zh-CN" sz="20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7000" algn="ctr">
                        <a:lnSpc>
                          <a:spcPts val="2000"/>
                        </a:lnSpc>
                        <a:spcAft>
                          <a:spcPts val="600"/>
                        </a:spcAft>
                      </a:pPr>
                      <a:r>
                        <a:rPr lang="zh-CN" sz="2000" kern="100" dirty="0">
                          <a:effectLst/>
                        </a:rPr>
                        <a:t>强一般等价类测试</a:t>
                      </a:r>
                      <a:endParaRPr lang="zh-CN" sz="2000" kern="100" dirty="0">
                        <a:effectLst/>
                        <a:latin typeface="Times New Roman" panose="02020603050405020304" pitchFamily="18" charset="0"/>
                        <a:ea typeface="宋体" panose="02010600030101010101" pitchFamily="2" charset="-122"/>
                      </a:endParaRPr>
                    </a:p>
                  </a:txBody>
                  <a:tcPr marL="68580" marR="68580" marT="0" marB="0" anchor="ctr"/>
                </a:tc>
              </a:tr>
              <a:tr h="494669">
                <a:tc>
                  <a:txBody>
                    <a:bodyPr/>
                    <a:lstStyle/>
                    <a:p>
                      <a:pPr marR="17780" algn="ctr">
                        <a:spcBef>
                          <a:spcPts val="300"/>
                        </a:spcBef>
                        <a:spcAft>
                          <a:spcPts val="300"/>
                        </a:spcAft>
                      </a:pPr>
                      <a:r>
                        <a:rPr lang="zh-CN" sz="2000" kern="100">
                          <a:effectLst/>
                        </a:rPr>
                        <a:t>健壮</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7000" algn="ctr">
                        <a:lnSpc>
                          <a:spcPts val="2000"/>
                        </a:lnSpc>
                        <a:spcAft>
                          <a:spcPts val="600"/>
                        </a:spcAft>
                      </a:pPr>
                      <a:r>
                        <a:rPr lang="zh-CN" sz="2000" kern="100" dirty="0">
                          <a:effectLst/>
                        </a:rPr>
                        <a:t>弱健壮等价类测试</a:t>
                      </a:r>
                      <a:endParaRPr lang="zh-CN" sz="20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7000" algn="ctr">
                        <a:lnSpc>
                          <a:spcPts val="2000"/>
                        </a:lnSpc>
                        <a:spcAft>
                          <a:spcPts val="600"/>
                        </a:spcAft>
                      </a:pPr>
                      <a:r>
                        <a:rPr lang="zh-CN" sz="2000" kern="100" dirty="0">
                          <a:effectLst/>
                        </a:rPr>
                        <a:t>强健壮等价类测试</a:t>
                      </a:r>
                      <a:endParaRPr lang="zh-CN" sz="2000" kern="100" dirty="0">
                        <a:effectLst/>
                        <a:latin typeface="Times New Roman" panose="02020603050405020304" pitchFamily="18" charset="0"/>
                        <a:ea typeface="宋体" panose="02010600030101010101" pitchFamily="2" charset="-122"/>
                      </a:endParaRPr>
                    </a:p>
                  </a:txBody>
                  <a:tcPr marL="68580" marR="68580" marT="0" marB="0" anchor="ctr"/>
                </a:tc>
              </a:tr>
            </a:tbl>
          </a:graphicData>
        </a:graphic>
      </p:graphicFrame>
      <p:sp>
        <p:nvSpPr>
          <p:cNvPr id="6" name="Rectangle 2"/>
          <p:cNvSpPr>
            <a:spLocks noChangeArrowheads="1"/>
          </p:cNvSpPr>
          <p:nvPr/>
        </p:nvSpPr>
        <p:spPr bwMode="auto">
          <a:xfrm>
            <a:off x="511277" y="3834579"/>
            <a:ext cx="171439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25545" y="3683585"/>
          <a:ext cx="3411153" cy="2320413"/>
        </p:xfrm>
        <a:graphic>
          <a:graphicData uri="http://schemas.openxmlformats.org/presentationml/2006/ole">
            <mc:AlternateContent xmlns:mc="http://schemas.openxmlformats.org/markup-compatibility/2006">
              <mc:Choice xmlns:v="urn:schemas-microsoft-com:vml" Requires="v">
                <p:oleObj spid="_x0000_s34985" name="BMP 图像" r:id="rId1" imgW="2682240" imgH="1824990" progId="Paint.Picture">
                  <p:embed/>
                </p:oleObj>
              </mc:Choice>
              <mc:Fallback>
                <p:oleObj name="BMP 图像" r:id="rId1" imgW="2682240" imgH="1824990" progId="Paint.Picture">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5" y="3683585"/>
                        <a:ext cx="3411153" cy="2320413"/>
                      </a:xfrm>
                      <a:prstGeom prst="rect">
                        <a:avLst/>
                      </a:prstGeom>
                      <a:noFill/>
                    </p:spPr>
                  </p:pic>
                </p:oleObj>
              </mc:Fallback>
            </mc:AlternateContent>
          </a:graphicData>
        </a:graphic>
      </p:graphicFrame>
      <p:sp>
        <p:nvSpPr>
          <p:cNvPr id="8" name="Rectangle 4"/>
          <p:cNvSpPr>
            <a:spLocks noChangeArrowheads="1"/>
          </p:cNvSpPr>
          <p:nvPr/>
        </p:nvSpPr>
        <p:spPr bwMode="auto">
          <a:xfrm>
            <a:off x="3805083" y="34476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9" name="对象 8"/>
          <p:cNvGraphicFramePr>
            <a:graphicFrameLocks noChangeAspect="1"/>
          </p:cNvGraphicFramePr>
          <p:nvPr/>
        </p:nvGraphicFramePr>
        <p:xfrm>
          <a:off x="3341855" y="3764938"/>
          <a:ext cx="3232587" cy="2239060"/>
        </p:xfrm>
        <a:graphic>
          <a:graphicData uri="http://schemas.openxmlformats.org/presentationml/2006/ole">
            <mc:AlternateContent xmlns:mc="http://schemas.openxmlformats.org/markup-compatibility/2006">
              <mc:Choice xmlns:v="urn:schemas-microsoft-com:vml" Requires="v">
                <p:oleObj spid="_x0000_s34986" name="BMP 图像" r:id="rId3" imgW="2945130" imgH="2038350" progId="Paint.Picture">
                  <p:embed/>
                </p:oleObj>
              </mc:Choice>
              <mc:Fallback>
                <p:oleObj name="BMP 图像" r:id="rId3" imgW="2945130" imgH="2038350"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1855" y="3764938"/>
                        <a:ext cx="3232587" cy="2239060"/>
                      </a:xfrm>
                      <a:prstGeom prst="rect">
                        <a:avLst/>
                      </a:prstGeom>
                      <a:noFill/>
                    </p:spPr>
                  </p:pic>
                </p:oleObj>
              </mc:Fallback>
            </mc:AlternateContent>
          </a:graphicData>
        </a:graphic>
      </p:graphicFrame>
      <p:sp>
        <p:nvSpPr>
          <p:cNvPr id="10" name="Rectangle 6"/>
          <p:cNvSpPr>
            <a:spLocks noChangeArrowheads="1"/>
          </p:cNvSpPr>
          <p:nvPr/>
        </p:nvSpPr>
        <p:spPr bwMode="auto">
          <a:xfrm>
            <a:off x="5958348" y="3515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1" name="对象 10"/>
          <p:cNvGraphicFramePr>
            <a:graphicFrameLocks noChangeAspect="1"/>
          </p:cNvGraphicFramePr>
          <p:nvPr/>
        </p:nvGraphicFramePr>
        <p:xfrm>
          <a:off x="6484075" y="3888653"/>
          <a:ext cx="3085913" cy="2085849"/>
        </p:xfrm>
        <a:graphic>
          <a:graphicData uri="http://schemas.openxmlformats.org/presentationml/2006/ole">
            <mc:AlternateContent xmlns:mc="http://schemas.openxmlformats.org/markup-compatibility/2006">
              <mc:Choice xmlns:v="urn:schemas-microsoft-com:vml" Requires="v">
                <p:oleObj spid="_x0000_s34987" name="BMP 图像" r:id="rId5" imgW="3116580" imgH="2103120" progId="Paint.Picture">
                  <p:embed/>
                </p:oleObj>
              </mc:Choice>
              <mc:Fallback>
                <p:oleObj name="BMP 图像" r:id="rId5" imgW="3116580" imgH="2103120" progId="Paint.Picture">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4075" y="3888653"/>
                        <a:ext cx="3085913" cy="2085849"/>
                      </a:xfrm>
                      <a:prstGeom prst="rect">
                        <a:avLst/>
                      </a:prstGeom>
                      <a:noFill/>
                    </p:spPr>
                  </p:pic>
                </p:oleObj>
              </mc:Fallback>
            </mc:AlternateContent>
          </a:graphicData>
        </a:graphic>
      </p:graphicFrame>
      <p:sp>
        <p:nvSpPr>
          <p:cNvPr id="12" name="Rectangle 8"/>
          <p:cNvSpPr>
            <a:spLocks noChangeArrowheads="1"/>
          </p:cNvSpPr>
          <p:nvPr/>
        </p:nvSpPr>
        <p:spPr bwMode="auto">
          <a:xfrm>
            <a:off x="9094839" y="400839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3" name="对象 12"/>
          <p:cNvGraphicFramePr>
            <a:graphicFrameLocks noChangeAspect="1"/>
          </p:cNvGraphicFramePr>
          <p:nvPr/>
        </p:nvGraphicFramePr>
        <p:xfrm>
          <a:off x="9428430" y="3913963"/>
          <a:ext cx="2995546" cy="2077462"/>
        </p:xfrm>
        <a:graphic>
          <a:graphicData uri="http://schemas.openxmlformats.org/presentationml/2006/ole">
            <mc:AlternateContent xmlns:mc="http://schemas.openxmlformats.org/markup-compatibility/2006">
              <mc:Choice xmlns:v="urn:schemas-microsoft-com:vml" Requires="v">
                <p:oleObj spid="_x0000_s34988" name="BMP 图像" r:id="rId7" imgW="3120390" imgH="2156460" progId="Paint.Picture">
                  <p:embed/>
                </p:oleObj>
              </mc:Choice>
              <mc:Fallback>
                <p:oleObj name="BMP 图像" r:id="rId7" imgW="3120390" imgH="2156460" progId="Paint.Picture">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28430" y="3913963"/>
                        <a:ext cx="2995546" cy="2077462"/>
                      </a:xfrm>
                      <a:prstGeom prst="rect">
                        <a:avLst/>
                      </a:prstGeom>
                      <a:noFill/>
                    </p:spPr>
                  </p:pic>
                </p:oleObj>
              </mc:Fallback>
            </mc:AlternateContent>
          </a:graphicData>
        </a:graphic>
      </p:graphicFrame>
      <p:sp>
        <p:nvSpPr>
          <p:cNvPr id="14" name="矩形 13"/>
          <p:cNvSpPr/>
          <p:nvPr/>
        </p:nvSpPr>
        <p:spPr>
          <a:xfrm>
            <a:off x="192034" y="6247574"/>
            <a:ext cx="2364751" cy="348813"/>
          </a:xfrm>
          <a:prstGeom prst="rect">
            <a:avLst/>
          </a:prstGeom>
        </p:spPr>
        <p:txBody>
          <a:bodyPr wrap="none">
            <a:spAutoFit/>
          </a:bodyPr>
          <a:lstStyle/>
          <a:p>
            <a:pPr indent="127000" algn="ctr">
              <a:lnSpc>
                <a:spcPts val="2000"/>
              </a:lnSpc>
              <a:spcAft>
                <a:spcPts val="600"/>
              </a:spcAft>
            </a:pPr>
            <a:r>
              <a:rPr lang="zh-CN" altLang="zh-CN" sz="2000" kern="100" dirty="0"/>
              <a:t>弱一般等价类测试</a:t>
            </a:r>
            <a:endParaRPr lang="zh-CN" altLang="zh-CN" sz="2000" kern="100" dirty="0">
              <a:latin typeface="Times New Roman" panose="02020603050405020304" pitchFamily="18" charset="0"/>
              <a:ea typeface="宋体" panose="02010600030101010101" pitchFamily="2" charset="-122"/>
            </a:endParaRPr>
          </a:p>
        </p:txBody>
      </p:sp>
      <p:sp>
        <p:nvSpPr>
          <p:cNvPr id="15" name="矩形 14"/>
          <p:cNvSpPr/>
          <p:nvPr/>
        </p:nvSpPr>
        <p:spPr>
          <a:xfrm>
            <a:off x="3284713" y="6298266"/>
            <a:ext cx="2364751" cy="348813"/>
          </a:xfrm>
          <a:prstGeom prst="rect">
            <a:avLst/>
          </a:prstGeom>
        </p:spPr>
        <p:txBody>
          <a:bodyPr wrap="none">
            <a:spAutoFit/>
          </a:bodyPr>
          <a:lstStyle/>
          <a:p>
            <a:pPr indent="127000" algn="ctr">
              <a:lnSpc>
                <a:spcPts val="2000"/>
              </a:lnSpc>
              <a:spcAft>
                <a:spcPts val="600"/>
              </a:spcAft>
            </a:pPr>
            <a:r>
              <a:rPr lang="zh-CN" altLang="zh-CN" sz="2000" kern="100" dirty="0"/>
              <a:t>强一般等价类测试</a:t>
            </a:r>
            <a:endParaRPr lang="zh-CN" altLang="zh-CN" sz="2000" kern="100" dirty="0">
              <a:latin typeface="Times New Roman" panose="02020603050405020304" pitchFamily="18" charset="0"/>
              <a:ea typeface="宋体" panose="02010600030101010101" pitchFamily="2" charset="-122"/>
            </a:endParaRPr>
          </a:p>
        </p:txBody>
      </p:sp>
      <p:sp>
        <p:nvSpPr>
          <p:cNvPr id="16" name="矩形 15"/>
          <p:cNvSpPr/>
          <p:nvPr/>
        </p:nvSpPr>
        <p:spPr>
          <a:xfrm>
            <a:off x="6497138" y="6258631"/>
            <a:ext cx="2364751" cy="348813"/>
          </a:xfrm>
          <a:prstGeom prst="rect">
            <a:avLst/>
          </a:prstGeom>
        </p:spPr>
        <p:txBody>
          <a:bodyPr wrap="none">
            <a:spAutoFit/>
          </a:bodyPr>
          <a:lstStyle/>
          <a:p>
            <a:pPr indent="127000" algn="ctr">
              <a:lnSpc>
                <a:spcPts val="2000"/>
              </a:lnSpc>
              <a:spcAft>
                <a:spcPts val="600"/>
              </a:spcAft>
            </a:pPr>
            <a:r>
              <a:rPr lang="zh-CN" altLang="zh-CN" sz="2000" kern="100" dirty="0"/>
              <a:t>弱健壮等价类测试</a:t>
            </a:r>
            <a:endParaRPr lang="zh-CN" altLang="zh-CN" sz="2000" kern="100" dirty="0">
              <a:latin typeface="Times New Roman" panose="02020603050405020304" pitchFamily="18" charset="0"/>
              <a:ea typeface="宋体" panose="02010600030101010101" pitchFamily="2" charset="-122"/>
            </a:endParaRPr>
          </a:p>
        </p:txBody>
      </p:sp>
      <p:sp>
        <p:nvSpPr>
          <p:cNvPr id="17" name="矩形 16"/>
          <p:cNvSpPr/>
          <p:nvPr/>
        </p:nvSpPr>
        <p:spPr>
          <a:xfrm>
            <a:off x="9470072" y="6287697"/>
            <a:ext cx="2364751" cy="348813"/>
          </a:xfrm>
          <a:prstGeom prst="rect">
            <a:avLst/>
          </a:prstGeom>
        </p:spPr>
        <p:txBody>
          <a:bodyPr wrap="none">
            <a:spAutoFit/>
          </a:bodyPr>
          <a:lstStyle/>
          <a:p>
            <a:pPr indent="127000" algn="ctr">
              <a:lnSpc>
                <a:spcPts val="2000"/>
              </a:lnSpc>
              <a:spcAft>
                <a:spcPts val="600"/>
              </a:spcAft>
            </a:pPr>
            <a:r>
              <a:rPr lang="zh-CN" altLang="zh-CN" sz="2000" kern="100" dirty="0"/>
              <a:t>强健壮等价类测试</a:t>
            </a:r>
            <a:endParaRPr lang="zh-CN" altLang="zh-CN" sz="2000" kern="100" dirty="0">
              <a:latin typeface="Times New Roman" panose="02020603050405020304" pitchFamily="18" charset="0"/>
              <a:ea typeface="宋体" panose="02010600030101010101" pitchFamily="2" charset="-122"/>
            </a:endParaRPr>
          </a:p>
        </p:txBody>
      </p:sp>
      <p:sp>
        <p:nvSpPr>
          <p:cNvPr id="18" name="Rectangle 2"/>
          <p:cNvSpPr txBox="1">
            <a:spLocks noChangeArrowheads="1"/>
          </p:cNvSpPr>
          <p:nvPr/>
        </p:nvSpPr>
        <p:spPr>
          <a:xfrm>
            <a:off x="612001" y="1353458"/>
            <a:ext cx="4507692" cy="1891751"/>
          </a:xfrm>
          <a:prstGeom prst="rect">
            <a:avLst/>
          </a:prstGeom>
        </p:spPr>
        <p:txBody>
          <a:bodyPr/>
          <a:lstStyle>
            <a:lvl1pPr marL="446405" indent="-446405" algn="l" defTabSz="914400" rtl="0" eaLnBrk="1" latinLnBrk="0" hangingPunct="1">
              <a:lnSpc>
                <a:spcPct val="130000"/>
              </a:lnSpc>
              <a:spcBef>
                <a:spcPts val="0"/>
              </a:spcBef>
              <a:spcAft>
                <a:spcPts val="300"/>
              </a:spcAft>
              <a:buClr>
                <a:srgbClr val="92D050"/>
              </a:buClr>
              <a:buFont typeface="Wingdings" panose="05000000000000000000" pitchFamily="2" charset="2"/>
              <a:buChar char="p"/>
              <a:defRPr sz="2400" kern="1200">
                <a:solidFill>
                  <a:schemeClr val="tx1"/>
                </a:solidFill>
                <a:latin typeface="+mn-lt"/>
                <a:ea typeface="+mn-ea"/>
                <a:cs typeface="+mn-cs"/>
              </a:defRPr>
            </a:lvl1pPr>
            <a:lvl2pPr marL="805180" indent="-347980" algn="l" defTabSz="914400" rtl="0" eaLnBrk="1" latinLnBrk="0" hangingPunct="1">
              <a:lnSpc>
                <a:spcPct val="130000"/>
              </a:lnSpc>
              <a:spcBef>
                <a:spcPts val="0"/>
              </a:spcBef>
              <a:spcAft>
                <a:spcPts val="300"/>
              </a:spcAft>
              <a:buClr>
                <a:srgbClr val="92D050"/>
              </a:buClr>
              <a:buFont typeface="Wingdings" panose="05000000000000000000" pitchFamily="2" charset="2"/>
              <a:buChar char="n"/>
              <a:defRPr sz="2200" kern="1200">
                <a:solidFill>
                  <a:schemeClr val="tx1"/>
                </a:solidFill>
                <a:latin typeface="+mn-lt"/>
                <a:ea typeface="+mn-ea"/>
                <a:cs typeface="+mn-cs"/>
              </a:defRPr>
            </a:lvl2pPr>
            <a:lvl3pPr marL="1252855" indent="-33845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800" kern="1200">
                <a:solidFill>
                  <a:schemeClr val="tx1"/>
                </a:solidFill>
                <a:latin typeface="+mn-lt"/>
                <a:ea typeface="+mn-ea"/>
                <a:cs typeface="+mn-cs"/>
              </a:defRPr>
            </a:lvl3pPr>
            <a:lvl4pPr marL="1698625" indent="-32702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600" kern="1200">
                <a:solidFill>
                  <a:schemeClr val="tx1"/>
                </a:solidFill>
                <a:latin typeface="+mn-lt"/>
                <a:ea typeface="+mn-ea"/>
                <a:cs typeface="+mn-cs"/>
              </a:defRPr>
            </a:lvl4pPr>
            <a:lvl5pPr marL="2155825" indent="-32702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dirty="0"/>
              <a:t>根据是否考虑无效等价类，可划分为一般和健壮</a:t>
            </a:r>
            <a:endParaRPr lang="en-US" altLang="zh-CN" dirty="0"/>
          </a:p>
          <a:p>
            <a:r>
              <a:rPr lang="zh-CN" altLang="zh-CN" dirty="0"/>
              <a:t>根据测试时基于单缺陷还是多缺陷，可划分弱和</a:t>
            </a:r>
            <a:r>
              <a:rPr lang="zh-CN" altLang="zh-CN" dirty="0" smtClean="0"/>
              <a:t>强</a:t>
            </a:r>
            <a:endParaRPr lang="zh-CN" altLang="en-US" dirty="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示例</a:t>
            </a:r>
            <a:endParaRPr lang="zh-CN" altLang="en-US" dirty="0"/>
          </a:p>
        </p:txBody>
      </p:sp>
      <p:sp>
        <p:nvSpPr>
          <p:cNvPr id="3" name="内容占位符 2"/>
          <p:cNvSpPr>
            <a:spLocks noGrp="1"/>
          </p:cNvSpPr>
          <p:nvPr>
            <p:ph idx="1"/>
          </p:nvPr>
        </p:nvSpPr>
        <p:spPr>
          <a:xfrm>
            <a:off x="612000" y="1228763"/>
            <a:ext cx="11873716" cy="1722251"/>
          </a:xfrm>
        </p:spPr>
        <p:txBody>
          <a:bodyPr/>
          <a:lstStyle/>
          <a:p>
            <a:pPr marL="0" indent="0">
              <a:lnSpc>
                <a:spcPct val="100000"/>
              </a:lnSpc>
              <a:buNone/>
            </a:pPr>
            <a:r>
              <a:rPr lang="zh-CN" altLang="en-US" sz="1600" dirty="0"/>
              <a:t>输入货品信息，最后给出货品存放指示</a:t>
            </a:r>
            <a:endParaRPr lang="zh-CN" altLang="en-US" sz="1600" dirty="0"/>
          </a:p>
          <a:p>
            <a:pPr>
              <a:lnSpc>
                <a:spcPct val="100000"/>
              </a:lnSpc>
            </a:pPr>
            <a:r>
              <a:rPr lang="zh-CN" altLang="en-US" sz="1600" dirty="0"/>
              <a:t>编号必须为英文字母与数字的组合，由字母开头，包含</a:t>
            </a:r>
            <a:r>
              <a:rPr lang="en-US" altLang="zh-CN" sz="1600" dirty="0"/>
              <a:t>6</a:t>
            </a:r>
            <a:r>
              <a:rPr lang="zh-CN" altLang="en-US" sz="1600" dirty="0"/>
              <a:t>个字符，且不能有特殊字符</a:t>
            </a:r>
            <a:endParaRPr lang="zh-CN" altLang="en-US" sz="1600" dirty="0"/>
          </a:p>
          <a:p>
            <a:pPr>
              <a:lnSpc>
                <a:spcPct val="100000"/>
              </a:lnSpc>
            </a:pPr>
            <a:r>
              <a:rPr lang="zh-CN" altLang="en-US" sz="1600" dirty="0"/>
              <a:t>货品的登记数量在</a:t>
            </a:r>
            <a:r>
              <a:rPr lang="en-US" altLang="zh-CN" sz="1600" dirty="0"/>
              <a:t>10</a:t>
            </a:r>
            <a:r>
              <a:rPr lang="zh-CN" altLang="en-US" sz="1600" dirty="0"/>
              <a:t>到</a:t>
            </a:r>
            <a:r>
              <a:rPr lang="en-US" altLang="zh-CN" sz="1600" dirty="0"/>
              <a:t>500</a:t>
            </a:r>
            <a:r>
              <a:rPr lang="zh-CN" altLang="en-US" sz="1600" dirty="0"/>
              <a:t>之间（包含</a:t>
            </a:r>
            <a:r>
              <a:rPr lang="en-US" altLang="zh-CN" sz="1600" dirty="0"/>
              <a:t>10</a:t>
            </a:r>
            <a:r>
              <a:rPr lang="zh-CN" altLang="en-US" sz="1600" dirty="0"/>
              <a:t>和</a:t>
            </a:r>
            <a:r>
              <a:rPr lang="en-US" altLang="zh-CN" sz="1600" dirty="0"/>
              <a:t>500</a:t>
            </a:r>
            <a:r>
              <a:rPr lang="zh-CN" altLang="en-US" sz="1600" dirty="0"/>
              <a:t>）</a:t>
            </a:r>
            <a:endParaRPr lang="zh-CN" altLang="en-US" sz="1600" dirty="0"/>
          </a:p>
          <a:p>
            <a:pPr>
              <a:lnSpc>
                <a:spcPct val="100000"/>
              </a:lnSpc>
            </a:pPr>
            <a:r>
              <a:rPr lang="zh-CN" altLang="en-US" sz="1600" dirty="0"/>
              <a:t>货品的类型是设备、零件、耗材中的一种</a:t>
            </a:r>
            <a:endParaRPr lang="zh-CN" altLang="en-US" sz="1600" dirty="0"/>
          </a:p>
          <a:p>
            <a:pPr>
              <a:lnSpc>
                <a:spcPct val="100000"/>
              </a:lnSpc>
            </a:pPr>
            <a:r>
              <a:rPr lang="zh-CN" altLang="en-US" sz="1600" dirty="0"/>
              <a:t>货品的尺寸是大型、中型、小型中的一种，大型货品存放在室外堆场，中型货品存放在专用仓库，小型货品存放在室内货架</a:t>
            </a:r>
            <a:endParaRPr lang="zh-CN" altLang="en-US" sz="1600" dirty="0"/>
          </a:p>
          <a:p>
            <a:pPr>
              <a:lnSpc>
                <a:spcPct val="100000"/>
              </a:lnSpc>
            </a:pPr>
            <a:r>
              <a:rPr lang="zh-CN" altLang="en-US" sz="1600" dirty="0"/>
              <a:t>违反以上要求的登记信息被视为无效</a:t>
            </a:r>
            <a:r>
              <a:rPr lang="zh-CN" altLang="en-US" sz="1600" dirty="0" smtClean="0"/>
              <a:t>输入</a:t>
            </a:r>
            <a:endParaRPr lang="en-US" altLang="zh-CN" sz="1600" dirty="0" smtClean="0"/>
          </a:p>
          <a:p>
            <a:pPr marL="0" indent="0">
              <a:lnSpc>
                <a:spcPct val="100000"/>
              </a:lnSpc>
              <a:buNone/>
            </a:pPr>
            <a:r>
              <a:rPr lang="zh-CN" altLang="en-US" sz="1600" kern="100" dirty="0" smtClean="0"/>
              <a:t>采用</a:t>
            </a:r>
            <a:r>
              <a:rPr lang="zh-CN" altLang="zh-CN" sz="1600" kern="100" dirty="0" smtClean="0"/>
              <a:t>弱</a:t>
            </a:r>
            <a:r>
              <a:rPr lang="zh-CN" altLang="zh-CN" sz="1600" kern="100" dirty="0"/>
              <a:t>健壮等价类</a:t>
            </a:r>
            <a:r>
              <a:rPr lang="zh-CN" altLang="zh-CN" sz="1600" kern="100" dirty="0" smtClean="0"/>
              <a:t>测试</a:t>
            </a:r>
            <a:r>
              <a:rPr lang="zh-CN" altLang="en-US" sz="1600" kern="100" dirty="0" smtClean="0"/>
              <a:t>法：</a:t>
            </a:r>
            <a:endParaRPr lang="zh-CN" altLang="zh-CN" sz="1600" kern="100" dirty="0">
              <a:latin typeface="Times New Roman" panose="02020603050405020304" pitchFamily="18" charset="0"/>
              <a:ea typeface="宋体" panose="02010600030101010101" pitchFamily="2" charset="-122"/>
            </a:endParaRPr>
          </a:p>
          <a:p>
            <a:pPr marL="0" indent="0">
              <a:lnSpc>
                <a:spcPct val="100000"/>
              </a:lnSpc>
              <a:buNone/>
            </a:pPr>
            <a:endParaRPr lang="zh-CN" altLang="en-US" sz="1600" dirty="0"/>
          </a:p>
          <a:p>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graphicFrame>
        <p:nvGraphicFramePr>
          <p:cNvPr id="6" name="表格 5"/>
          <p:cNvGraphicFramePr>
            <a:graphicFrameLocks noGrp="1"/>
          </p:cNvGraphicFramePr>
          <p:nvPr/>
        </p:nvGraphicFramePr>
        <p:xfrm>
          <a:off x="513228" y="3317247"/>
          <a:ext cx="4415245" cy="2854712"/>
        </p:xfrm>
        <a:graphic>
          <a:graphicData uri="http://schemas.openxmlformats.org/drawingml/2006/table">
            <a:tbl>
              <a:tblPr firstRow="1" firstCol="1" lastRow="1" lastCol="1" bandRow="1" bandCol="1"/>
              <a:tblGrid>
                <a:gridCol w="907275"/>
                <a:gridCol w="1371600"/>
                <a:gridCol w="2136370"/>
              </a:tblGrid>
              <a:tr h="256660">
                <a:tc>
                  <a:txBody>
                    <a:bodyPr/>
                    <a:lstStyle/>
                    <a:p>
                      <a:pPr algn="just"/>
                      <a:r>
                        <a:rPr lang="zh-CN" sz="1400" kern="100" dirty="0">
                          <a:solidFill>
                            <a:schemeClr val="bg1"/>
                          </a:solidFill>
                          <a:effectLst/>
                          <a:latin typeface="宋体" panose="02010600030101010101" pitchFamily="2" charset="-122"/>
                          <a:ea typeface="宋体" panose="02010600030101010101" pitchFamily="2" charset="-122"/>
                        </a:rPr>
                        <a:t>输入数据</a:t>
                      </a:r>
                      <a:endParaRPr lang="zh-CN" sz="1800" kern="100" dirty="0">
                        <a:solidFill>
                          <a:schemeClr val="bg1"/>
                        </a:solidFill>
                        <a:effectLst/>
                        <a:latin typeface="宋体" panose="02010600030101010101" pitchFamily="2" charset="-122"/>
                        <a:ea typeface="宋体" panose="02010600030101010101" pitchFamily="2" charset="-122"/>
                      </a:endParaRPr>
                    </a:p>
                  </a:txBody>
                  <a:tcPr marL="68580" marR="68580" marT="17780" marB="17780">
                    <a:solidFill>
                      <a:srgbClr val="0070C0"/>
                    </a:solidFill>
                  </a:tcPr>
                </a:tc>
                <a:tc>
                  <a:txBody>
                    <a:bodyPr/>
                    <a:lstStyle/>
                    <a:p>
                      <a:pPr algn="just"/>
                      <a:r>
                        <a:rPr lang="zh-CN" sz="1400" kern="100" dirty="0">
                          <a:solidFill>
                            <a:schemeClr val="bg1"/>
                          </a:solidFill>
                          <a:effectLst/>
                          <a:latin typeface="宋体" panose="02010600030101010101" pitchFamily="2" charset="-122"/>
                          <a:ea typeface="宋体" panose="02010600030101010101" pitchFamily="2" charset="-122"/>
                        </a:rPr>
                        <a:t>有效等价类</a:t>
                      </a:r>
                      <a:endParaRPr lang="zh-CN" sz="1800" kern="100" dirty="0">
                        <a:solidFill>
                          <a:schemeClr val="bg1"/>
                        </a:solidFill>
                        <a:effectLst/>
                        <a:latin typeface="宋体" panose="02010600030101010101" pitchFamily="2" charset="-122"/>
                        <a:ea typeface="宋体" panose="02010600030101010101" pitchFamily="2" charset="-122"/>
                      </a:endParaRPr>
                    </a:p>
                  </a:txBody>
                  <a:tcPr marL="68580" marR="68580" marT="17780" marB="17780">
                    <a:solidFill>
                      <a:srgbClr val="0070C0"/>
                    </a:solidFill>
                  </a:tcPr>
                </a:tc>
                <a:tc>
                  <a:txBody>
                    <a:bodyPr/>
                    <a:lstStyle/>
                    <a:p>
                      <a:pPr algn="just"/>
                      <a:r>
                        <a:rPr lang="zh-CN" sz="1400" kern="100" dirty="0">
                          <a:solidFill>
                            <a:schemeClr val="bg1"/>
                          </a:solidFill>
                          <a:effectLst/>
                          <a:latin typeface="宋体" panose="02010600030101010101" pitchFamily="2" charset="-122"/>
                          <a:ea typeface="宋体" panose="02010600030101010101" pitchFamily="2" charset="-122"/>
                        </a:rPr>
                        <a:t>无效等价类</a:t>
                      </a:r>
                      <a:endParaRPr lang="zh-CN" sz="1800" kern="100" dirty="0">
                        <a:solidFill>
                          <a:schemeClr val="bg1"/>
                        </a:solidFill>
                        <a:effectLst/>
                        <a:latin typeface="宋体" panose="02010600030101010101" pitchFamily="2" charset="-122"/>
                        <a:ea typeface="宋体" panose="02010600030101010101" pitchFamily="2" charset="-122"/>
                      </a:endParaRPr>
                    </a:p>
                  </a:txBody>
                  <a:tcPr marL="68580" marR="68580" marT="17780" marB="17780">
                    <a:solidFill>
                      <a:srgbClr val="0070C0"/>
                    </a:solidFill>
                  </a:tcPr>
                </a:tc>
              </a:tr>
              <a:tr h="750931">
                <a:tc>
                  <a:txBody>
                    <a:bodyPr/>
                    <a:lstStyle/>
                    <a:p>
                      <a:pPr algn="ctr"/>
                      <a:r>
                        <a:rPr lang="zh-CN" sz="1400" kern="100" dirty="0">
                          <a:effectLst/>
                          <a:latin typeface="宋体" panose="02010600030101010101" pitchFamily="2" charset="-122"/>
                          <a:ea typeface="宋体" panose="02010600030101010101" pitchFamily="2" charset="-122"/>
                        </a:rPr>
                        <a:t>货品编号</a:t>
                      </a:r>
                      <a:endParaRPr lang="zh-CN" sz="1800" kern="100" dirty="0">
                        <a:effectLst/>
                        <a:latin typeface="宋体" panose="02010600030101010101" pitchFamily="2" charset="-122"/>
                        <a:ea typeface="宋体" panose="02010600030101010101" pitchFamily="2" charset="-122"/>
                      </a:endParaRPr>
                    </a:p>
                  </a:txBody>
                  <a:tcPr marL="68400" marR="68580" marT="17780" marB="17780" anchor="ctr"/>
                </a:tc>
                <a:tc>
                  <a:txBody>
                    <a:bodyPr/>
                    <a:lstStyle/>
                    <a:p>
                      <a:pPr algn="just"/>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1</a:t>
                      </a:r>
                      <a:r>
                        <a:rPr lang="zh-CN" sz="1400" kern="100" dirty="0">
                          <a:effectLst/>
                          <a:latin typeface="宋体" panose="02010600030101010101" pitchFamily="2" charset="-122"/>
                          <a:ea typeface="宋体" panose="02010600030101010101" pitchFamily="2" charset="-122"/>
                        </a:rPr>
                        <a:t>）符合规则的编号</a:t>
                      </a:r>
                      <a:endParaRPr lang="zh-CN" sz="1800" kern="100" dirty="0">
                        <a:effectLst/>
                        <a:latin typeface="宋体" panose="02010600030101010101" pitchFamily="2" charset="-122"/>
                        <a:ea typeface="宋体" panose="02010600030101010101" pitchFamily="2" charset="-122"/>
                      </a:endParaRPr>
                    </a:p>
                  </a:txBody>
                  <a:tcPr marL="68400" marR="68580" marT="17780" marB="17780" anchor="ctr"/>
                </a:tc>
                <a:tc>
                  <a:txBody>
                    <a:bodyPr/>
                    <a:lstStyle/>
                    <a:p>
                      <a:pPr algn="just"/>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7</a:t>
                      </a:r>
                      <a:r>
                        <a:rPr lang="zh-CN" sz="1400" kern="100" dirty="0">
                          <a:effectLst/>
                          <a:latin typeface="宋体" panose="02010600030101010101" pitchFamily="2" charset="-122"/>
                          <a:ea typeface="宋体" panose="02010600030101010101" pitchFamily="2" charset="-122"/>
                        </a:rPr>
                        <a:t>）编号长度不为</a:t>
                      </a:r>
                      <a:r>
                        <a:rPr lang="en-US" sz="1400" kern="100" dirty="0">
                          <a:effectLst/>
                          <a:latin typeface="宋体" panose="02010600030101010101" pitchFamily="2" charset="-122"/>
                          <a:ea typeface="宋体" panose="02010600030101010101" pitchFamily="2" charset="-122"/>
                        </a:rPr>
                        <a:t>6</a:t>
                      </a:r>
                      <a:endParaRPr lang="zh-CN" sz="1800" kern="100" dirty="0">
                        <a:effectLst/>
                        <a:latin typeface="宋体" panose="02010600030101010101" pitchFamily="2" charset="-122"/>
                        <a:ea typeface="宋体" panose="02010600030101010101" pitchFamily="2" charset="-122"/>
                      </a:endParaRPr>
                    </a:p>
                    <a:p>
                      <a:pPr algn="just"/>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8</a:t>
                      </a:r>
                      <a:r>
                        <a:rPr lang="zh-CN" sz="1400" kern="100" dirty="0">
                          <a:effectLst/>
                          <a:latin typeface="宋体" panose="02010600030101010101" pitchFamily="2" charset="-122"/>
                          <a:ea typeface="宋体" panose="02010600030101010101" pitchFamily="2" charset="-122"/>
                        </a:rPr>
                        <a:t>）编号有特殊字符</a:t>
                      </a:r>
                      <a:endParaRPr lang="zh-CN" sz="1800" kern="100" dirty="0">
                        <a:effectLst/>
                        <a:latin typeface="宋体" panose="02010600030101010101" pitchFamily="2" charset="-122"/>
                        <a:ea typeface="宋体" panose="02010600030101010101" pitchFamily="2" charset="-122"/>
                      </a:endParaRPr>
                    </a:p>
                    <a:p>
                      <a:pPr algn="just"/>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9</a:t>
                      </a:r>
                      <a:r>
                        <a:rPr lang="zh-CN" sz="1400" kern="100" dirty="0">
                          <a:effectLst/>
                          <a:latin typeface="宋体" panose="02010600030101010101" pitchFamily="2" charset="-122"/>
                          <a:ea typeface="宋体" panose="02010600030101010101" pitchFamily="2" charset="-122"/>
                        </a:rPr>
                        <a:t>）编号不以字母开头</a:t>
                      </a:r>
                      <a:endParaRPr lang="zh-CN" sz="1800" kern="100" dirty="0">
                        <a:effectLst/>
                        <a:latin typeface="宋体" panose="02010600030101010101" pitchFamily="2" charset="-122"/>
                        <a:ea typeface="宋体" panose="02010600030101010101" pitchFamily="2" charset="-122"/>
                      </a:endParaRPr>
                    </a:p>
                  </a:txBody>
                  <a:tcPr marL="68400" marR="68580" marT="17780" marB="17780" anchor="ctr"/>
                </a:tc>
              </a:tr>
              <a:tr h="507077">
                <a:tc>
                  <a:txBody>
                    <a:bodyPr/>
                    <a:lstStyle/>
                    <a:p>
                      <a:pPr algn="ctr"/>
                      <a:r>
                        <a:rPr lang="zh-CN" sz="1400" kern="100">
                          <a:effectLst/>
                          <a:latin typeface="宋体" panose="02010600030101010101" pitchFamily="2" charset="-122"/>
                          <a:ea typeface="宋体" panose="02010600030101010101" pitchFamily="2" charset="-122"/>
                        </a:rPr>
                        <a:t>登记数量</a:t>
                      </a:r>
                      <a:endParaRPr lang="zh-CN" sz="1800" kern="100">
                        <a:effectLst/>
                        <a:latin typeface="宋体" panose="02010600030101010101" pitchFamily="2" charset="-122"/>
                        <a:ea typeface="宋体" panose="02010600030101010101" pitchFamily="2" charset="-122"/>
                      </a:endParaRPr>
                    </a:p>
                  </a:txBody>
                  <a:tcPr marL="68400" marR="68580" marT="17780" marB="17780" anchor="ctr"/>
                </a:tc>
                <a:tc>
                  <a:txBody>
                    <a:bodyPr/>
                    <a:lstStyle/>
                    <a:p>
                      <a:pPr algn="just"/>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2</a:t>
                      </a:r>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10</a:t>
                      </a:r>
                      <a:r>
                        <a:rPr lang="zh-CN" sz="1400" kern="100" dirty="0">
                          <a:effectLst/>
                          <a:latin typeface="宋体" panose="02010600030101010101" pitchFamily="2" charset="-122"/>
                          <a:ea typeface="宋体" panose="02010600030101010101" pitchFamily="2" charset="-122"/>
                        </a:rPr>
                        <a:t>≤数量≤</a:t>
                      </a:r>
                      <a:r>
                        <a:rPr lang="en-US" sz="1400" kern="100" dirty="0">
                          <a:effectLst/>
                          <a:latin typeface="宋体" panose="02010600030101010101" pitchFamily="2" charset="-122"/>
                          <a:ea typeface="宋体" panose="02010600030101010101" pitchFamily="2" charset="-122"/>
                        </a:rPr>
                        <a:t>500</a:t>
                      </a:r>
                      <a:endParaRPr lang="zh-CN" sz="1800" kern="100" dirty="0">
                        <a:effectLst/>
                        <a:latin typeface="宋体" panose="02010600030101010101" pitchFamily="2" charset="-122"/>
                        <a:ea typeface="宋体" panose="02010600030101010101" pitchFamily="2" charset="-122"/>
                      </a:endParaRPr>
                    </a:p>
                  </a:txBody>
                  <a:tcPr marL="68400" marR="68580" marT="17780" marB="17780" anchor="ctr"/>
                </a:tc>
                <a:tc>
                  <a:txBody>
                    <a:bodyPr/>
                    <a:lstStyle/>
                    <a:p>
                      <a:pPr algn="just"/>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10</a:t>
                      </a:r>
                      <a:r>
                        <a:rPr lang="zh-CN" sz="1400" kern="100" dirty="0">
                          <a:effectLst/>
                          <a:latin typeface="宋体" panose="02010600030101010101" pitchFamily="2" charset="-122"/>
                          <a:ea typeface="宋体" panose="02010600030101010101" pitchFamily="2" charset="-122"/>
                        </a:rPr>
                        <a:t>）数量＜</a:t>
                      </a:r>
                      <a:r>
                        <a:rPr lang="en-US" sz="1400" kern="100" dirty="0">
                          <a:effectLst/>
                          <a:latin typeface="宋体" panose="02010600030101010101" pitchFamily="2" charset="-122"/>
                          <a:ea typeface="宋体" panose="02010600030101010101" pitchFamily="2" charset="-122"/>
                        </a:rPr>
                        <a:t>10</a:t>
                      </a:r>
                      <a:endParaRPr lang="zh-CN" sz="1800" kern="100" dirty="0">
                        <a:effectLst/>
                        <a:latin typeface="宋体" panose="02010600030101010101" pitchFamily="2" charset="-122"/>
                        <a:ea typeface="宋体" panose="02010600030101010101" pitchFamily="2" charset="-122"/>
                      </a:endParaRPr>
                    </a:p>
                    <a:p>
                      <a:pPr algn="just"/>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11</a:t>
                      </a:r>
                      <a:r>
                        <a:rPr lang="zh-CN" sz="1400" kern="100" dirty="0">
                          <a:effectLst/>
                          <a:latin typeface="宋体" panose="02010600030101010101" pitchFamily="2" charset="-122"/>
                          <a:ea typeface="宋体" panose="02010600030101010101" pitchFamily="2" charset="-122"/>
                        </a:rPr>
                        <a:t>）数量＞</a:t>
                      </a:r>
                      <a:r>
                        <a:rPr lang="en-US" sz="1400" kern="100" dirty="0">
                          <a:effectLst/>
                          <a:latin typeface="宋体" panose="02010600030101010101" pitchFamily="2" charset="-122"/>
                          <a:ea typeface="宋体" panose="02010600030101010101" pitchFamily="2" charset="-122"/>
                        </a:rPr>
                        <a:t>500</a:t>
                      </a:r>
                      <a:endParaRPr lang="zh-CN" sz="1800" kern="100" dirty="0">
                        <a:effectLst/>
                        <a:latin typeface="宋体" panose="02010600030101010101" pitchFamily="2" charset="-122"/>
                        <a:ea typeface="宋体" panose="02010600030101010101" pitchFamily="2" charset="-122"/>
                      </a:endParaRPr>
                    </a:p>
                  </a:txBody>
                  <a:tcPr marL="68400" marR="68580" marT="17780" marB="17780" anchor="ctr"/>
                </a:tc>
              </a:tr>
              <a:tr h="565265">
                <a:tc>
                  <a:txBody>
                    <a:bodyPr/>
                    <a:lstStyle/>
                    <a:p>
                      <a:pPr algn="ctr"/>
                      <a:r>
                        <a:rPr lang="zh-CN" sz="1400" kern="100">
                          <a:effectLst/>
                          <a:latin typeface="宋体" panose="02010600030101010101" pitchFamily="2" charset="-122"/>
                          <a:ea typeface="宋体" panose="02010600030101010101" pitchFamily="2" charset="-122"/>
                        </a:rPr>
                        <a:t>货品类型</a:t>
                      </a:r>
                      <a:endParaRPr lang="zh-CN" sz="1800" kern="100">
                        <a:effectLst/>
                        <a:latin typeface="宋体" panose="02010600030101010101" pitchFamily="2" charset="-122"/>
                        <a:ea typeface="宋体" panose="02010600030101010101" pitchFamily="2" charset="-122"/>
                      </a:endParaRPr>
                    </a:p>
                  </a:txBody>
                  <a:tcPr marL="68400" marR="68580" marT="17780" marB="17780" anchor="ctr"/>
                </a:tc>
                <a:tc>
                  <a:txBody>
                    <a:bodyPr/>
                    <a:lstStyle/>
                    <a:p>
                      <a:pPr algn="just"/>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3</a:t>
                      </a:r>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a:t>
                      </a:r>
                      <a:r>
                        <a:rPr lang="zh-CN" sz="1400" kern="100" dirty="0">
                          <a:effectLst/>
                          <a:latin typeface="宋体" panose="02010600030101010101" pitchFamily="2" charset="-122"/>
                          <a:ea typeface="宋体" panose="02010600030101010101" pitchFamily="2" charset="-122"/>
                        </a:rPr>
                        <a:t>设备，零件、耗材</a:t>
                      </a:r>
                      <a:r>
                        <a:rPr lang="en-US" sz="1400" kern="100" dirty="0">
                          <a:effectLst/>
                          <a:latin typeface="宋体" panose="02010600030101010101" pitchFamily="2" charset="-122"/>
                          <a:ea typeface="宋体" panose="02010600030101010101" pitchFamily="2" charset="-122"/>
                        </a:rPr>
                        <a:t>}</a:t>
                      </a:r>
                      <a:endParaRPr lang="zh-CN" sz="1800" kern="100" dirty="0">
                        <a:effectLst/>
                        <a:latin typeface="宋体" panose="02010600030101010101" pitchFamily="2" charset="-122"/>
                        <a:ea typeface="宋体" panose="02010600030101010101" pitchFamily="2" charset="-122"/>
                      </a:endParaRPr>
                    </a:p>
                  </a:txBody>
                  <a:tcPr marL="68400" marR="68580" marT="17780" marB="17780" anchor="ctr"/>
                </a:tc>
                <a:tc>
                  <a:txBody>
                    <a:bodyPr/>
                    <a:lstStyle/>
                    <a:p>
                      <a:pPr algn="just"/>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12</a:t>
                      </a:r>
                      <a:r>
                        <a:rPr lang="zh-CN" sz="1400" kern="100" dirty="0">
                          <a:effectLst/>
                          <a:latin typeface="宋体" panose="02010600030101010101" pitchFamily="2" charset="-122"/>
                          <a:ea typeface="宋体" panose="02010600030101010101" pitchFamily="2" charset="-122"/>
                        </a:rPr>
                        <a:t>）非设备、零件、耗材中的一种</a:t>
                      </a:r>
                      <a:endParaRPr lang="zh-CN" sz="1800" kern="100" dirty="0">
                        <a:effectLst/>
                        <a:latin typeface="宋体" panose="02010600030101010101" pitchFamily="2" charset="-122"/>
                        <a:ea typeface="宋体" panose="02010600030101010101" pitchFamily="2" charset="-122"/>
                      </a:endParaRPr>
                    </a:p>
                  </a:txBody>
                  <a:tcPr marL="68400" marR="68580" marT="17780" marB="17780" anchor="ctr"/>
                </a:tc>
              </a:tr>
              <a:tr h="774779">
                <a:tc>
                  <a:txBody>
                    <a:bodyPr/>
                    <a:lstStyle/>
                    <a:p>
                      <a:pPr algn="ctr"/>
                      <a:r>
                        <a:rPr lang="zh-CN" sz="1400" kern="100" dirty="0">
                          <a:effectLst/>
                          <a:latin typeface="宋体" panose="02010600030101010101" pitchFamily="2" charset="-122"/>
                          <a:ea typeface="宋体" panose="02010600030101010101" pitchFamily="2" charset="-122"/>
                        </a:rPr>
                        <a:t>货品尺寸</a:t>
                      </a:r>
                      <a:endParaRPr lang="zh-CN" sz="1800" kern="100" dirty="0">
                        <a:effectLst/>
                        <a:latin typeface="宋体" panose="02010600030101010101" pitchFamily="2" charset="-122"/>
                        <a:ea typeface="宋体" panose="02010600030101010101" pitchFamily="2" charset="-122"/>
                      </a:endParaRPr>
                    </a:p>
                  </a:txBody>
                  <a:tcPr marL="68400" marR="68580" marT="17780" marB="17780" anchor="ctr"/>
                </a:tc>
                <a:tc>
                  <a:txBody>
                    <a:bodyPr/>
                    <a:lstStyle/>
                    <a:p>
                      <a:pPr algn="just"/>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4</a:t>
                      </a:r>
                      <a:r>
                        <a:rPr lang="zh-CN" sz="1400" kern="100" dirty="0">
                          <a:effectLst/>
                          <a:latin typeface="宋体" panose="02010600030101010101" pitchFamily="2" charset="-122"/>
                          <a:ea typeface="宋体" panose="02010600030101010101" pitchFamily="2" charset="-122"/>
                        </a:rPr>
                        <a:t>）大型</a:t>
                      </a:r>
                      <a:endParaRPr lang="zh-CN" sz="1800" kern="100" dirty="0">
                        <a:effectLst/>
                        <a:latin typeface="宋体" panose="02010600030101010101" pitchFamily="2" charset="-122"/>
                        <a:ea typeface="宋体" panose="02010600030101010101" pitchFamily="2" charset="-122"/>
                      </a:endParaRPr>
                    </a:p>
                    <a:p>
                      <a:pPr algn="just"/>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5</a:t>
                      </a:r>
                      <a:r>
                        <a:rPr lang="zh-CN" sz="1400" kern="100" dirty="0">
                          <a:effectLst/>
                          <a:latin typeface="宋体" panose="02010600030101010101" pitchFamily="2" charset="-122"/>
                          <a:ea typeface="宋体" panose="02010600030101010101" pitchFamily="2" charset="-122"/>
                        </a:rPr>
                        <a:t>）中型</a:t>
                      </a:r>
                      <a:endParaRPr lang="zh-CN" sz="1800" kern="100" dirty="0">
                        <a:effectLst/>
                        <a:latin typeface="宋体" panose="02010600030101010101" pitchFamily="2" charset="-122"/>
                        <a:ea typeface="宋体" panose="02010600030101010101" pitchFamily="2" charset="-122"/>
                      </a:endParaRPr>
                    </a:p>
                    <a:p>
                      <a:pPr algn="just"/>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6</a:t>
                      </a:r>
                      <a:r>
                        <a:rPr lang="zh-CN" sz="1400" kern="100" dirty="0">
                          <a:effectLst/>
                          <a:latin typeface="宋体" panose="02010600030101010101" pitchFamily="2" charset="-122"/>
                          <a:ea typeface="宋体" panose="02010600030101010101" pitchFamily="2" charset="-122"/>
                        </a:rPr>
                        <a:t>）小型</a:t>
                      </a:r>
                      <a:endParaRPr lang="zh-CN" sz="1800" kern="100" dirty="0">
                        <a:effectLst/>
                        <a:latin typeface="宋体" panose="02010600030101010101" pitchFamily="2" charset="-122"/>
                        <a:ea typeface="宋体" panose="02010600030101010101" pitchFamily="2" charset="-122"/>
                      </a:endParaRPr>
                    </a:p>
                  </a:txBody>
                  <a:tcPr marL="68400" marR="68580" marT="17780" marB="17780" anchor="ctr"/>
                </a:tc>
                <a:tc>
                  <a:txBody>
                    <a:bodyPr/>
                    <a:lstStyle/>
                    <a:p>
                      <a:pPr algn="just"/>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13</a:t>
                      </a:r>
                      <a:r>
                        <a:rPr lang="zh-CN" sz="1400" kern="100" dirty="0">
                          <a:effectLst/>
                          <a:latin typeface="宋体" panose="02010600030101010101" pitchFamily="2" charset="-122"/>
                          <a:ea typeface="宋体" panose="02010600030101010101" pitchFamily="2" charset="-122"/>
                        </a:rPr>
                        <a:t>）非大型、中型、小型中的一种</a:t>
                      </a:r>
                      <a:endParaRPr lang="zh-CN" sz="1800" kern="100" dirty="0">
                        <a:effectLst/>
                        <a:latin typeface="宋体" panose="02010600030101010101" pitchFamily="2" charset="-122"/>
                        <a:ea typeface="宋体" panose="02010600030101010101" pitchFamily="2" charset="-122"/>
                      </a:endParaRPr>
                    </a:p>
                  </a:txBody>
                  <a:tcPr marL="68400" marR="68580" marT="17780" marB="17780" anchor="ctr"/>
                </a:tc>
              </a:tr>
            </a:tbl>
          </a:graphicData>
        </a:graphic>
      </p:graphicFrame>
      <p:graphicFrame>
        <p:nvGraphicFramePr>
          <p:cNvPr id="7" name="表格 6"/>
          <p:cNvGraphicFramePr>
            <a:graphicFrameLocks noGrp="1"/>
          </p:cNvGraphicFramePr>
          <p:nvPr/>
        </p:nvGraphicFramePr>
        <p:xfrm>
          <a:off x="4994975" y="3310090"/>
          <a:ext cx="7054323" cy="3378200"/>
        </p:xfrm>
        <a:graphic>
          <a:graphicData uri="http://schemas.openxmlformats.org/drawingml/2006/table">
            <a:tbl>
              <a:tblPr firstRow="1" firstCol="1" lastRow="1" lastCol="1" bandRow="1" bandCol="1"/>
              <a:tblGrid>
                <a:gridCol w="3504788"/>
                <a:gridCol w="1679171"/>
                <a:gridCol w="1870364"/>
              </a:tblGrid>
              <a:tr h="0">
                <a:tc>
                  <a:txBody>
                    <a:bodyPr/>
                    <a:lstStyle/>
                    <a:p>
                      <a:pPr algn="ctr"/>
                      <a:r>
                        <a:rPr lang="zh-CN" sz="1400" kern="100" dirty="0">
                          <a:solidFill>
                            <a:schemeClr val="bg1"/>
                          </a:solidFill>
                          <a:effectLst/>
                          <a:latin typeface="宋体" panose="02010600030101010101" pitchFamily="2" charset="-122"/>
                          <a:ea typeface="宋体" panose="02010600030101010101" pitchFamily="2" charset="-122"/>
                        </a:rPr>
                        <a:t>输入数据</a:t>
                      </a:r>
                      <a:endParaRPr lang="zh-CN" sz="1400" kern="100" dirty="0">
                        <a:solidFill>
                          <a:schemeClr val="bg1"/>
                        </a:solidFill>
                        <a:effectLst/>
                        <a:latin typeface="宋体" panose="02010600030101010101" pitchFamily="2" charset="-122"/>
                        <a:ea typeface="宋体" panose="02010600030101010101" pitchFamily="2" charset="-122"/>
                      </a:endParaRPr>
                    </a:p>
                  </a:txBody>
                  <a:tcPr marL="68580" marR="68580" marT="17780" marB="17780">
                    <a:solidFill>
                      <a:srgbClr val="0070C0"/>
                    </a:solidFill>
                  </a:tcPr>
                </a:tc>
                <a:tc>
                  <a:txBody>
                    <a:bodyPr/>
                    <a:lstStyle/>
                    <a:p>
                      <a:pPr algn="ctr"/>
                      <a:r>
                        <a:rPr lang="zh-CN" sz="1400" kern="100" dirty="0">
                          <a:solidFill>
                            <a:schemeClr val="bg1"/>
                          </a:solidFill>
                          <a:effectLst/>
                          <a:latin typeface="宋体" panose="02010600030101010101" pitchFamily="2" charset="-122"/>
                          <a:ea typeface="宋体" panose="02010600030101010101" pitchFamily="2" charset="-122"/>
                        </a:rPr>
                        <a:t>预期输出</a:t>
                      </a:r>
                      <a:endParaRPr lang="zh-CN" sz="1400" kern="100" dirty="0">
                        <a:solidFill>
                          <a:schemeClr val="bg1"/>
                        </a:solidFill>
                        <a:effectLst/>
                        <a:latin typeface="宋体" panose="02010600030101010101" pitchFamily="2" charset="-122"/>
                        <a:ea typeface="宋体" panose="02010600030101010101" pitchFamily="2" charset="-122"/>
                      </a:endParaRPr>
                    </a:p>
                  </a:txBody>
                  <a:tcPr marL="68580" marR="68580" marT="17780" marB="17780">
                    <a:solidFill>
                      <a:srgbClr val="0070C0"/>
                    </a:solidFill>
                  </a:tcPr>
                </a:tc>
                <a:tc>
                  <a:txBody>
                    <a:bodyPr/>
                    <a:lstStyle/>
                    <a:p>
                      <a:pPr algn="ctr"/>
                      <a:r>
                        <a:rPr lang="zh-CN" sz="1400" kern="100" dirty="0">
                          <a:solidFill>
                            <a:schemeClr val="bg1"/>
                          </a:solidFill>
                          <a:effectLst/>
                          <a:latin typeface="宋体" panose="02010600030101010101" pitchFamily="2" charset="-122"/>
                          <a:ea typeface="宋体" panose="02010600030101010101" pitchFamily="2" charset="-122"/>
                        </a:rPr>
                        <a:t>覆盖的等价类</a:t>
                      </a:r>
                      <a:endParaRPr lang="zh-CN" sz="1400" kern="100" dirty="0">
                        <a:solidFill>
                          <a:schemeClr val="bg1"/>
                        </a:solidFill>
                        <a:effectLst/>
                        <a:latin typeface="宋体" panose="02010600030101010101" pitchFamily="2" charset="-122"/>
                        <a:ea typeface="宋体" panose="02010600030101010101" pitchFamily="2" charset="-122"/>
                      </a:endParaRPr>
                    </a:p>
                  </a:txBody>
                  <a:tcPr marL="68580" marR="68580" marT="17780" marB="17780">
                    <a:solidFill>
                      <a:srgbClr val="0070C0"/>
                    </a:solidFill>
                  </a:tcPr>
                </a:tc>
              </a:tr>
              <a:tr h="0">
                <a:tc>
                  <a:txBody>
                    <a:bodyPr/>
                    <a:lstStyle/>
                    <a:p>
                      <a:pPr algn="just"/>
                      <a:r>
                        <a:rPr lang="en-US" sz="1400" kern="100" dirty="0">
                          <a:effectLst/>
                          <a:latin typeface="宋体" panose="02010600030101010101" pitchFamily="2" charset="-122"/>
                          <a:ea typeface="宋体" panose="02010600030101010101" pitchFamily="2" charset="-122"/>
                        </a:rPr>
                        <a:t>A=EQ0101, B=30, C=</a:t>
                      </a:r>
                      <a:r>
                        <a:rPr lang="zh-CN" sz="1400" kern="100" dirty="0">
                          <a:effectLst/>
                          <a:latin typeface="宋体" panose="02010600030101010101" pitchFamily="2" charset="-122"/>
                          <a:ea typeface="宋体" panose="02010600030101010101" pitchFamily="2" charset="-122"/>
                        </a:rPr>
                        <a:t>设备</a:t>
                      </a:r>
                      <a:r>
                        <a:rPr lang="en-US" sz="1400" kern="100" dirty="0">
                          <a:effectLst/>
                          <a:latin typeface="宋体" panose="02010600030101010101" pitchFamily="2" charset="-122"/>
                          <a:ea typeface="宋体" panose="02010600030101010101" pitchFamily="2" charset="-122"/>
                        </a:rPr>
                        <a:t>, D=</a:t>
                      </a:r>
                      <a:r>
                        <a:rPr lang="zh-CN" sz="1400" kern="100" dirty="0">
                          <a:effectLst/>
                          <a:latin typeface="宋体" panose="02010600030101010101" pitchFamily="2" charset="-122"/>
                          <a:ea typeface="宋体" panose="02010600030101010101" pitchFamily="2" charset="-122"/>
                        </a:rPr>
                        <a:t>大型</a:t>
                      </a:r>
                      <a:endParaRPr lang="zh-CN" sz="1400" kern="100" dirty="0">
                        <a:effectLst/>
                        <a:latin typeface="宋体" panose="02010600030101010101" pitchFamily="2" charset="-122"/>
                        <a:ea typeface="宋体" panose="02010600030101010101" pitchFamily="2" charset="-122"/>
                      </a:endParaRPr>
                    </a:p>
                  </a:txBody>
                  <a:tcPr marL="68580" marR="68580" marT="17780" marB="17780" anchor="ctr"/>
                </a:tc>
                <a:tc>
                  <a:txBody>
                    <a:bodyPr/>
                    <a:lstStyle/>
                    <a:p>
                      <a:pPr algn="just"/>
                      <a:r>
                        <a:rPr lang="zh-CN" sz="1400" kern="100" dirty="0">
                          <a:effectLst/>
                          <a:latin typeface="宋体" panose="02010600030101010101" pitchFamily="2" charset="-122"/>
                          <a:ea typeface="宋体" panose="02010600030101010101" pitchFamily="2" charset="-122"/>
                        </a:rPr>
                        <a:t>合法登记信息，存放地为室外堆场</a:t>
                      </a:r>
                      <a:endParaRPr lang="zh-CN" sz="1400" kern="100" dirty="0">
                        <a:effectLst/>
                        <a:latin typeface="宋体" panose="02010600030101010101" pitchFamily="2" charset="-122"/>
                        <a:ea typeface="宋体" panose="02010600030101010101" pitchFamily="2" charset="-122"/>
                      </a:endParaRPr>
                    </a:p>
                  </a:txBody>
                  <a:tcPr marL="68580" marR="68580" marT="17780" marB="17780"/>
                </a:tc>
                <a:tc>
                  <a:txBody>
                    <a:bodyPr/>
                    <a:lstStyle/>
                    <a:p>
                      <a:pPr algn="ctr"/>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1</a:t>
                      </a:r>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2</a:t>
                      </a:r>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3</a:t>
                      </a:r>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4</a:t>
                      </a:r>
                      <a:r>
                        <a:rPr lang="zh-CN" sz="1400" kern="100" dirty="0">
                          <a:effectLst/>
                          <a:latin typeface="宋体" panose="02010600030101010101" pitchFamily="2" charset="-122"/>
                          <a:ea typeface="宋体" panose="02010600030101010101" pitchFamily="2" charset="-122"/>
                        </a:rPr>
                        <a:t>）</a:t>
                      </a:r>
                      <a:endParaRPr lang="zh-CN" sz="1400" kern="100" dirty="0">
                        <a:effectLst/>
                        <a:latin typeface="宋体" panose="02010600030101010101" pitchFamily="2" charset="-122"/>
                        <a:ea typeface="宋体" panose="02010600030101010101" pitchFamily="2" charset="-122"/>
                      </a:endParaRPr>
                    </a:p>
                  </a:txBody>
                  <a:tcPr marL="68580" marR="68580" marT="17780" marB="17780"/>
                </a:tc>
              </a:tr>
              <a:tr h="0">
                <a:tc>
                  <a:txBody>
                    <a:bodyPr/>
                    <a:lstStyle/>
                    <a:p>
                      <a:pPr algn="just"/>
                      <a:r>
                        <a:rPr lang="en-US" sz="1400" kern="100" dirty="0">
                          <a:effectLst/>
                          <a:latin typeface="宋体" panose="02010600030101010101" pitchFamily="2" charset="-122"/>
                          <a:ea typeface="宋体" panose="02010600030101010101" pitchFamily="2" charset="-122"/>
                        </a:rPr>
                        <a:t>A=CM0202, B=100, C=</a:t>
                      </a:r>
                      <a:r>
                        <a:rPr lang="zh-CN" sz="1400" kern="100" dirty="0">
                          <a:effectLst/>
                          <a:latin typeface="宋体" panose="02010600030101010101" pitchFamily="2" charset="-122"/>
                          <a:ea typeface="宋体" panose="02010600030101010101" pitchFamily="2" charset="-122"/>
                        </a:rPr>
                        <a:t>零件</a:t>
                      </a:r>
                      <a:r>
                        <a:rPr lang="en-US" sz="1400" kern="100" dirty="0">
                          <a:effectLst/>
                          <a:latin typeface="宋体" panose="02010600030101010101" pitchFamily="2" charset="-122"/>
                          <a:ea typeface="宋体" panose="02010600030101010101" pitchFamily="2" charset="-122"/>
                        </a:rPr>
                        <a:t>, D=</a:t>
                      </a:r>
                      <a:r>
                        <a:rPr lang="zh-CN" sz="1400" kern="100" dirty="0">
                          <a:effectLst/>
                          <a:latin typeface="宋体" panose="02010600030101010101" pitchFamily="2" charset="-122"/>
                          <a:ea typeface="宋体" panose="02010600030101010101" pitchFamily="2" charset="-122"/>
                        </a:rPr>
                        <a:t>中型</a:t>
                      </a:r>
                      <a:endParaRPr lang="zh-CN" sz="1400" kern="100" dirty="0">
                        <a:effectLst/>
                        <a:latin typeface="宋体" panose="02010600030101010101" pitchFamily="2" charset="-122"/>
                        <a:ea typeface="宋体" panose="02010600030101010101" pitchFamily="2" charset="-122"/>
                      </a:endParaRPr>
                    </a:p>
                  </a:txBody>
                  <a:tcPr marL="68580" marR="68580" marT="17780" marB="17780" anchor="ctr"/>
                </a:tc>
                <a:tc>
                  <a:txBody>
                    <a:bodyPr/>
                    <a:lstStyle/>
                    <a:p>
                      <a:pPr algn="just"/>
                      <a:r>
                        <a:rPr lang="zh-CN" sz="1400" kern="100" dirty="0">
                          <a:effectLst/>
                          <a:latin typeface="宋体" panose="02010600030101010101" pitchFamily="2" charset="-122"/>
                          <a:ea typeface="宋体" panose="02010600030101010101" pitchFamily="2" charset="-122"/>
                        </a:rPr>
                        <a:t>合法登记信息，存放地为专用仓库</a:t>
                      </a:r>
                      <a:endParaRPr lang="zh-CN" sz="1400" kern="100" dirty="0">
                        <a:effectLst/>
                        <a:latin typeface="宋体" panose="02010600030101010101" pitchFamily="2" charset="-122"/>
                        <a:ea typeface="宋体" panose="02010600030101010101" pitchFamily="2" charset="-122"/>
                      </a:endParaRPr>
                    </a:p>
                  </a:txBody>
                  <a:tcPr marL="68580" marR="68580" marT="17780" marB="17780"/>
                </a:tc>
                <a:tc>
                  <a:txBody>
                    <a:bodyPr/>
                    <a:lstStyle/>
                    <a:p>
                      <a:pPr algn="ctr"/>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1</a:t>
                      </a:r>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2</a:t>
                      </a:r>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3</a:t>
                      </a:r>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5</a:t>
                      </a:r>
                      <a:r>
                        <a:rPr lang="zh-CN" sz="1400" kern="100" dirty="0">
                          <a:effectLst/>
                          <a:latin typeface="宋体" panose="02010600030101010101" pitchFamily="2" charset="-122"/>
                          <a:ea typeface="宋体" panose="02010600030101010101" pitchFamily="2" charset="-122"/>
                        </a:rPr>
                        <a:t>）</a:t>
                      </a:r>
                      <a:endParaRPr lang="zh-CN" sz="1400" kern="100" dirty="0">
                        <a:effectLst/>
                        <a:latin typeface="宋体" panose="02010600030101010101" pitchFamily="2" charset="-122"/>
                        <a:ea typeface="宋体" panose="02010600030101010101" pitchFamily="2" charset="-122"/>
                      </a:endParaRPr>
                    </a:p>
                  </a:txBody>
                  <a:tcPr marL="68580" marR="68580" marT="17780" marB="17780"/>
                </a:tc>
              </a:tr>
              <a:tr h="0">
                <a:tc>
                  <a:txBody>
                    <a:bodyPr/>
                    <a:lstStyle/>
                    <a:p>
                      <a:pPr algn="just"/>
                      <a:r>
                        <a:rPr lang="en-US" sz="1400" kern="100" dirty="0">
                          <a:effectLst/>
                          <a:latin typeface="宋体" panose="02010600030101010101" pitchFamily="2" charset="-122"/>
                          <a:ea typeface="宋体" panose="02010600030101010101" pitchFamily="2" charset="-122"/>
                        </a:rPr>
                        <a:t>A=MT0303, B=400, C=</a:t>
                      </a:r>
                      <a:r>
                        <a:rPr lang="zh-CN" sz="1400" kern="100" dirty="0">
                          <a:effectLst/>
                          <a:latin typeface="宋体" panose="02010600030101010101" pitchFamily="2" charset="-122"/>
                          <a:ea typeface="宋体" panose="02010600030101010101" pitchFamily="2" charset="-122"/>
                        </a:rPr>
                        <a:t>耗材</a:t>
                      </a:r>
                      <a:r>
                        <a:rPr lang="en-US" sz="1400" kern="100" dirty="0">
                          <a:effectLst/>
                          <a:latin typeface="宋体" panose="02010600030101010101" pitchFamily="2" charset="-122"/>
                          <a:ea typeface="宋体" panose="02010600030101010101" pitchFamily="2" charset="-122"/>
                        </a:rPr>
                        <a:t>, D=</a:t>
                      </a:r>
                      <a:r>
                        <a:rPr lang="zh-CN" sz="1400" kern="100" dirty="0">
                          <a:effectLst/>
                          <a:latin typeface="宋体" panose="02010600030101010101" pitchFamily="2" charset="-122"/>
                          <a:ea typeface="宋体" panose="02010600030101010101" pitchFamily="2" charset="-122"/>
                        </a:rPr>
                        <a:t>小型</a:t>
                      </a:r>
                      <a:endParaRPr lang="zh-CN" sz="1400" kern="100" dirty="0">
                        <a:effectLst/>
                        <a:latin typeface="宋体" panose="02010600030101010101" pitchFamily="2" charset="-122"/>
                        <a:ea typeface="宋体" panose="02010600030101010101" pitchFamily="2" charset="-122"/>
                      </a:endParaRPr>
                    </a:p>
                  </a:txBody>
                  <a:tcPr marL="68580" marR="68580" marT="17780" marB="17780" anchor="ctr"/>
                </a:tc>
                <a:tc>
                  <a:txBody>
                    <a:bodyPr/>
                    <a:lstStyle/>
                    <a:p>
                      <a:pPr algn="just"/>
                      <a:r>
                        <a:rPr lang="zh-CN" sz="1400" kern="100" dirty="0">
                          <a:effectLst/>
                          <a:latin typeface="宋体" panose="02010600030101010101" pitchFamily="2" charset="-122"/>
                          <a:ea typeface="宋体" panose="02010600030101010101" pitchFamily="2" charset="-122"/>
                        </a:rPr>
                        <a:t>合法登记信息，存放地为室内货架</a:t>
                      </a:r>
                      <a:endParaRPr lang="zh-CN" sz="1400" kern="100" dirty="0">
                        <a:effectLst/>
                        <a:latin typeface="宋体" panose="02010600030101010101" pitchFamily="2" charset="-122"/>
                        <a:ea typeface="宋体" panose="02010600030101010101" pitchFamily="2" charset="-122"/>
                      </a:endParaRPr>
                    </a:p>
                  </a:txBody>
                  <a:tcPr marL="68580" marR="68580" marT="17780" marB="17780"/>
                </a:tc>
                <a:tc>
                  <a:txBody>
                    <a:bodyPr/>
                    <a:lstStyle/>
                    <a:p>
                      <a:pPr algn="ctr"/>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1</a:t>
                      </a:r>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2</a:t>
                      </a:r>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3</a:t>
                      </a:r>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6</a:t>
                      </a:r>
                      <a:r>
                        <a:rPr lang="zh-CN" sz="1400" kern="100" dirty="0">
                          <a:effectLst/>
                          <a:latin typeface="宋体" panose="02010600030101010101" pitchFamily="2" charset="-122"/>
                          <a:ea typeface="宋体" panose="02010600030101010101" pitchFamily="2" charset="-122"/>
                        </a:rPr>
                        <a:t>）</a:t>
                      </a:r>
                      <a:endParaRPr lang="zh-CN" sz="1400" kern="100" dirty="0">
                        <a:effectLst/>
                        <a:latin typeface="宋体" panose="02010600030101010101" pitchFamily="2" charset="-122"/>
                        <a:ea typeface="宋体" panose="02010600030101010101" pitchFamily="2" charset="-122"/>
                      </a:endParaRPr>
                    </a:p>
                  </a:txBody>
                  <a:tcPr marL="68580" marR="68580" marT="17780" marB="17780"/>
                </a:tc>
              </a:tr>
              <a:tr h="0">
                <a:tc>
                  <a:txBody>
                    <a:bodyPr/>
                    <a:lstStyle/>
                    <a:p>
                      <a:pPr algn="just"/>
                      <a:r>
                        <a:rPr lang="en-US" sz="1400" kern="100" dirty="0">
                          <a:effectLst/>
                          <a:latin typeface="宋体" panose="02010600030101010101" pitchFamily="2" charset="-122"/>
                          <a:ea typeface="宋体" panose="02010600030101010101" pitchFamily="2" charset="-122"/>
                        </a:rPr>
                        <a:t>A=EQ01023, B=30, C=</a:t>
                      </a:r>
                      <a:r>
                        <a:rPr lang="zh-CN" sz="1400" kern="100" dirty="0">
                          <a:effectLst/>
                          <a:latin typeface="宋体" panose="02010600030101010101" pitchFamily="2" charset="-122"/>
                          <a:ea typeface="宋体" panose="02010600030101010101" pitchFamily="2" charset="-122"/>
                        </a:rPr>
                        <a:t>设备</a:t>
                      </a:r>
                      <a:r>
                        <a:rPr lang="en-US" sz="1400" kern="100" dirty="0">
                          <a:effectLst/>
                          <a:latin typeface="宋体" panose="02010600030101010101" pitchFamily="2" charset="-122"/>
                          <a:ea typeface="宋体" panose="02010600030101010101" pitchFamily="2" charset="-122"/>
                        </a:rPr>
                        <a:t>, D=</a:t>
                      </a:r>
                      <a:r>
                        <a:rPr lang="zh-CN" sz="1400" kern="100" dirty="0">
                          <a:effectLst/>
                          <a:latin typeface="宋体" panose="02010600030101010101" pitchFamily="2" charset="-122"/>
                          <a:ea typeface="宋体" panose="02010600030101010101" pitchFamily="2" charset="-122"/>
                        </a:rPr>
                        <a:t>大型</a:t>
                      </a:r>
                      <a:endParaRPr lang="zh-CN" sz="1400" kern="100" dirty="0">
                        <a:effectLst/>
                        <a:latin typeface="宋体" panose="02010600030101010101" pitchFamily="2" charset="-122"/>
                        <a:ea typeface="宋体" panose="02010600030101010101" pitchFamily="2" charset="-122"/>
                      </a:endParaRPr>
                    </a:p>
                  </a:txBody>
                  <a:tcPr marL="68580" marR="68580" marT="17780" marB="17780" anchor="ctr"/>
                </a:tc>
                <a:tc>
                  <a:txBody>
                    <a:bodyPr/>
                    <a:lstStyle/>
                    <a:p>
                      <a:pPr algn="just"/>
                      <a:r>
                        <a:rPr lang="zh-CN" sz="1400" kern="100" dirty="0">
                          <a:effectLst/>
                          <a:latin typeface="宋体" panose="02010600030101010101" pitchFamily="2" charset="-122"/>
                          <a:ea typeface="宋体" panose="02010600030101010101" pitchFamily="2" charset="-122"/>
                        </a:rPr>
                        <a:t>非法登记信息</a:t>
                      </a:r>
                      <a:endParaRPr lang="zh-CN" sz="1400" kern="100" dirty="0">
                        <a:effectLst/>
                        <a:latin typeface="宋体" panose="02010600030101010101" pitchFamily="2" charset="-122"/>
                        <a:ea typeface="宋体" panose="02010600030101010101" pitchFamily="2" charset="-122"/>
                      </a:endParaRPr>
                    </a:p>
                  </a:txBody>
                  <a:tcPr marL="68580" marR="68580" marT="17780" marB="17780"/>
                </a:tc>
                <a:tc>
                  <a:txBody>
                    <a:bodyPr/>
                    <a:lstStyle/>
                    <a:p>
                      <a:pPr algn="ctr"/>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7</a:t>
                      </a:r>
                      <a:r>
                        <a:rPr lang="zh-CN" sz="1400" kern="100" dirty="0">
                          <a:effectLst/>
                          <a:latin typeface="宋体" panose="02010600030101010101" pitchFamily="2" charset="-122"/>
                          <a:ea typeface="宋体" panose="02010600030101010101" pitchFamily="2" charset="-122"/>
                        </a:rPr>
                        <a:t>）</a:t>
                      </a:r>
                      <a:endParaRPr lang="zh-CN" sz="1400" kern="100" dirty="0">
                        <a:effectLst/>
                        <a:latin typeface="宋体" panose="02010600030101010101" pitchFamily="2" charset="-122"/>
                        <a:ea typeface="宋体" panose="02010600030101010101" pitchFamily="2" charset="-122"/>
                      </a:endParaRPr>
                    </a:p>
                  </a:txBody>
                  <a:tcPr marL="68580" marR="68580" marT="17780" marB="17780"/>
                </a:tc>
              </a:tr>
              <a:tr h="0">
                <a:tc>
                  <a:txBody>
                    <a:bodyPr/>
                    <a:lstStyle/>
                    <a:p>
                      <a:pPr algn="just"/>
                      <a:r>
                        <a:rPr lang="en-US" sz="1400" kern="100" dirty="0">
                          <a:effectLst/>
                          <a:latin typeface="宋体" panose="02010600030101010101" pitchFamily="2" charset="-122"/>
                          <a:ea typeface="宋体" panose="02010600030101010101" pitchFamily="2" charset="-122"/>
                        </a:rPr>
                        <a:t>A=EQ0102#, B=30, C=</a:t>
                      </a:r>
                      <a:r>
                        <a:rPr lang="zh-CN" sz="1400" kern="100" dirty="0">
                          <a:effectLst/>
                          <a:latin typeface="宋体" panose="02010600030101010101" pitchFamily="2" charset="-122"/>
                          <a:ea typeface="宋体" panose="02010600030101010101" pitchFamily="2" charset="-122"/>
                        </a:rPr>
                        <a:t>设备</a:t>
                      </a:r>
                      <a:r>
                        <a:rPr lang="en-US" sz="1400" kern="100" dirty="0">
                          <a:effectLst/>
                          <a:latin typeface="宋体" panose="02010600030101010101" pitchFamily="2" charset="-122"/>
                          <a:ea typeface="宋体" panose="02010600030101010101" pitchFamily="2" charset="-122"/>
                        </a:rPr>
                        <a:t>, D=</a:t>
                      </a:r>
                      <a:r>
                        <a:rPr lang="zh-CN" sz="1400" kern="100" dirty="0">
                          <a:effectLst/>
                          <a:latin typeface="宋体" panose="02010600030101010101" pitchFamily="2" charset="-122"/>
                          <a:ea typeface="宋体" panose="02010600030101010101" pitchFamily="2" charset="-122"/>
                        </a:rPr>
                        <a:t>大型</a:t>
                      </a:r>
                      <a:endParaRPr lang="zh-CN" sz="1400" kern="100" dirty="0">
                        <a:effectLst/>
                        <a:latin typeface="宋体" panose="02010600030101010101" pitchFamily="2" charset="-122"/>
                        <a:ea typeface="宋体" panose="02010600030101010101" pitchFamily="2" charset="-122"/>
                      </a:endParaRPr>
                    </a:p>
                  </a:txBody>
                  <a:tcPr marL="68580" marR="68580" marT="17780" marB="17780" anchor="ctr"/>
                </a:tc>
                <a:tc>
                  <a:txBody>
                    <a:bodyPr/>
                    <a:lstStyle/>
                    <a:p>
                      <a:pPr algn="just"/>
                      <a:r>
                        <a:rPr lang="zh-CN" sz="1400" kern="100" dirty="0">
                          <a:effectLst/>
                          <a:latin typeface="宋体" panose="02010600030101010101" pitchFamily="2" charset="-122"/>
                          <a:ea typeface="宋体" panose="02010600030101010101" pitchFamily="2" charset="-122"/>
                        </a:rPr>
                        <a:t>非法登记信息</a:t>
                      </a:r>
                      <a:endParaRPr lang="zh-CN" sz="1400" kern="100" dirty="0">
                        <a:effectLst/>
                        <a:latin typeface="宋体" panose="02010600030101010101" pitchFamily="2" charset="-122"/>
                        <a:ea typeface="宋体" panose="02010600030101010101" pitchFamily="2" charset="-122"/>
                      </a:endParaRPr>
                    </a:p>
                  </a:txBody>
                  <a:tcPr marL="68580" marR="68580" marT="17780" marB="17780"/>
                </a:tc>
                <a:tc>
                  <a:txBody>
                    <a:bodyPr/>
                    <a:lstStyle/>
                    <a:p>
                      <a:pPr algn="ctr"/>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8</a:t>
                      </a:r>
                      <a:r>
                        <a:rPr lang="zh-CN" sz="1400" kern="100" dirty="0">
                          <a:effectLst/>
                          <a:latin typeface="宋体" panose="02010600030101010101" pitchFamily="2" charset="-122"/>
                          <a:ea typeface="宋体" panose="02010600030101010101" pitchFamily="2" charset="-122"/>
                        </a:rPr>
                        <a:t>）</a:t>
                      </a:r>
                      <a:endParaRPr lang="zh-CN" sz="1400" kern="100" dirty="0">
                        <a:effectLst/>
                        <a:latin typeface="宋体" panose="02010600030101010101" pitchFamily="2" charset="-122"/>
                        <a:ea typeface="宋体" panose="02010600030101010101" pitchFamily="2" charset="-122"/>
                      </a:endParaRPr>
                    </a:p>
                  </a:txBody>
                  <a:tcPr marL="68580" marR="68580" marT="17780" marB="17780"/>
                </a:tc>
              </a:tr>
              <a:tr h="0">
                <a:tc>
                  <a:txBody>
                    <a:bodyPr/>
                    <a:lstStyle/>
                    <a:p>
                      <a:pPr algn="just"/>
                      <a:r>
                        <a:rPr lang="en-US" sz="1400" kern="100" dirty="0">
                          <a:effectLst/>
                          <a:latin typeface="宋体" panose="02010600030101010101" pitchFamily="2" charset="-122"/>
                          <a:ea typeface="宋体" panose="02010600030101010101" pitchFamily="2" charset="-122"/>
                        </a:rPr>
                        <a:t>A=0102EQ, B=30, C=</a:t>
                      </a:r>
                      <a:r>
                        <a:rPr lang="zh-CN" sz="1400" kern="100" dirty="0">
                          <a:effectLst/>
                          <a:latin typeface="宋体" panose="02010600030101010101" pitchFamily="2" charset="-122"/>
                          <a:ea typeface="宋体" panose="02010600030101010101" pitchFamily="2" charset="-122"/>
                        </a:rPr>
                        <a:t>设备</a:t>
                      </a:r>
                      <a:r>
                        <a:rPr lang="en-US" sz="1400" kern="100" dirty="0">
                          <a:effectLst/>
                          <a:latin typeface="宋体" panose="02010600030101010101" pitchFamily="2" charset="-122"/>
                          <a:ea typeface="宋体" panose="02010600030101010101" pitchFamily="2" charset="-122"/>
                        </a:rPr>
                        <a:t>, D=</a:t>
                      </a:r>
                      <a:r>
                        <a:rPr lang="zh-CN" sz="1400" kern="100" dirty="0">
                          <a:effectLst/>
                          <a:latin typeface="宋体" panose="02010600030101010101" pitchFamily="2" charset="-122"/>
                          <a:ea typeface="宋体" panose="02010600030101010101" pitchFamily="2" charset="-122"/>
                        </a:rPr>
                        <a:t>大型</a:t>
                      </a:r>
                      <a:endParaRPr lang="zh-CN" sz="1400" kern="100" dirty="0">
                        <a:effectLst/>
                        <a:latin typeface="宋体" panose="02010600030101010101" pitchFamily="2" charset="-122"/>
                        <a:ea typeface="宋体" panose="02010600030101010101" pitchFamily="2" charset="-122"/>
                      </a:endParaRPr>
                    </a:p>
                  </a:txBody>
                  <a:tcPr marL="68580" marR="68580" marT="17780" marB="17780" anchor="ctr"/>
                </a:tc>
                <a:tc>
                  <a:txBody>
                    <a:bodyPr/>
                    <a:lstStyle/>
                    <a:p>
                      <a:pPr algn="just"/>
                      <a:r>
                        <a:rPr lang="zh-CN" sz="1400" kern="100" dirty="0">
                          <a:effectLst/>
                          <a:latin typeface="宋体" panose="02010600030101010101" pitchFamily="2" charset="-122"/>
                          <a:ea typeface="宋体" panose="02010600030101010101" pitchFamily="2" charset="-122"/>
                        </a:rPr>
                        <a:t>非法登记信息</a:t>
                      </a:r>
                      <a:endParaRPr lang="zh-CN" sz="1400" kern="100" dirty="0">
                        <a:effectLst/>
                        <a:latin typeface="宋体" panose="02010600030101010101" pitchFamily="2" charset="-122"/>
                        <a:ea typeface="宋体" panose="02010600030101010101" pitchFamily="2" charset="-122"/>
                      </a:endParaRPr>
                    </a:p>
                  </a:txBody>
                  <a:tcPr marL="68580" marR="68580" marT="17780" marB="17780"/>
                </a:tc>
                <a:tc>
                  <a:txBody>
                    <a:bodyPr/>
                    <a:lstStyle/>
                    <a:p>
                      <a:pPr algn="ctr"/>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9</a:t>
                      </a:r>
                      <a:r>
                        <a:rPr lang="zh-CN" sz="1400" kern="100" dirty="0">
                          <a:effectLst/>
                          <a:latin typeface="宋体" panose="02010600030101010101" pitchFamily="2" charset="-122"/>
                          <a:ea typeface="宋体" panose="02010600030101010101" pitchFamily="2" charset="-122"/>
                        </a:rPr>
                        <a:t>）</a:t>
                      </a:r>
                      <a:endParaRPr lang="zh-CN" sz="1400" kern="100" dirty="0">
                        <a:effectLst/>
                        <a:latin typeface="宋体" panose="02010600030101010101" pitchFamily="2" charset="-122"/>
                        <a:ea typeface="宋体" panose="02010600030101010101" pitchFamily="2" charset="-122"/>
                      </a:endParaRPr>
                    </a:p>
                  </a:txBody>
                  <a:tcPr marL="68580" marR="68580" marT="17780" marB="17780"/>
                </a:tc>
              </a:tr>
              <a:tr h="0">
                <a:tc>
                  <a:txBody>
                    <a:bodyPr/>
                    <a:lstStyle/>
                    <a:p>
                      <a:pPr algn="just"/>
                      <a:r>
                        <a:rPr lang="en-US" sz="1400" kern="100" dirty="0">
                          <a:effectLst/>
                          <a:latin typeface="宋体" panose="02010600030101010101" pitchFamily="2" charset="-122"/>
                          <a:ea typeface="宋体" panose="02010600030101010101" pitchFamily="2" charset="-122"/>
                        </a:rPr>
                        <a:t>A=EQ0101, B=0, C=</a:t>
                      </a:r>
                      <a:r>
                        <a:rPr lang="zh-CN" sz="1400" kern="100" dirty="0">
                          <a:effectLst/>
                          <a:latin typeface="宋体" panose="02010600030101010101" pitchFamily="2" charset="-122"/>
                          <a:ea typeface="宋体" panose="02010600030101010101" pitchFamily="2" charset="-122"/>
                        </a:rPr>
                        <a:t>设备</a:t>
                      </a:r>
                      <a:r>
                        <a:rPr lang="en-US" sz="1400" kern="100" dirty="0">
                          <a:effectLst/>
                          <a:latin typeface="宋体" panose="02010600030101010101" pitchFamily="2" charset="-122"/>
                          <a:ea typeface="宋体" panose="02010600030101010101" pitchFamily="2" charset="-122"/>
                        </a:rPr>
                        <a:t>, D=</a:t>
                      </a:r>
                      <a:r>
                        <a:rPr lang="zh-CN" sz="1400" kern="100" dirty="0">
                          <a:effectLst/>
                          <a:latin typeface="宋体" panose="02010600030101010101" pitchFamily="2" charset="-122"/>
                          <a:ea typeface="宋体" panose="02010600030101010101" pitchFamily="2" charset="-122"/>
                        </a:rPr>
                        <a:t>大型</a:t>
                      </a:r>
                      <a:endParaRPr lang="zh-CN" sz="1400" kern="100" dirty="0">
                        <a:effectLst/>
                        <a:latin typeface="宋体" panose="02010600030101010101" pitchFamily="2" charset="-122"/>
                        <a:ea typeface="宋体" panose="02010600030101010101" pitchFamily="2" charset="-122"/>
                      </a:endParaRPr>
                    </a:p>
                  </a:txBody>
                  <a:tcPr marL="68580" marR="68580" marT="17780" marB="17780" anchor="ctr"/>
                </a:tc>
                <a:tc>
                  <a:txBody>
                    <a:bodyPr/>
                    <a:lstStyle/>
                    <a:p>
                      <a:pPr algn="just"/>
                      <a:r>
                        <a:rPr lang="zh-CN" sz="1400" kern="100" dirty="0">
                          <a:effectLst/>
                          <a:latin typeface="宋体" panose="02010600030101010101" pitchFamily="2" charset="-122"/>
                          <a:ea typeface="宋体" panose="02010600030101010101" pitchFamily="2" charset="-122"/>
                        </a:rPr>
                        <a:t>非法登记信息</a:t>
                      </a:r>
                      <a:endParaRPr lang="zh-CN" sz="1400" kern="100" dirty="0">
                        <a:effectLst/>
                        <a:latin typeface="宋体" panose="02010600030101010101" pitchFamily="2" charset="-122"/>
                        <a:ea typeface="宋体" panose="02010600030101010101" pitchFamily="2" charset="-122"/>
                      </a:endParaRPr>
                    </a:p>
                  </a:txBody>
                  <a:tcPr marL="68580" marR="68580" marT="17780" marB="17780"/>
                </a:tc>
                <a:tc>
                  <a:txBody>
                    <a:bodyPr/>
                    <a:lstStyle/>
                    <a:p>
                      <a:pPr algn="ctr"/>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10</a:t>
                      </a:r>
                      <a:r>
                        <a:rPr lang="zh-CN" sz="1400" kern="100" dirty="0">
                          <a:effectLst/>
                          <a:latin typeface="宋体" panose="02010600030101010101" pitchFamily="2" charset="-122"/>
                          <a:ea typeface="宋体" panose="02010600030101010101" pitchFamily="2" charset="-122"/>
                        </a:rPr>
                        <a:t>）</a:t>
                      </a:r>
                      <a:endParaRPr lang="zh-CN" sz="1400" kern="100" dirty="0">
                        <a:effectLst/>
                        <a:latin typeface="宋体" panose="02010600030101010101" pitchFamily="2" charset="-122"/>
                        <a:ea typeface="宋体" panose="02010600030101010101" pitchFamily="2" charset="-122"/>
                      </a:endParaRPr>
                    </a:p>
                  </a:txBody>
                  <a:tcPr marL="68580" marR="68580" marT="17780" marB="17780"/>
                </a:tc>
              </a:tr>
              <a:tr h="0">
                <a:tc>
                  <a:txBody>
                    <a:bodyPr/>
                    <a:lstStyle/>
                    <a:p>
                      <a:pPr algn="just"/>
                      <a:r>
                        <a:rPr lang="en-US" sz="1400" kern="100" dirty="0">
                          <a:effectLst/>
                          <a:latin typeface="宋体" panose="02010600030101010101" pitchFamily="2" charset="-122"/>
                          <a:ea typeface="宋体" panose="02010600030101010101" pitchFamily="2" charset="-122"/>
                        </a:rPr>
                        <a:t>A=EQ0101, B=600, C=</a:t>
                      </a:r>
                      <a:r>
                        <a:rPr lang="zh-CN" sz="1400" kern="100" dirty="0">
                          <a:effectLst/>
                          <a:latin typeface="宋体" panose="02010600030101010101" pitchFamily="2" charset="-122"/>
                          <a:ea typeface="宋体" panose="02010600030101010101" pitchFamily="2" charset="-122"/>
                        </a:rPr>
                        <a:t>设备</a:t>
                      </a:r>
                      <a:r>
                        <a:rPr lang="en-US" sz="1400" kern="100" dirty="0">
                          <a:effectLst/>
                          <a:latin typeface="宋体" panose="02010600030101010101" pitchFamily="2" charset="-122"/>
                          <a:ea typeface="宋体" panose="02010600030101010101" pitchFamily="2" charset="-122"/>
                        </a:rPr>
                        <a:t>, D=</a:t>
                      </a:r>
                      <a:r>
                        <a:rPr lang="zh-CN" sz="1400" kern="100" dirty="0">
                          <a:effectLst/>
                          <a:latin typeface="宋体" panose="02010600030101010101" pitchFamily="2" charset="-122"/>
                          <a:ea typeface="宋体" panose="02010600030101010101" pitchFamily="2" charset="-122"/>
                        </a:rPr>
                        <a:t>大型</a:t>
                      </a:r>
                      <a:endParaRPr lang="zh-CN" sz="1400" kern="100" dirty="0">
                        <a:effectLst/>
                        <a:latin typeface="宋体" panose="02010600030101010101" pitchFamily="2" charset="-122"/>
                        <a:ea typeface="宋体" panose="02010600030101010101" pitchFamily="2" charset="-122"/>
                      </a:endParaRPr>
                    </a:p>
                  </a:txBody>
                  <a:tcPr marL="68580" marR="68580" marT="17780" marB="17780" anchor="ctr"/>
                </a:tc>
                <a:tc>
                  <a:txBody>
                    <a:bodyPr/>
                    <a:lstStyle/>
                    <a:p>
                      <a:pPr algn="just"/>
                      <a:r>
                        <a:rPr lang="zh-CN" sz="1400" kern="100" dirty="0">
                          <a:effectLst/>
                          <a:latin typeface="宋体" panose="02010600030101010101" pitchFamily="2" charset="-122"/>
                          <a:ea typeface="宋体" panose="02010600030101010101" pitchFamily="2" charset="-122"/>
                        </a:rPr>
                        <a:t>非法登记信息</a:t>
                      </a:r>
                      <a:endParaRPr lang="zh-CN" sz="1400" kern="100" dirty="0">
                        <a:effectLst/>
                        <a:latin typeface="宋体" panose="02010600030101010101" pitchFamily="2" charset="-122"/>
                        <a:ea typeface="宋体" panose="02010600030101010101" pitchFamily="2" charset="-122"/>
                      </a:endParaRPr>
                    </a:p>
                  </a:txBody>
                  <a:tcPr marL="68580" marR="68580" marT="17780" marB="17780"/>
                </a:tc>
                <a:tc>
                  <a:txBody>
                    <a:bodyPr/>
                    <a:lstStyle/>
                    <a:p>
                      <a:pPr algn="ctr"/>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11</a:t>
                      </a:r>
                      <a:r>
                        <a:rPr lang="zh-CN" sz="1400" kern="100" dirty="0">
                          <a:effectLst/>
                          <a:latin typeface="宋体" panose="02010600030101010101" pitchFamily="2" charset="-122"/>
                          <a:ea typeface="宋体" panose="02010600030101010101" pitchFamily="2" charset="-122"/>
                        </a:rPr>
                        <a:t>）</a:t>
                      </a:r>
                      <a:endParaRPr lang="zh-CN" sz="1400" kern="100" dirty="0">
                        <a:effectLst/>
                        <a:latin typeface="宋体" panose="02010600030101010101" pitchFamily="2" charset="-122"/>
                        <a:ea typeface="宋体" panose="02010600030101010101" pitchFamily="2" charset="-122"/>
                      </a:endParaRPr>
                    </a:p>
                  </a:txBody>
                  <a:tcPr marL="68580" marR="68580" marT="17780" marB="17780"/>
                </a:tc>
              </a:tr>
              <a:tr h="0">
                <a:tc>
                  <a:txBody>
                    <a:bodyPr/>
                    <a:lstStyle/>
                    <a:p>
                      <a:pPr algn="just"/>
                      <a:r>
                        <a:rPr lang="en-US" sz="1400" kern="100" dirty="0">
                          <a:effectLst/>
                          <a:latin typeface="宋体" panose="02010600030101010101" pitchFamily="2" charset="-122"/>
                          <a:ea typeface="宋体" panose="02010600030101010101" pitchFamily="2" charset="-122"/>
                        </a:rPr>
                        <a:t>A=EQ0101, B=30, C=</a:t>
                      </a:r>
                      <a:r>
                        <a:rPr lang="zh-CN" sz="1400" kern="100" dirty="0">
                          <a:effectLst/>
                          <a:latin typeface="宋体" panose="02010600030101010101" pitchFamily="2" charset="-122"/>
                          <a:ea typeface="宋体" panose="02010600030101010101" pitchFamily="2" charset="-122"/>
                        </a:rPr>
                        <a:t>装置</a:t>
                      </a:r>
                      <a:r>
                        <a:rPr lang="en-US" sz="1400" kern="100" dirty="0">
                          <a:effectLst/>
                          <a:latin typeface="宋体" panose="02010600030101010101" pitchFamily="2" charset="-122"/>
                          <a:ea typeface="宋体" panose="02010600030101010101" pitchFamily="2" charset="-122"/>
                        </a:rPr>
                        <a:t>, D=</a:t>
                      </a:r>
                      <a:r>
                        <a:rPr lang="zh-CN" sz="1400" kern="100" dirty="0">
                          <a:effectLst/>
                          <a:latin typeface="宋体" panose="02010600030101010101" pitchFamily="2" charset="-122"/>
                          <a:ea typeface="宋体" panose="02010600030101010101" pitchFamily="2" charset="-122"/>
                        </a:rPr>
                        <a:t>大型</a:t>
                      </a:r>
                      <a:endParaRPr lang="zh-CN" sz="1400" kern="100" dirty="0">
                        <a:effectLst/>
                        <a:latin typeface="宋体" panose="02010600030101010101" pitchFamily="2" charset="-122"/>
                        <a:ea typeface="宋体" panose="02010600030101010101" pitchFamily="2" charset="-122"/>
                      </a:endParaRPr>
                    </a:p>
                  </a:txBody>
                  <a:tcPr marL="68580" marR="68580" marT="17780" marB="17780" anchor="ctr"/>
                </a:tc>
                <a:tc>
                  <a:txBody>
                    <a:bodyPr/>
                    <a:lstStyle/>
                    <a:p>
                      <a:pPr algn="just"/>
                      <a:r>
                        <a:rPr lang="zh-CN" sz="1400" kern="100" dirty="0">
                          <a:effectLst/>
                          <a:latin typeface="宋体" panose="02010600030101010101" pitchFamily="2" charset="-122"/>
                          <a:ea typeface="宋体" panose="02010600030101010101" pitchFamily="2" charset="-122"/>
                        </a:rPr>
                        <a:t>非法登记信息</a:t>
                      </a:r>
                      <a:endParaRPr lang="zh-CN" sz="1400" kern="100" dirty="0">
                        <a:effectLst/>
                        <a:latin typeface="宋体" panose="02010600030101010101" pitchFamily="2" charset="-122"/>
                        <a:ea typeface="宋体" panose="02010600030101010101" pitchFamily="2" charset="-122"/>
                      </a:endParaRPr>
                    </a:p>
                  </a:txBody>
                  <a:tcPr marL="68580" marR="68580" marT="17780" marB="17780"/>
                </a:tc>
                <a:tc>
                  <a:txBody>
                    <a:bodyPr/>
                    <a:lstStyle/>
                    <a:p>
                      <a:pPr algn="ctr"/>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12</a:t>
                      </a:r>
                      <a:r>
                        <a:rPr lang="zh-CN" sz="1400" kern="100" dirty="0">
                          <a:effectLst/>
                          <a:latin typeface="宋体" panose="02010600030101010101" pitchFamily="2" charset="-122"/>
                          <a:ea typeface="宋体" panose="02010600030101010101" pitchFamily="2" charset="-122"/>
                        </a:rPr>
                        <a:t>）</a:t>
                      </a:r>
                      <a:endParaRPr lang="zh-CN" sz="1400" kern="100" dirty="0">
                        <a:effectLst/>
                        <a:latin typeface="宋体" panose="02010600030101010101" pitchFamily="2" charset="-122"/>
                        <a:ea typeface="宋体" panose="02010600030101010101" pitchFamily="2" charset="-122"/>
                      </a:endParaRPr>
                    </a:p>
                  </a:txBody>
                  <a:tcPr marL="68580" marR="68580" marT="17780" marB="17780"/>
                </a:tc>
              </a:tr>
              <a:tr h="0">
                <a:tc>
                  <a:txBody>
                    <a:bodyPr/>
                    <a:lstStyle/>
                    <a:p>
                      <a:pPr algn="just"/>
                      <a:r>
                        <a:rPr lang="en-US" sz="1400" kern="100" dirty="0">
                          <a:effectLst/>
                          <a:latin typeface="宋体" panose="02010600030101010101" pitchFamily="2" charset="-122"/>
                          <a:ea typeface="宋体" panose="02010600030101010101" pitchFamily="2" charset="-122"/>
                        </a:rPr>
                        <a:t>A=MT0202, B=100, C=</a:t>
                      </a:r>
                      <a:r>
                        <a:rPr lang="zh-CN" sz="1400" kern="100" dirty="0">
                          <a:effectLst/>
                          <a:latin typeface="宋体" panose="02010600030101010101" pitchFamily="2" charset="-122"/>
                          <a:ea typeface="宋体" panose="02010600030101010101" pitchFamily="2" charset="-122"/>
                        </a:rPr>
                        <a:t>耗材</a:t>
                      </a:r>
                      <a:r>
                        <a:rPr lang="en-US" sz="1400" kern="100" dirty="0">
                          <a:effectLst/>
                          <a:latin typeface="宋体" panose="02010600030101010101" pitchFamily="2" charset="-122"/>
                          <a:ea typeface="宋体" panose="02010600030101010101" pitchFamily="2" charset="-122"/>
                        </a:rPr>
                        <a:t>, D=</a:t>
                      </a:r>
                      <a:r>
                        <a:rPr lang="zh-CN" sz="1400" kern="100" dirty="0">
                          <a:effectLst/>
                          <a:latin typeface="宋体" panose="02010600030101010101" pitchFamily="2" charset="-122"/>
                          <a:ea typeface="宋体" panose="02010600030101010101" pitchFamily="2" charset="-122"/>
                        </a:rPr>
                        <a:t>中小型</a:t>
                      </a:r>
                      <a:endParaRPr lang="zh-CN" sz="1400" kern="100" dirty="0">
                        <a:effectLst/>
                        <a:latin typeface="宋体" panose="02010600030101010101" pitchFamily="2" charset="-122"/>
                        <a:ea typeface="宋体" panose="02010600030101010101" pitchFamily="2" charset="-122"/>
                      </a:endParaRPr>
                    </a:p>
                  </a:txBody>
                  <a:tcPr marL="68580" marR="68580" marT="17780" marB="17780" anchor="ctr"/>
                </a:tc>
                <a:tc>
                  <a:txBody>
                    <a:bodyPr/>
                    <a:lstStyle/>
                    <a:p>
                      <a:pPr algn="just"/>
                      <a:r>
                        <a:rPr lang="zh-CN" sz="1400" kern="100">
                          <a:effectLst/>
                          <a:latin typeface="宋体" panose="02010600030101010101" pitchFamily="2" charset="-122"/>
                          <a:ea typeface="宋体" panose="02010600030101010101" pitchFamily="2" charset="-122"/>
                        </a:rPr>
                        <a:t>非法登记信息</a:t>
                      </a:r>
                      <a:endParaRPr lang="zh-CN" sz="1400" kern="100">
                        <a:effectLst/>
                        <a:latin typeface="宋体" panose="02010600030101010101" pitchFamily="2" charset="-122"/>
                        <a:ea typeface="宋体" panose="02010600030101010101" pitchFamily="2" charset="-122"/>
                      </a:endParaRPr>
                    </a:p>
                  </a:txBody>
                  <a:tcPr marL="68580" marR="68580" marT="17780" marB="17780"/>
                </a:tc>
                <a:tc>
                  <a:txBody>
                    <a:bodyPr/>
                    <a:lstStyle/>
                    <a:p>
                      <a:pPr algn="ctr"/>
                      <a:r>
                        <a:rPr lang="zh-CN" sz="1400" kern="100" dirty="0">
                          <a:effectLst/>
                          <a:latin typeface="宋体" panose="02010600030101010101" pitchFamily="2" charset="-122"/>
                          <a:ea typeface="宋体" panose="02010600030101010101" pitchFamily="2" charset="-122"/>
                        </a:rPr>
                        <a:t>（</a:t>
                      </a:r>
                      <a:r>
                        <a:rPr lang="en-US" sz="1400" kern="100" dirty="0">
                          <a:effectLst/>
                          <a:latin typeface="宋体" panose="02010600030101010101" pitchFamily="2" charset="-122"/>
                          <a:ea typeface="宋体" panose="02010600030101010101" pitchFamily="2" charset="-122"/>
                        </a:rPr>
                        <a:t>13</a:t>
                      </a:r>
                      <a:r>
                        <a:rPr lang="zh-CN" sz="1400" kern="100" dirty="0">
                          <a:effectLst/>
                          <a:latin typeface="宋体" panose="02010600030101010101" pitchFamily="2" charset="-122"/>
                          <a:ea typeface="宋体" panose="02010600030101010101" pitchFamily="2" charset="-122"/>
                        </a:rPr>
                        <a:t>）</a:t>
                      </a:r>
                      <a:endParaRPr lang="zh-CN" sz="1400" kern="100" dirty="0">
                        <a:effectLst/>
                        <a:latin typeface="宋体" panose="02010600030101010101" pitchFamily="2" charset="-122"/>
                        <a:ea typeface="宋体" panose="02010600030101010101" pitchFamily="2" charset="-122"/>
                      </a:endParaRPr>
                    </a:p>
                  </a:txBody>
                  <a:tcPr marL="68580" marR="68580" marT="17780" marB="17780"/>
                </a:tc>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zh-CN" dirty="0"/>
              <a:t>2</a:t>
            </a:r>
            <a:r>
              <a:rPr lang="zh-CN" altLang="en-US" dirty="0" smtClean="0"/>
              <a:t>）边界值分析法</a:t>
            </a:r>
            <a:r>
              <a:rPr lang="en-US" altLang="zh-CN" dirty="0" smtClean="0"/>
              <a:t>(boundary value analysis) </a:t>
            </a:r>
            <a:endParaRPr lang="en-US" altLang="zh-CN" dirty="0" smtClean="0"/>
          </a:p>
        </p:txBody>
      </p:sp>
      <p:sp>
        <p:nvSpPr>
          <p:cNvPr id="45059" name="Rectangle 3"/>
          <p:cNvSpPr>
            <a:spLocks noGrp="1" noChangeArrowheads="1"/>
          </p:cNvSpPr>
          <p:nvPr>
            <p:ph type="body" idx="1"/>
          </p:nvPr>
        </p:nvSpPr>
        <p:spPr>
          <a:xfrm>
            <a:off x="612000" y="1353459"/>
            <a:ext cx="11157857" cy="1275442"/>
          </a:xfrm>
        </p:spPr>
        <p:txBody>
          <a:bodyPr/>
          <a:lstStyle/>
          <a:p>
            <a:pPr>
              <a:lnSpc>
                <a:spcPct val="120000"/>
              </a:lnSpc>
              <a:defRPr/>
            </a:pPr>
            <a:r>
              <a:rPr lang="zh-CN" altLang="en-US" dirty="0" smtClean="0"/>
              <a:t>边界值分析法使被测程序在边界值及其附近运行，从而更有效地暴露程序中潜藏的</a:t>
            </a:r>
            <a:r>
              <a:rPr lang="zh-CN" altLang="en-US" dirty="0"/>
              <a:t>错误，是等价类划分方法的一种补充</a:t>
            </a:r>
            <a:endParaRPr lang="zh-CN" altLang="en-US" dirty="0" smtClean="0"/>
          </a:p>
          <a:p>
            <a:pPr>
              <a:lnSpc>
                <a:spcPct val="120000"/>
              </a:lnSpc>
              <a:defRPr/>
            </a:pPr>
            <a:r>
              <a:rPr lang="zh-CN" altLang="en-US" dirty="0" smtClean="0"/>
              <a:t>不仅根据输入条件，它还根据输出情况设计测试用例</a:t>
            </a:r>
            <a:endParaRPr lang="zh-CN" altLang="en-US" dirty="0" smtClean="0"/>
          </a:p>
        </p:txBody>
      </p:sp>
      <p:pic>
        <p:nvPicPr>
          <p:cNvPr id="2" name="图片 1"/>
          <p:cNvPicPr>
            <a:picLocks noChangeAspect="1"/>
          </p:cNvPicPr>
          <p:nvPr/>
        </p:nvPicPr>
        <p:blipFill rotWithShape="1">
          <a:blip r:embed="rId1"/>
          <a:srcRect t="1259" b="-1259"/>
          <a:stretch>
            <a:fillRect/>
          </a:stretch>
        </p:blipFill>
        <p:spPr>
          <a:xfrm>
            <a:off x="6381752" y="3191595"/>
            <a:ext cx="4277126" cy="2859360"/>
          </a:xfrm>
          <a:prstGeom prst="rect">
            <a:avLst/>
          </a:prstGeom>
        </p:spPr>
      </p:pic>
      <p:sp>
        <p:nvSpPr>
          <p:cNvPr id="3" name="灯片编号占位符 2"/>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7" name="图片 6"/>
          <p:cNvPicPr/>
          <p:nvPr/>
        </p:nvPicPr>
        <p:blipFill>
          <a:blip r:embed="rId2" cstate="print">
            <a:extLst>
              <a:ext uri="{28A0092B-C50C-407E-A947-70E740481C1C}">
                <a14:useLocalDpi xmlns:a14="http://schemas.microsoft.com/office/drawing/2010/main" val="0"/>
              </a:ext>
            </a:extLst>
          </a:blip>
          <a:stretch>
            <a:fillRect/>
          </a:stretch>
        </p:blipFill>
        <p:spPr>
          <a:xfrm>
            <a:off x="912969" y="3191595"/>
            <a:ext cx="4334033" cy="2859360"/>
          </a:xfrm>
          <a:prstGeom prst="rect">
            <a:avLst/>
          </a:prstGeom>
        </p:spPr>
      </p:pic>
      <p:sp>
        <p:nvSpPr>
          <p:cNvPr id="4" name="矩形 3"/>
          <p:cNvSpPr/>
          <p:nvPr/>
        </p:nvSpPr>
        <p:spPr>
          <a:xfrm>
            <a:off x="1569326" y="6050955"/>
            <a:ext cx="1980029" cy="400110"/>
          </a:xfrm>
          <a:prstGeom prst="rect">
            <a:avLst/>
          </a:prstGeom>
        </p:spPr>
        <p:txBody>
          <a:bodyPr wrap="none">
            <a:spAutoFit/>
          </a:bodyPr>
          <a:lstStyle/>
          <a:p>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一般边界值测试</a:t>
            </a:r>
            <a:endParaRPr lang="zh-CN" altLang="en-US" sz="2000" dirty="0"/>
          </a:p>
        </p:txBody>
      </p:sp>
      <p:sp>
        <p:nvSpPr>
          <p:cNvPr id="5" name="矩形 4"/>
          <p:cNvSpPr/>
          <p:nvPr/>
        </p:nvSpPr>
        <p:spPr>
          <a:xfrm>
            <a:off x="7544099" y="6050955"/>
            <a:ext cx="1980029" cy="400110"/>
          </a:xfrm>
          <a:prstGeom prst="rect">
            <a:avLst/>
          </a:prstGeom>
        </p:spPr>
        <p:txBody>
          <a:bodyPr wrap="none">
            <a:spAutoFit/>
          </a:bodyPr>
          <a:lstStyle/>
          <a:p>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健壮边界值测试</a:t>
            </a:r>
            <a:endParaRPr lang="zh-CN" altLang="en-US" sz="2000" dirty="0"/>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举例：深度学习系统的</a:t>
            </a:r>
            <a:r>
              <a:rPr lang="zh-CN" altLang="zh-CN" dirty="0" smtClean="0"/>
              <a:t>对抗</a:t>
            </a:r>
            <a:r>
              <a:rPr lang="zh-CN" altLang="en-US" dirty="0" smtClean="0"/>
              <a:t>攻击</a:t>
            </a:r>
            <a:r>
              <a:rPr lang="en-US" altLang="zh-CN" dirty="0" smtClean="0"/>
              <a:t>/</a:t>
            </a:r>
            <a:r>
              <a:rPr lang="zh-CN" altLang="en-US" dirty="0" smtClean="0"/>
              <a:t>测试</a:t>
            </a:r>
            <a:endParaRPr lang="zh-CN" altLang="en-US" dirty="0"/>
          </a:p>
        </p:txBody>
      </p:sp>
      <p:pic>
        <p:nvPicPr>
          <p:cNvPr id="39938" name="Picture 2" descr="https://ss2.baidu.com/6ONYsjip0QIZ8tyhnq/it/u=256367228,767088589&amp;fm=173&amp;s=C604DC03D5372FA953B1F50B0300C062&amp;w=479&amp;h=386&amp;img.JPE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000" y="1139645"/>
            <a:ext cx="4562475" cy="3676651"/>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2"/>
          <a:stretch>
            <a:fillRect/>
          </a:stretch>
        </p:blipFill>
        <p:spPr>
          <a:xfrm>
            <a:off x="5860324" y="4154444"/>
            <a:ext cx="5391150" cy="2305050"/>
          </a:xfrm>
          <a:prstGeom prst="rect">
            <a:avLst/>
          </a:prstGeom>
        </p:spPr>
      </p:pic>
      <p:pic>
        <p:nvPicPr>
          <p:cNvPr id="2" name="图片 1"/>
          <p:cNvPicPr>
            <a:picLocks noChangeAspect="1"/>
          </p:cNvPicPr>
          <p:nvPr/>
        </p:nvPicPr>
        <p:blipFill>
          <a:blip r:embed="rId3"/>
          <a:stretch>
            <a:fillRect/>
          </a:stretch>
        </p:blipFill>
        <p:spPr>
          <a:xfrm>
            <a:off x="5704197" y="1434447"/>
            <a:ext cx="4859300" cy="1942974"/>
          </a:xfrm>
          <a:prstGeom prst="rect">
            <a:avLst/>
          </a:prstGeom>
        </p:spPr>
      </p:pic>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对抗样本</a:t>
            </a:r>
            <a:endParaRPr lang="zh-CN" altLang="en-US" dirty="0"/>
          </a:p>
        </p:txBody>
      </p:sp>
      <p:pic>
        <p:nvPicPr>
          <p:cNvPr id="4" name="图片 3"/>
          <p:cNvPicPr>
            <a:picLocks noChangeAspect="1"/>
          </p:cNvPicPr>
          <p:nvPr/>
        </p:nvPicPr>
        <p:blipFill>
          <a:blip r:embed="rId1"/>
          <a:stretch>
            <a:fillRect/>
          </a:stretch>
        </p:blipFill>
        <p:spPr>
          <a:xfrm>
            <a:off x="2766215" y="1261742"/>
            <a:ext cx="6740391" cy="5400600"/>
          </a:xfrm>
          <a:prstGeom prst="rect">
            <a:avLst/>
          </a:prstGeom>
        </p:spPr>
      </p:pic>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zh-CN" dirty="0"/>
              <a:t>3</a:t>
            </a:r>
            <a:r>
              <a:rPr lang="zh-CN" altLang="en-US" dirty="0" smtClean="0"/>
              <a:t>）</a:t>
            </a:r>
            <a:r>
              <a:rPr lang="zh-CN" altLang="en-US" dirty="0"/>
              <a:t>判定</a:t>
            </a:r>
            <a:r>
              <a:rPr lang="zh-CN" altLang="en-US" dirty="0" smtClean="0"/>
              <a:t>表</a:t>
            </a:r>
            <a:r>
              <a:rPr lang="zh-CN" altLang="en-US" dirty="0"/>
              <a:t>法</a:t>
            </a:r>
            <a:endParaRPr lang="zh-CN" altLang="en-US" dirty="0"/>
          </a:p>
        </p:txBody>
      </p:sp>
      <p:sp>
        <p:nvSpPr>
          <p:cNvPr id="50179" name="Rectangle 3"/>
          <p:cNvSpPr>
            <a:spLocks noGrp="1" noChangeArrowheads="1"/>
          </p:cNvSpPr>
          <p:nvPr>
            <p:ph type="body" idx="1"/>
          </p:nvPr>
        </p:nvSpPr>
        <p:spPr/>
        <p:txBody>
          <a:bodyPr/>
          <a:lstStyle/>
          <a:p>
            <a:pPr>
              <a:defRPr/>
            </a:pPr>
            <a:r>
              <a:rPr lang="en-US" altLang="zh-CN" dirty="0" smtClean="0">
                <a:latin typeface="+mn-ea"/>
                <a:ea typeface="+mn-ea"/>
              </a:rPr>
              <a:t>When</a:t>
            </a:r>
            <a:endParaRPr lang="en-US" altLang="zh-CN" dirty="0" smtClean="0">
              <a:latin typeface="+mn-ea"/>
              <a:ea typeface="+mn-ea"/>
            </a:endParaRPr>
          </a:p>
          <a:p>
            <a:pPr lvl="1">
              <a:defRPr/>
            </a:pPr>
            <a:r>
              <a:rPr lang="zh-CN" altLang="en-US" dirty="0"/>
              <a:t>检查输入条件的各种组合情况</a:t>
            </a:r>
            <a:endParaRPr lang="zh-CN" altLang="en-US" dirty="0"/>
          </a:p>
          <a:p>
            <a:pPr lvl="1">
              <a:defRPr/>
            </a:pPr>
            <a:r>
              <a:rPr lang="zh-CN" altLang="en-US" dirty="0" smtClean="0"/>
              <a:t>在</a:t>
            </a:r>
            <a:r>
              <a:rPr lang="zh-CN" altLang="en-US" dirty="0"/>
              <a:t>等价类划分方法和边界值方法中未考虑输入条件的各种组合，当输入条件比较多时，输入条件组合的数目会相当大</a:t>
            </a:r>
            <a:endParaRPr lang="zh-CN" altLang="en-US" dirty="0"/>
          </a:p>
          <a:p>
            <a:pPr>
              <a:defRPr/>
            </a:pPr>
            <a:r>
              <a:rPr lang="en-US" altLang="zh-CN" dirty="0" smtClean="0">
                <a:latin typeface="+mn-ea"/>
                <a:ea typeface="+mn-ea"/>
              </a:rPr>
              <a:t>How</a:t>
            </a:r>
            <a:endParaRPr lang="en-US" altLang="zh-CN" dirty="0" smtClean="0">
              <a:latin typeface="+mn-ea"/>
              <a:ea typeface="+mn-ea"/>
            </a:endParaRPr>
          </a:p>
          <a:p>
            <a:pPr lvl="1">
              <a:defRPr/>
            </a:pPr>
            <a:r>
              <a:rPr lang="zh-CN" altLang="en-US" dirty="0" smtClean="0"/>
              <a:t>画出判定表，然后为判定表的每一例设计测试用例</a:t>
            </a:r>
            <a:endParaRPr lang="zh-CN" altLang="en-US"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zh-CN" altLang="en-US" dirty="0" smtClean="0"/>
              <a:t>举例</a:t>
            </a:r>
            <a:r>
              <a:rPr lang="en-US" altLang="zh-CN" dirty="0" smtClean="0"/>
              <a:t> </a:t>
            </a:r>
            <a:endParaRPr lang="en-US" altLang="zh-CN" dirty="0" smtClean="0"/>
          </a:p>
        </p:txBody>
      </p:sp>
      <p:sp>
        <p:nvSpPr>
          <p:cNvPr id="930819" name="Rectangle 3"/>
          <p:cNvSpPr>
            <a:spLocks noGrp="1" noChangeArrowheads="1"/>
          </p:cNvSpPr>
          <p:nvPr>
            <p:ph type="body" idx="1"/>
          </p:nvPr>
        </p:nvSpPr>
        <p:spPr>
          <a:xfrm>
            <a:off x="612000" y="1353458"/>
            <a:ext cx="6111017" cy="5288241"/>
          </a:xfrm>
        </p:spPr>
        <p:txBody>
          <a:bodyPr/>
          <a:lstStyle/>
          <a:p>
            <a:r>
              <a:rPr lang="zh-CN" altLang="en-US" dirty="0" smtClean="0"/>
              <a:t>例如，有一个处理单价为</a:t>
            </a:r>
            <a:r>
              <a:rPr lang="en-US" altLang="zh-CN" dirty="0" smtClean="0"/>
              <a:t>5</a:t>
            </a:r>
            <a:r>
              <a:rPr lang="zh-CN" altLang="en-US" dirty="0" smtClean="0"/>
              <a:t>角钱的饮料自动售货机软件，其需求规约如下：</a:t>
            </a:r>
            <a:endParaRPr lang="en-US" altLang="zh-CN" dirty="0" smtClean="0"/>
          </a:p>
          <a:p>
            <a:endParaRPr lang="zh-CN" altLang="en-US" dirty="0" smtClean="0"/>
          </a:p>
          <a:p>
            <a:r>
              <a:rPr lang="zh-CN" altLang="en-US" dirty="0" smtClean="0"/>
              <a:t>有一个处理单价为</a:t>
            </a:r>
            <a:r>
              <a:rPr lang="en-US" altLang="zh-CN" dirty="0" smtClean="0"/>
              <a:t>1</a:t>
            </a:r>
            <a:r>
              <a:rPr lang="zh-CN" altLang="en-US" dirty="0" smtClean="0"/>
              <a:t>元</a:t>
            </a:r>
            <a:r>
              <a:rPr lang="en-US" altLang="zh-CN" dirty="0" smtClean="0"/>
              <a:t>5</a:t>
            </a:r>
            <a:r>
              <a:rPr lang="zh-CN" altLang="en-US" dirty="0" smtClean="0"/>
              <a:t>角的盒装饮料的自动售货机软件。若投入</a:t>
            </a:r>
            <a:r>
              <a:rPr lang="en-US" altLang="zh-CN" dirty="0" smtClean="0"/>
              <a:t>1</a:t>
            </a:r>
            <a:r>
              <a:rPr lang="zh-CN" altLang="en-US" dirty="0" smtClean="0"/>
              <a:t>元</a:t>
            </a:r>
            <a:r>
              <a:rPr lang="en-US" altLang="zh-CN" dirty="0" smtClean="0"/>
              <a:t>5</a:t>
            </a:r>
            <a:r>
              <a:rPr lang="zh-CN" altLang="en-US" dirty="0" smtClean="0"/>
              <a:t>角硬币，按下“可乐”，“雪碧”或“红茶”按钮，相应的饮料就送出来。若投入的是两元硬币，在送出饮料的同时退还</a:t>
            </a:r>
            <a:r>
              <a:rPr lang="en-US" altLang="zh-CN" dirty="0" smtClean="0"/>
              <a:t>5</a:t>
            </a:r>
            <a:r>
              <a:rPr lang="zh-CN" altLang="en-US" dirty="0" smtClean="0"/>
              <a:t>角硬币。</a:t>
            </a:r>
            <a:endParaRPr lang="zh-CN" altLang="en-US" dirty="0" smtClean="0"/>
          </a:p>
          <a:p>
            <a:endParaRPr lang="zh-CN" altLang="en-US" dirty="0"/>
          </a:p>
        </p:txBody>
      </p:sp>
      <p:graphicFrame>
        <p:nvGraphicFramePr>
          <p:cNvPr id="4" name="对象 3"/>
          <p:cNvGraphicFramePr>
            <a:graphicFrameLocks noChangeAspect="1"/>
          </p:cNvGraphicFramePr>
          <p:nvPr/>
        </p:nvGraphicFramePr>
        <p:xfrm>
          <a:off x="8407718" y="1453333"/>
          <a:ext cx="2190614" cy="4902670"/>
        </p:xfrm>
        <a:graphic>
          <a:graphicData uri="http://schemas.openxmlformats.org/presentationml/2006/ole">
            <mc:AlternateContent xmlns:mc="http://schemas.openxmlformats.org/markup-compatibility/2006">
              <mc:Choice xmlns:v="urn:schemas-microsoft-com:vml" Requires="v">
                <p:oleObj spid="_x0000_s31787" name="BMP 图像" r:id="rId1" imgW="3067050" imgH="6867525" progId="Paint.Picture">
                  <p:embed/>
                </p:oleObj>
              </mc:Choice>
              <mc:Fallback>
                <p:oleObj name="BMP 图像" r:id="rId1" imgW="3067050" imgH="6867525" progId="Paint.Picture">
                  <p:embed/>
                  <p:pic>
                    <p:nvPicPr>
                      <p:cNvPr id="0" name="图片 31786"/>
                      <p:cNvPicPr/>
                      <p:nvPr/>
                    </p:nvPicPr>
                    <p:blipFill>
                      <a:blip r:embed="rId2"/>
                      <a:stretch>
                        <a:fillRect/>
                      </a:stretch>
                    </p:blipFill>
                    <p:spPr>
                      <a:xfrm>
                        <a:off x="8407718" y="1453333"/>
                        <a:ext cx="2190614" cy="4902670"/>
                      </a:xfrm>
                      <a:prstGeom prst="rect">
                        <a:avLst/>
                      </a:prstGeom>
                    </p:spPr>
                  </p:pic>
                </p:oleObj>
              </mc:Fallback>
            </mc:AlternateContent>
          </a:graphicData>
        </a:graphic>
      </p:graphicFrame>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画出判定表</a:t>
            </a:r>
            <a:br>
              <a:rPr lang="en-US" altLang="zh-CN" dirty="0" smtClean="0"/>
            </a:br>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graphicFrame>
        <p:nvGraphicFramePr>
          <p:cNvPr id="3" name="表格 2"/>
          <p:cNvGraphicFramePr>
            <a:graphicFrameLocks noGrp="1"/>
          </p:cNvGraphicFramePr>
          <p:nvPr/>
        </p:nvGraphicFramePr>
        <p:xfrm>
          <a:off x="659992" y="1506070"/>
          <a:ext cx="10857413" cy="4907430"/>
        </p:xfrm>
        <a:graphic>
          <a:graphicData uri="http://schemas.openxmlformats.org/drawingml/2006/table">
            <a:tbl>
              <a:tblPr>
                <a:tableStyleId>{22838BEF-8BB2-4498-84A7-C5851F593DF1}</a:tableStyleId>
              </a:tblPr>
              <a:tblGrid>
                <a:gridCol w="3854182"/>
                <a:gridCol w="525643"/>
                <a:gridCol w="525643"/>
                <a:gridCol w="525643"/>
                <a:gridCol w="525643"/>
                <a:gridCol w="525643"/>
                <a:gridCol w="525643"/>
                <a:gridCol w="525643"/>
                <a:gridCol w="525643"/>
                <a:gridCol w="525643"/>
                <a:gridCol w="1136222"/>
                <a:gridCol w="1136222"/>
              </a:tblGrid>
              <a:tr h="435678">
                <a:tc>
                  <a:txBody>
                    <a:bodyPr/>
                    <a:lstStyle/>
                    <a:p>
                      <a:pPr indent="266700" algn="ctr">
                        <a:spcAft>
                          <a:spcPts val="0"/>
                        </a:spcAft>
                      </a:pPr>
                      <a:r>
                        <a:rPr lang="zh-CN" sz="1800" b="1" kern="100" dirty="0">
                          <a:effectLst/>
                        </a:rPr>
                        <a:t>条件桩</a:t>
                      </a:r>
                      <a:endParaRPr lang="zh-CN" sz="1800" b="1" kern="100" dirty="0">
                        <a:effectLst/>
                        <a:latin typeface="Times New Roman" panose="02020603050405020304" pitchFamily="18" charset="0"/>
                        <a:ea typeface="宋体" panose="02010600030101010101" pitchFamily="2" charset="-122"/>
                      </a:endParaRPr>
                    </a:p>
                  </a:txBody>
                  <a:tcPr anchor="ctr"/>
                </a:tc>
                <a:tc gridSpan="11">
                  <a:txBody>
                    <a:bodyPr/>
                    <a:lstStyle/>
                    <a:p>
                      <a:pPr algn="ctr">
                        <a:spcAft>
                          <a:spcPts val="0"/>
                        </a:spcAft>
                      </a:pPr>
                      <a:r>
                        <a:rPr lang="zh-CN" sz="1800" b="1" kern="100" dirty="0">
                          <a:effectLst/>
                        </a:rPr>
                        <a:t>条件项</a:t>
                      </a:r>
                      <a:endParaRPr lang="zh-CN" sz="1800" b="1" kern="100" dirty="0">
                        <a:effectLst/>
                        <a:latin typeface="Times New Roman" panose="02020603050405020304" pitchFamily="18" charset="0"/>
                        <a:ea typeface="宋体" panose="02010600030101010101" pitchFamily="2" charset="-122"/>
                      </a:endParaRPr>
                    </a:p>
                  </a:txBody>
                  <a:tcPr anchor="ctr"/>
                </a:tc>
                <a:tc hMerge="1">
                  <a:tcPr/>
                </a:tc>
                <a:tc hMerge="1">
                  <a:tcPr/>
                </a:tc>
                <a:tc hMerge="1">
                  <a:tcPr/>
                </a:tc>
                <a:tc hMerge="1">
                  <a:tcPr/>
                </a:tc>
                <a:tc hMerge="1">
                  <a:tcPr/>
                </a:tc>
                <a:tc hMerge="1">
                  <a:tcPr/>
                </a:tc>
                <a:tc hMerge="1">
                  <a:tcPr/>
                </a:tc>
                <a:tc hMerge="1">
                  <a:tcPr/>
                </a:tc>
                <a:tc hMerge="1">
                  <a:tcPr/>
                </a:tc>
                <a:tc hMerge="1">
                  <a:tcPr/>
                </a:tc>
              </a:tr>
              <a:tr h="697085">
                <a:tc>
                  <a:txBody>
                    <a:bodyPr/>
                    <a:lstStyle/>
                    <a:p>
                      <a:pPr indent="266700" algn="ctr">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endParaRPr>
                    </a:p>
                  </a:txBody>
                  <a:tcPr anchor="ctr"/>
                </a:tc>
                <a:tc>
                  <a:txBody>
                    <a:bodyPr/>
                    <a:lstStyle/>
                    <a:p>
                      <a:pPr algn="ctr">
                        <a:spcAft>
                          <a:spcPts val="0"/>
                        </a:spcAft>
                      </a:pPr>
                      <a:r>
                        <a:rPr lang="en-US" sz="1800" kern="100">
                          <a:effectLst/>
                        </a:rPr>
                        <a:t>R1</a:t>
                      </a:r>
                      <a:endParaRPr lang="zh-CN" sz="1800" kern="100">
                        <a:effectLst/>
                        <a:latin typeface="Times New Roman" panose="02020603050405020304" pitchFamily="18" charset="0"/>
                        <a:ea typeface="宋体" panose="02010600030101010101" pitchFamily="2" charset="-122"/>
                      </a:endParaRPr>
                    </a:p>
                  </a:txBody>
                  <a:tcPr anchor="ctr"/>
                </a:tc>
                <a:tc>
                  <a:txBody>
                    <a:bodyPr/>
                    <a:lstStyle/>
                    <a:p>
                      <a:pPr algn="ctr">
                        <a:spcAft>
                          <a:spcPts val="0"/>
                        </a:spcAft>
                      </a:pPr>
                      <a:r>
                        <a:rPr lang="en-US" sz="1800" kern="100">
                          <a:effectLst/>
                        </a:rPr>
                        <a:t>R2</a:t>
                      </a:r>
                      <a:endParaRPr lang="zh-CN" sz="1800" kern="100">
                        <a:effectLst/>
                        <a:latin typeface="Times New Roman" panose="02020603050405020304" pitchFamily="18" charset="0"/>
                        <a:ea typeface="宋体" panose="02010600030101010101" pitchFamily="2" charset="-122"/>
                      </a:endParaRPr>
                    </a:p>
                  </a:txBody>
                  <a:tcPr anchor="ctr"/>
                </a:tc>
                <a:tc>
                  <a:txBody>
                    <a:bodyPr/>
                    <a:lstStyle/>
                    <a:p>
                      <a:pPr algn="ctr">
                        <a:spcAft>
                          <a:spcPts val="0"/>
                        </a:spcAft>
                      </a:pPr>
                      <a:r>
                        <a:rPr lang="en-US" sz="1800" kern="100">
                          <a:effectLst/>
                        </a:rPr>
                        <a:t>R3</a:t>
                      </a:r>
                      <a:endParaRPr lang="zh-CN" sz="1800" kern="100">
                        <a:effectLst/>
                        <a:latin typeface="Times New Roman" panose="02020603050405020304" pitchFamily="18" charset="0"/>
                        <a:ea typeface="宋体" panose="02010600030101010101" pitchFamily="2" charset="-122"/>
                      </a:endParaRPr>
                    </a:p>
                  </a:txBody>
                  <a:tcPr anchor="ctr"/>
                </a:tc>
                <a:tc>
                  <a:txBody>
                    <a:bodyPr/>
                    <a:lstStyle/>
                    <a:p>
                      <a:pPr algn="ctr">
                        <a:spcAft>
                          <a:spcPts val="0"/>
                        </a:spcAft>
                      </a:pPr>
                      <a:r>
                        <a:rPr lang="en-US" sz="1800" kern="100">
                          <a:effectLst/>
                        </a:rPr>
                        <a:t>R4</a:t>
                      </a:r>
                      <a:endParaRPr lang="zh-CN" sz="1800" kern="100">
                        <a:effectLst/>
                        <a:latin typeface="Times New Roman" panose="02020603050405020304" pitchFamily="18" charset="0"/>
                        <a:ea typeface="宋体" panose="02010600030101010101" pitchFamily="2" charset="-122"/>
                      </a:endParaRPr>
                    </a:p>
                  </a:txBody>
                  <a:tcPr anchor="ctr"/>
                </a:tc>
                <a:tc>
                  <a:txBody>
                    <a:bodyPr/>
                    <a:lstStyle/>
                    <a:p>
                      <a:pPr algn="ctr">
                        <a:spcAft>
                          <a:spcPts val="0"/>
                        </a:spcAft>
                      </a:pPr>
                      <a:r>
                        <a:rPr lang="en-US" sz="1800" kern="100">
                          <a:effectLst/>
                        </a:rPr>
                        <a:t>R5</a:t>
                      </a:r>
                      <a:endParaRPr lang="zh-CN" sz="1800" kern="100">
                        <a:effectLst/>
                        <a:latin typeface="Times New Roman" panose="02020603050405020304" pitchFamily="18" charset="0"/>
                        <a:ea typeface="宋体" panose="02010600030101010101" pitchFamily="2" charset="-122"/>
                      </a:endParaRPr>
                    </a:p>
                  </a:txBody>
                  <a:tcPr anchor="ctr"/>
                </a:tc>
                <a:tc>
                  <a:txBody>
                    <a:bodyPr/>
                    <a:lstStyle/>
                    <a:p>
                      <a:pPr algn="ctr">
                        <a:spcAft>
                          <a:spcPts val="0"/>
                        </a:spcAft>
                      </a:pPr>
                      <a:r>
                        <a:rPr lang="en-US" sz="1800" kern="100">
                          <a:effectLst/>
                        </a:rPr>
                        <a:t>R6</a:t>
                      </a:r>
                      <a:endParaRPr lang="zh-CN" sz="1800" kern="100">
                        <a:effectLst/>
                        <a:latin typeface="Times New Roman" panose="02020603050405020304" pitchFamily="18" charset="0"/>
                        <a:ea typeface="宋体" panose="02010600030101010101" pitchFamily="2" charset="-122"/>
                      </a:endParaRPr>
                    </a:p>
                  </a:txBody>
                  <a:tcPr anchor="ctr"/>
                </a:tc>
                <a:tc>
                  <a:txBody>
                    <a:bodyPr/>
                    <a:lstStyle/>
                    <a:p>
                      <a:pPr algn="ctr">
                        <a:spcAft>
                          <a:spcPts val="0"/>
                        </a:spcAft>
                      </a:pPr>
                      <a:r>
                        <a:rPr lang="en-US" sz="1800" kern="100">
                          <a:effectLst/>
                        </a:rPr>
                        <a:t>R7</a:t>
                      </a:r>
                      <a:endParaRPr lang="zh-CN" sz="1800" kern="100">
                        <a:effectLst/>
                        <a:latin typeface="Times New Roman" panose="02020603050405020304" pitchFamily="18" charset="0"/>
                        <a:ea typeface="宋体" panose="02010600030101010101" pitchFamily="2" charset="-122"/>
                      </a:endParaRPr>
                    </a:p>
                  </a:txBody>
                  <a:tcPr anchor="ctr"/>
                </a:tc>
                <a:tc>
                  <a:txBody>
                    <a:bodyPr/>
                    <a:lstStyle/>
                    <a:p>
                      <a:pPr algn="ctr">
                        <a:spcAft>
                          <a:spcPts val="0"/>
                        </a:spcAft>
                      </a:pPr>
                      <a:r>
                        <a:rPr lang="en-US" sz="1800" kern="100" dirty="0">
                          <a:effectLst/>
                        </a:rPr>
                        <a:t>R8</a:t>
                      </a:r>
                      <a:endParaRPr lang="zh-CN" sz="1800" kern="100" dirty="0">
                        <a:effectLst/>
                        <a:latin typeface="Times New Roman" panose="02020603050405020304" pitchFamily="18" charset="0"/>
                        <a:ea typeface="宋体" panose="02010600030101010101" pitchFamily="2" charset="-122"/>
                      </a:endParaRPr>
                    </a:p>
                  </a:txBody>
                  <a:tcPr anchor="ctr"/>
                </a:tc>
                <a:tc>
                  <a:txBody>
                    <a:bodyPr/>
                    <a:lstStyle/>
                    <a:p>
                      <a:pPr algn="ctr">
                        <a:spcAft>
                          <a:spcPts val="0"/>
                        </a:spcAft>
                      </a:pPr>
                      <a:r>
                        <a:rPr lang="en-US" sz="1800" kern="100" dirty="0">
                          <a:effectLst/>
                        </a:rPr>
                        <a:t>R9</a:t>
                      </a:r>
                      <a:endParaRPr lang="zh-CN" sz="1800" kern="100" dirty="0">
                        <a:effectLst/>
                        <a:latin typeface="Times New Roman" panose="02020603050405020304" pitchFamily="18" charset="0"/>
                        <a:ea typeface="宋体" panose="02010600030101010101" pitchFamily="2" charset="-122"/>
                      </a:endParaRPr>
                    </a:p>
                  </a:txBody>
                  <a:tcPr anchor="ctr"/>
                </a:tc>
                <a:tc>
                  <a:txBody>
                    <a:bodyPr/>
                    <a:lstStyle/>
                    <a:p>
                      <a:pPr algn="ctr">
                        <a:spcAft>
                          <a:spcPts val="0"/>
                        </a:spcAft>
                      </a:pPr>
                      <a:r>
                        <a:rPr lang="en-US" sz="1800" kern="100">
                          <a:effectLst/>
                        </a:rPr>
                        <a:t>R10</a:t>
                      </a:r>
                      <a:endParaRPr lang="zh-CN" sz="1800" kern="100">
                        <a:effectLst/>
                        <a:latin typeface="Times New Roman" panose="02020603050405020304" pitchFamily="18" charset="0"/>
                        <a:ea typeface="宋体" panose="02010600030101010101" pitchFamily="2" charset="-122"/>
                      </a:endParaRPr>
                    </a:p>
                  </a:txBody>
                  <a:tcPr anchor="ctr"/>
                </a:tc>
                <a:tc>
                  <a:txBody>
                    <a:bodyPr/>
                    <a:lstStyle/>
                    <a:p>
                      <a:pPr algn="ctr">
                        <a:spcAft>
                          <a:spcPts val="0"/>
                        </a:spcAft>
                      </a:pPr>
                      <a:r>
                        <a:rPr lang="en-US" sz="1800" kern="100">
                          <a:effectLst/>
                        </a:rPr>
                        <a:t>R11</a:t>
                      </a:r>
                      <a:endParaRPr lang="zh-CN" sz="1800" kern="100">
                        <a:effectLst/>
                        <a:latin typeface="Times New Roman" panose="02020603050405020304" pitchFamily="18" charset="0"/>
                        <a:ea typeface="宋体" panose="02010600030101010101" pitchFamily="2" charset="-122"/>
                      </a:endParaRPr>
                    </a:p>
                  </a:txBody>
                  <a:tcPr anchor="ctr"/>
                </a:tc>
              </a:tr>
              <a:tr h="1863734">
                <a:tc>
                  <a:txBody>
                    <a:bodyPr/>
                    <a:lstStyle/>
                    <a:p>
                      <a:pPr algn="ctr">
                        <a:spcAft>
                          <a:spcPts val="0"/>
                        </a:spcAft>
                      </a:pPr>
                      <a:r>
                        <a:rPr lang="zh-CN" sz="1800" kern="100" dirty="0">
                          <a:effectLst/>
                        </a:rPr>
                        <a:t>投入</a:t>
                      </a:r>
                      <a:r>
                        <a:rPr lang="en-US" sz="1800" kern="100" dirty="0">
                          <a:effectLst/>
                        </a:rPr>
                        <a:t>1</a:t>
                      </a:r>
                      <a:r>
                        <a:rPr lang="zh-CN" sz="1800" kern="100" dirty="0">
                          <a:effectLst/>
                        </a:rPr>
                        <a:t>元</a:t>
                      </a:r>
                      <a:r>
                        <a:rPr lang="en-US" sz="1800" kern="100" dirty="0">
                          <a:effectLst/>
                        </a:rPr>
                        <a:t>5</a:t>
                      </a:r>
                      <a:r>
                        <a:rPr lang="zh-CN" sz="1800" kern="100" dirty="0">
                          <a:effectLst/>
                        </a:rPr>
                        <a:t>角硬币</a:t>
                      </a:r>
                      <a:endParaRPr lang="zh-CN" sz="1800" kern="100" dirty="0">
                        <a:effectLst/>
                      </a:endParaRPr>
                    </a:p>
                    <a:p>
                      <a:pPr algn="ctr">
                        <a:spcAft>
                          <a:spcPts val="0"/>
                        </a:spcAft>
                      </a:pPr>
                      <a:r>
                        <a:rPr lang="zh-CN" sz="1800" kern="100" dirty="0">
                          <a:effectLst/>
                        </a:rPr>
                        <a:t>投入</a:t>
                      </a:r>
                      <a:r>
                        <a:rPr lang="en-US" sz="1800" kern="100" dirty="0">
                          <a:effectLst/>
                        </a:rPr>
                        <a:t>2</a:t>
                      </a:r>
                      <a:r>
                        <a:rPr lang="zh-CN" sz="1800" kern="100" dirty="0">
                          <a:effectLst/>
                        </a:rPr>
                        <a:t>元硬币</a:t>
                      </a:r>
                      <a:endParaRPr lang="zh-CN" sz="1800" kern="100" dirty="0">
                        <a:effectLst/>
                      </a:endParaRPr>
                    </a:p>
                    <a:p>
                      <a:pPr algn="ctr">
                        <a:spcAft>
                          <a:spcPts val="0"/>
                        </a:spcAft>
                      </a:pPr>
                      <a:r>
                        <a:rPr lang="zh-CN" sz="1800" kern="100" dirty="0">
                          <a:effectLst/>
                        </a:rPr>
                        <a:t>按“可乐”按钮</a:t>
                      </a:r>
                      <a:endParaRPr lang="zh-CN" sz="1800" kern="100" dirty="0">
                        <a:effectLst/>
                      </a:endParaRPr>
                    </a:p>
                    <a:p>
                      <a:pPr algn="ctr">
                        <a:spcAft>
                          <a:spcPts val="0"/>
                        </a:spcAft>
                      </a:pPr>
                      <a:r>
                        <a:rPr lang="zh-CN" sz="1800" kern="100" dirty="0">
                          <a:effectLst/>
                        </a:rPr>
                        <a:t>按“雪碧”按钮</a:t>
                      </a:r>
                      <a:endParaRPr lang="zh-CN" sz="1800" kern="100" dirty="0">
                        <a:effectLst/>
                      </a:endParaRPr>
                    </a:p>
                    <a:p>
                      <a:pPr algn="ctr">
                        <a:spcAft>
                          <a:spcPts val="0"/>
                        </a:spcAft>
                      </a:pPr>
                      <a:r>
                        <a:rPr lang="zh-CN" sz="1800" kern="100" dirty="0">
                          <a:effectLst/>
                        </a:rPr>
                        <a:t>按“红茶”按钮</a:t>
                      </a:r>
                      <a:endParaRPr lang="zh-CN" sz="1800" kern="100" dirty="0">
                        <a:effectLst/>
                        <a:latin typeface="Times New Roman" panose="02020603050405020304" pitchFamily="18" charset="0"/>
                        <a:ea typeface="宋体" panose="02010600030101010101" pitchFamily="2" charset="-122"/>
                      </a:endParaRPr>
                    </a:p>
                  </a:txBody>
                  <a:tcPr/>
                </a:tc>
                <a:tc>
                  <a:txBody>
                    <a:bodyPr/>
                    <a:lstStyle/>
                    <a:p>
                      <a:pPr algn="ctr">
                        <a:spcAft>
                          <a:spcPts val="0"/>
                        </a:spcAft>
                      </a:pPr>
                      <a:r>
                        <a:rPr lang="en-US" sz="1800" kern="100" dirty="0">
                          <a:effectLst/>
                        </a:rPr>
                        <a:t>1</a:t>
                      </a:r>
                      <a:endParaRPr lang="zh-CN" sz="1800" kern="100" dirty="0">
                        <a:effectLst/>
                      </a:endParaRPr>
                    </a:p>
                    <a:p>
                      <a:pPr algn="ctr">
                        <a:spcAft>
                          <a:spcPts val="0"/>
                        </a:spcAft>
                      </a:pPr>
                      <a:r>
                        <a:rPr lang="en-US" sz="1800" kern="100" dirty="0">
                          <a:effectLst/>
                        </a:rPr>
                        <a:t>0</a:t>
                      </a:r>
                      <a:endParaRPr lang="zh-CN" sz="1800" kern="100" dirty="0">
                        <a:effectLst/>
                      </a:endParaRPr>
                    </a:p>
                    <a:p>
                      <a:pPr algn="ctr">
                        <a:spcAft>
                          <a:spcPts val="0"/>
                        </a:spcAft>
                      </a:pPr>
                      <a:r>
                        <a:rPr lang="en-US" sz="1800" kern="100" dirty="0">
                          <a:effectLst/>
                        </a:rPr>
                        <a:t>1</a:t>
                      </a:r>
                      <a:endParaRPr lang="zh-CN" sz="1800" kern="100" dirty="0">
                        <a:effectLst/>
                      </a:endParaRPr>
                    </a:p>
                    <a:p>
                      <a:pPr algn="ctr">
                        <a:spcAft>
                          <a:spcPts val="0"/>
                        </a:spcAft>
                      </a:pPr>
                      <a:r>
                        <a:rPr lang="en-US" sz="1800" kern="100" dirty="0">
                          <a:effectLst/>
                        </a:rPr>
                        <a:t>0</a:t>
                      </a:r>
                      <a:endParaRPr lang="zh-CN" sz="1800" kern="100" dirty="0">
                        <a:effectLst/>
                      </a:endParaRPr>
                    </a:p>
                    <a:p>
                      <a:pPr algn="ctr">
                        <a:spcAft>
                          <a:spcPts val="0"/>
                        </a:spcAft>
                      </a:pPr>
                      <a:r>
                        <a:rPr lang="en-US" sz="1800" kern="100" dirty="0">
                          <a:effectLst/>
                        </a:rPr>
                        <a:t>0</a:t>
                      </a:r>
                      <a:endParaRPr lang="zh-CN" sz="1800" kern="100" dirty="0">
                        <a:effectLst/>
                        <a:latin typeface="Times New Roman" panose="02020603050405020304" pitchFamily="18" charset="0"/>
                        <a:ea typeface="宋体" panose="02010600030101010101" pitchFamily="2" charset="-122"/>
                      </a:endParaRPr>
                    </a:p>
                  </a:txBody>
                  <a:tcPr/>
                </a:tc>
                <a:tc>
                  <a:txBody>
                    <a:bodyPr/>
                    <a:lstStyle/>
                    <a:p>
                      <a:pPr algn="ctr">
                        <a:spcAft>
                          <a:spcPts val="0"/>
                        </a:spcAft>
                      </a:pPr>
                      <a:r>
                        <a:rPr lang="en-US" sz="1800" kern="100" dirty="0">
                          <a:effectLst/>
                        </a:rPr>
                        <a:t>1</a:t>
                      </a:r>
                      <a:endParaRPr lang="zh-CN" sz="1800" kern="100" dirty="0">
                        <a:effectLst/>
                      </a:endParaRPr>
                    </a:p>
                    <a:p>
                      <a:pPr algn="ctr">
                        <a:spcAft>
                          <a:spcPts val="0"/>
                        </a:spcAft>
                      </a:pPr>
                      <a:r>
                        <a:rPr lang="en-US" sz="1800" kern="100" dirty="0">
                          <a:effectLst/>
                        </a:rPr>
                        <a:t>0</a:t>
                      </a:r>
                      <a:endParaRPr lang="zh-CN" sz="1800" kern="100" dirty="0">
                        <a:effectLst/>
                      </a:endParaRPr>
                    </a:p>
                    <a:p>
                      <a:pPr algn="ctr">
                        <a:spcAft>
                          <a:spcPts val="0"/>
                        </a:spcAft>
                      </a:pPr>
                      <a:r>
                        <a:rPr lang="en-US" sz="1800" kern="100" dirty="0">
                          <a:effectLst/>
                        </a:rPr>
                        <a:t>0</a:t>
                      </a:r>
                      <a:endParaRPr lang="zh-CN" sz="1800" kern="100" dirty="0">
                        <a:effectLst/>
                      </a:endParaRPr>
                    </a:p>
                    <a:p>
                      <a:pPr algn="ctr">
                        <a:spcAft>
                          <a:spcPts val="0"/>
                        </a:spcAft>
                      </a:pPr>
                      <a:r>
                        <a:rPr lang="en-US" sz="1800" kern="100" dirty="0">
                          <a:effectLst/>
                        </a:rPr>
                        <a:t>1</a:t>
                      </a:r>
                      <a:endParaRPr lang="zh-CN" sz="1800" kern="100" dirty="0">
                        <a:effectLst/>
                      </a:endParaRPr>
                    </a:p>
                    <a:p>
                      <a:pPr algn="ctr">
                        <a:spcAft>
                          <a:spcPts val="0"/>
                        </a:spcAft>
                      </a:pPr>
                      <a:r>
                        <a:rPr lang="en-US" sz="1800" kern="100" dirty="0">
                          <a:effectLst/>
                        </a:rPr>
                        <a:t>0</a:t>
                      </a:r>
                      <a:endParaRPr lang="zh-CN" sz="1800" kern="100" dirty="0">
                        <a:effectLst/>
                        <a:latin typeface="Times New Roman" panose="02020603050405020304" pitchFamily="18" charset="0"/>
                        <a:ea typeface="宋体" panose="02010600030101010101" pitchFamily="2" charset="-122"/>
                      </a:endParaRPr>
                    </a:p>
                  </a:txBody>
                  <a:tcPr/>
                </a:tc>
                <a:tc>
                  <a:txBody>
                    <a:bodyPr/>
                    <a:lstStyle/>
                    <a:p>
                      <a:pPr algn="ctr">
                        <a:spcAft>
                          <a:spcPts val="0"/>
                        </a:spcAft>
                      </a:pPr>
                      <a:r>
                        <a:rPr lang="en-US" sz="1800" kern="100">
                          <a:effectLst/>
                        </a:rPr>
                        <a:t>1</a:t>
                      </a:r>
                      <a:endParaRPr lang="zh-CN" sz="1800" kern="100">
                        <a:effectLst/>
                      </a:endParaRPr>
                    </a:p>
                    <a:p>
                      <a:pPr algn="ctr">
                        <a:spcAft>
                          <a:spcPts val="0"/>
                        </a:spcAft>
                      </a:pPr>
                      <a:r>
                        <a:rPr lang="en-US" sz="1800" kern="100">
                          <a:effectLst/>
                        </a:rPr>
                        <a:t>0</a:t>
                      </a:r>
                      <a:endParaRPr lang="zh-CN" sz="1800" kern="100">
                        <a:effectLst/>
                      </a:endParaRPr>
                    </a:p>
                    <a:p>
                      <a:pPr algn="ctr">
                        <a:spcAft>
                          <a:spcPts val="0"/>
                        </a:spcAft>
                      </a:pPr>
                      <a:r>
                        <a:rPr lang="en-US" sz="1800" kern="100">
                          <a:effectLst/>
                        </a:rPr>
                        <a:t>0</a:t>
                      </a:r>
                      <a:endParaRPr lang="zh-CN" sz="1800" kern="100">
                        <a:effectLst/>
                      </a:endParaRPr>
                    </a:p>
                    <a:p>
                      <a:pPr algn="ctr">
                        <a:spcAft>
                          <a:spcPts val="0"/>
                        </a:spcAft>
                      </a:pPr>
                      <a:r>
                        <a:rPr lang="en-US" sz="1800" kern="100">
                          <a:effectLst/>
                        </a:rPr>
                        <a:t>0</a:t>
                      </a:r>
                      <a:endParaRPr lang="zh-CN" sz="1800" kern="100">
                        <a:effectLst/>
                      </a:endParaRPr>
                    </a:p>
                    <a:p>
                      <a:pPr algn="ctr">
                        <a:spcAft>
                          <a:spcPts val="0"/>
                        </a:spcAft>
                      </a:pPr>
                      <a:r>
                        <a:rPr lang="en-US" sz="1800" kern="100">
                          <a:effectLst/>
                        </a:rPr>
                        <a:t>1</a:t>
                      </a:r>
                      <a:endParaRPr lang="zh-CN" sz="1800" kern="100">
                        <a:effectLst/>
                        <a:latin typeface="Times New Roman" panose="02020603050405020304" pitchFamily="18" charset="0"/>
                        <a:ea typeface="宋体" panose="02010600030101010101" pitchFamily="2" charset="-122"/>
                      </a:endParaRPr>
                    </a:p>
                  </a:txBody>
                  <a:tcPr/>
                </a:tc>
                <a:tc>
                  <a:txBody>
                    <a:bodyPr/>
                    <a:lstStyle/>
                    <a:p>
                      <a:pPr algn="ctr">
                        <a:spcAft>
                          <a:spcPts val="0"/>
                        </a:spcAft>
                      </a:pPr>
                      <a:r>
                        <a:rPr lang="en-US" sz="1800" kern="100">
                          <a:effectLst/>
                        </a:rPr>
                        <a:t>1</a:t>
                      </a:r>
                      <a:endParaRPr lang="zh-CN" sz="1800" kern="100">
                        <a:effectLst/>
                      </a:endParaRPr>
                    </a:p>
                    <a:p>
                      <a:pPr algn="ctr">
                        <a:spcAft>
                          <a:spcPts val="0"/>
                        </a:spcAft>
                      </a:pPr>
                      <a:r>
                        <a:rPr lang="en-US" sz="1800" kern="100">
                          <a:effectLst/>
                        </a:rPr>
                        <a:t>0</a:t>
                      </a:r>
                      <a:endParaRPr lang="zh-CN" sz="1800" kern="100">
                        <a:effectLst/>
                      </a:endParaRPr>
                    </a:p>
                    <a:p>
                      <a:pPr algn="ctr">
                        <a:spcAft>
                          <a:spcPts val="0"/>
                        </a:spcAft>
                      </a:pPr>
                      <a:r>
                        <a:rPr lang="en-US" sz="1800" kern="100">
                          <a:effectLst/>
                        </a:rPr>
                        <a:t>0</a:t>
                      </a:r>
                      <a:endParaRPr lang="zh-CN" sz="1800" kern="100">
                        <a:effectLst/>
                      </a:endParaRPr>
                    </a:p>
                    <a:p>
                      <a:pPr algn="ctr">
                        <a:spcAft>
                          <a:spcPts val="0"/>
                        </a:spcAft>
                      </a:pPr>
                      <a:r>
                        <a:rPr lang="en-US" sz="1800" kern="100">
                          <a:effectLst/>
                        </a:rPr>
                        <a:t>0</a:t>
                      </a:r>
                      <a:endParaRPr lang="zh-CN" sz="1800" kern="100">
                        <a:effectLst/>
                      </a:endParaRPr>
                    </a:p>
                    <a:p>
                      <a:pPr algn="ctr">
                        <a:spcAft>
                          <a:spcPts val="0"/>
                        </a:spcAft>
                      </a:pPr>
                      <a:r>
                        <a:rPr lang="en-US" sz="1800" kern="100">
                          <a:effectLst/>
                        </a:rPr>
                        <a:t>0</a:t>
                      </a:r>
                      <a:endParaRPr lang="zh-CN" sz="1800" kern="100">
                        <a:effectLst/>
                        <a:latin typeface="Times New Roman" panose="02020603050405020304" pitchFamily="18" charset="0"/>
                        <a:ea typeface="宋体" panose="02010600030101010101" pitchFamily="2" charset="-122"/>
                      </a:endParaRPr>
                    </a:p>
                  </a:txBody>
                  <a:tcPr/>
                </a:tc>
                <a:tc>
                  <a:txBody>
                    <a:bodyPr/>
                    <a:lstStyle/>
                    <a:p>
                      <a:pPr algn="ctr">
                        <a:spcAft>
                          <a:spcPts val="0"/>
                        </a:spcAft>
                      </a:pPr>
                      <a:r>
                        <a:rPr lang="en-US" sz="1800" kern="100">
                          <a:effectLst/>
                        </a:rPr>
                        <a:t>0</a:t>
                      </a:r>
                      <a:endParaRPr lang="zh-CN" sz="1800" kern="100">
                        <a:effectLst/>
                      </a:endParaRPr>
                    </a:p>
                    <a:p>
                      <a:pPr algn="ctr">
                        <a:spcAft>
                          <a:spcPts val="0"/>
                        </a:spcAft>
                      </a:pPr>
                      <a:r>
                        <a:rPr lang="en-US" sz="1800" kern="100">
                          <a:effectLst/>
                        </a:rPr>
                        <a:t>1</a:t>
                      </a:r>
                      <a:endParaRPr lang="zh-CN" sz="1800" kern="100">
                        <a:effectLst/>
                      </a:endParaRPr>
                    </a:p>
                    <a:p>
                      <a:pPr algn="ctr">
                        <a:spcAft>
                          <a:spcPts val="0"/>
                        </a:spcAft>
                      </a:pPr>
                      <a:r>
                        <a:rPr lang="en-US" sz="1800" kern="100">
                          <a:effectLst/>
                        </a:rPr>
                        <a:t>1</a:t>
                      </a:r>
                      <a:endParaRPr lang="zh-CN" sz="1800" kern="100">
                        <a:effectLst/>
                      </a:endParaRPr>
                    </a:p>
                    <a:p>
                      <a:pPr algn="ctr">
                        <a:spcAft>
                          <a:spcPts val="0"/>
                        </a:spcAft>
                      </a:pPr>
                      <a:r>
                        <a:rPr lang="en-US" sz="1800" kern="100">
                          <a:effectLst/>
                        </a:rPr>
                        <a:t>0</a:t>
                      </a:r>
                      <a:endParaRPr lang="zh-CN" sz="1800" kern="100">
                        <a:effectLst/>
                      </a:endParaRPr>
                    </a:p>
                    <a:p>
                      <a:pPr algn="ctr">
                        <a:spcAft>
                          <a:spcPts val="0"/>
                        </a:spcAft>
                      </a:pPr>
                      <a:r>
                        <a:rPr lang="en-US" sz="1800" kern="100">
                          <a:effectLst/>
                        </a:rPr>
                        <a:t>0</a:t>
                      </a:r>
                      <a:endParaRPr lang="zh-CN" sz="1800" kern="100">
                        <a:effectLst/>
                        <a:latin typeface="Times New Roman" panose="02020603050405020304" pitchFamily="18" charset="0"/>
                        <a:ea typeface="宋体" panose="02010600030101010101" pitchFamily="2" charset="-122"/>
                      </a:endParaRPr>
                    </a:p>
                  </a:txBody>
                  <a:tcPr/>
                </a:tc>
                <a:tc>
                  <a:txBody>
                    <a:bodyPr/>
                    <a:lstStyle/>
                    <a:p>
                      <a:pPr algn="ctr">
                        <a:spcAft>
                          <a:spcPts val="0"/>
                        </a:spcAft>
                      </a:pPr>
                      <a:r>
                        <a:rPr lang="en-US" sz="1800" kern="100">
                          <a:effectLst/>
                        </a:rPr>
                        <a:t>0</a:t>
                      </a:r>
                      <a:endParaRPr lang="zh-CN" sz="1800" kern="100">
                        <a:effectLst/>
                      </a:endParaRPr>
                    </a:p>
                    <a:p>
                      <a:pPr algn="ctr">
                        <a:spcAft>
                          <a:spcPts val="0"/>
                        </a:spcAft>
                      </a:pPr>
                      <a:r>
                        <a:rPr lang="en-US" sz="1800" kern="100">
                          <a:effectLst/>
                        </a:rPr>
                        <a:t>1</a:t>
                      </a:r>
                      <a:endParaRPr lang="zh-CN" sz="1800" kern="100">
                        <a:effectLst/>
                      </a:endParaRPr>
                    </a:p>
                    <a:p>
                      <a:pPr algn="ctr">
                        <a:spcAft>
                          <a:spcPts val="0"/>
                        </a:spcAft>
                      </a:pPr>
                      <a:r>
                        <a:rPr lang="en-US" sz="1800" kern="100">
                          <a:effectLst/>
                        </a:rPr>
                        <a:t>0</a:t>
                      </a:r>
                      <a:endParaRPr lang="zh-CN" sz="1800" kern="100">
                        <a:effectLst/>
                      </a:endParaRPr>
                    </a:p>
                    <a:p>
                      <a:pPr algn="ctr">
                        <a:spcAft>
                          <a:spcPts val="0"/>
                        </a:spcAft>
                      </a:pPr>
                      <a:r>
                        <a:rPr lang="en-US" sz="1800" kern="100">
                          <a:effectLst/>
                        </a:rPr>
                        <a:t>1</a:t>
                      </a:r>
                      <a:endParaRPr lang="zh-CN" sz="1800" kern="100">
                        <a:effectLst/>
                      </a:endParaRPr>
                    </a:p>
                    <a:p>
                      <a:pPr algn="ctr">
                        <a:spcAft>
                          <a:spcPts val="0"/>
                        </a:spcAft>
                      </a:pPr>
                      <a:r>
                        <a:rPr lang="en-US" sz="1800" kern="100">
                          <a:effectLst/>
                        </a:rPr>
                        <a:t>0</a:t>
                      </a:r>
                      <a:endParaRPr lang="zh-CN" sz="1800" kern="100">
                        <a:effectLst/>
                        <a:latin typeface="Times New Roman" panose="02020603050405020304" pitchFamily="18" charset="0"/>
                        <a:ea typeface="宋体" panose="02010600030101010101" pitchFamily="2" charset="-122"/>
                      </a:endParaRPr>
                    </a:p>
                  </a:txBody>
                  <a:tcPr/>
                </a:tc>
                <a:tc>
                  <a:txBody>
                    <a:bodyPr/>
                    <a:lstStyle/>
                    <a:p>
                      <a:pPr algn="ctr">
                        <a:spcAft>
                          <a:spcPts val="0"/>
                        </a:spcAft>
                      </a:pPr>
                      <a:r>
                        <a:rPr lang="en-US" sz="1800" kern="100">
                          <a:effectLst/>
                        </a:rPr>
                        <a:t>0</a:t>
                      </a:r>
                      <a:endParaRPr lang="zh-CN" sz="1800" kern="100">
                        <a:effectLst/>
                      </a:endParaRPr>
                    </a:p>
                    <a:p>
                      <a:pPr algn="ctr">
                        <a:spcAft>
                          <a:spcPts val="0"/>
                        </a:spcAft>
                      </a:pPr>
                      <a:r>
                        <a:rPr lang="en-US" sz="1800" kern="100">
                          <a:effectLst/>
                        </a:rPr>
                        <a:t>1</a:t>
                      </a:r>
                      <a:endParaRPr lang="zh-CN" sz="1800" kern="100">
                        <a:effectLst/>
                      </a:endParaRPr>
                    </a:p>
                    <a:p>
                      <a:pPr algn="ctr">
                        <a:spcAft>
                          <a:spcPts val="0"/>
                        </a:spcAft>
                      </a:pPr>
                      <a:r>
                        <a:rPr lang="en-US" sz="1800" kern="100">
                          <a:effectLst/>
                        </a:rPr>
                        <a:t>0</a:t>
                      </a:r>
                      <a:endParaRPr lang="zh-CN" sz="1800" kern="100">
                        <a:effectLst/>
                      </a:endParaRPr>
                    </a:p>
                    <a:p>
                      <a:pPr algn="ctr">
                        <a:spcAft>
                          <a:spcPts val="0"/>
                        </a:spcAft>
                      </a:pPr>
                      <a:r>
                        <a:rPr lang="en-US" sz="1800" kern="100">
                          <a:effectLst/>
                        </a:rPr>
                        <a:t>0</a:t>
                      </a:r>
                      <a:endParaRPr lang="zh-CN" sz="1800" kern="100">
                        <a:effectLst/>
                      </a:endParaRPr>
                    </a:p>
                    <a:p>
                      <a:pPr algn="ctr">
                        <a:spcAft>
                          <a:spcPts val="0"/>
                        </a:spcAft>
                      </a:pPr>
                      <a:r>
                        <a:rPr lang="en-US" sz="1800" kern="100">
                          <a:effectLst/>
                        </a:rPr>
                        <a:t>1</a:t>
                      </a:r>
                      <a:endParaRPr lang="zh-CN" sz="1800" kern="100">
                        <a:effectLst/>
                        <a:latin typeface="Times New Roman" panose="02020603050405020304" pitchFamily="18" charset="0"/>
                        <a:ea typeface="宋体" panose="02010600030101010101" pitchFamily="2" charset="-122"/>
                      </a:endParaRPr>
                    </a:p>
                  </a:txBody>
                  <a:tcPr/>
                </a:tc>
                <a:tc>
                  <a:txBody>
                    <a:bodyPr/>
                    <a:lstStyle/>
                    <a:p>
                      <a:pPr algn="ctr">
                        <a:spcAft>
                          <a:spcPts val="0"/>
                        </a:spcAft>
                      </a:pPr>
                      <a:r>
                        <a:rPr lang="en-US" sz="1800" kern="100">
                          <a:effectLst/>
                        </a:rPr>
                        <a:t>0</a:t>
                      </a:r>
                      <a:endParaRPr lang="zh-CN" sz="1800" kern="100">
                        <a:effectLst/>
                      </a:endParaRPr>
                    </a:p>
                    <a:p>
                      <a:pPr algn="ctr">
                        <a:spcAft>
                          <a:spcPts val="0"/>
                        </a:spcAft>
                      </a:pPr>
                      <a:r>
                        <a:rPr lang="en-US" sz="1800" kern="100">
                          <a:effectLst/>
                        </a:rPr>
                        <a:t>1</a:t>
                      </a:r>
                      <a:endParaRPr lang="zh-CN" sz="1800" kern="100">
                        <a:effectLst/>
                      </a:endParaRPr>
                    </a:p>
                    <a:p>
                      <a:pPr algn="ctr">
                        <a:spcAft>
                          <a:spcPts val="0"/>
                        </a:spcAft>
                      </a:pPr>
                      <a:r>
                        <a:rPr lang="en-US" sz="1800" kern="100">
                          <a:effectLst/>
                        </a:rPr>
                        <a:t>0</a:t>
                      </a:r>
                      <a:endParaRPr lang="zh-CN" sz="1800" kern="100">
                        <a:effectLst/>
                      </a:endParaRPr>
                    </a:p>
                    <a:p>
                      <a:pPr algn="ctr">
                        <a:spcAft>
                          <a:spcPts val="0"/>
                        </a:spcAft>
                      </a:pPr>
                      <a:r>
                        <a:rPr lang="en-US" sz="1800" kern="100">
                          <a:effectLst/>
                        </a:rPr>
                        <a:t>0</a:t>
                      </a:r>
                      <a:endParaRPr lang="zh-CN" sz="1800" kern="100">
                        <a:effectLst/>
                      </a:endParaRPr>
                    </a:p>
                    <a:p>
                      <a:pPr algn="ctr">
                        <a:spcAft>
                          <a:spcPts val="0"/>
                        </a:spcAft>
                      </a:pPr>
                      <a:r>
                        <a:rPr lang="en-US" sz="1800" kern="100">
                          <a:effectLst/>
                        </a:rPr>
                        <a:t>0</a:t>
                      </a:r>
                      <a:endParaRPr lang="zh-CN" sz="1800" kern="100">
                        <a:effectLst/>
                        <a:latin typeface="Times New Roman" panose="02020603050405020304" pitchFamily="18" charset="0"/>
                        <a:ea typeface="宋体" panose="02010600030101010101" pitchFamily="2" charset="-122"/>
                      </a:endParaRPr>
                    </a:p>
                  </a:txBody>
                  <a:tcPr/>
                </a:tc>
                <a:tc>
                  <a:txBody>
                    <a:bodyPr/>
                    <a:lstStyle/>
                    <a:p>
                      <a:pPr algn="ctr">
                        <a:spcAft>
                          <a:spcPts val="0"/>
                        </a:spcAft>
                      </a:pPr>
                      <a:r>
                        <a:rPr lang="en-US" sz="1800" kern="100">
                          <a:effectLst/>
                        </a:rPr>
                        <a:t>0</a:t>
                      </a:r>
                      <a:endParaRPr lang="zh-CN" sz="1800" kern="100">
                        <a:effectLst/>
                      </a:endParaRPr>
                    </a:p>
                    <a:p>
                      <a:pPr algn="ctr">
                        <a:spcAft>
                          <a:spcPts val="0"/>
                        </a:spcAft>
                      </a:pPr>
                      <a:r>
                        <a:rPr lang="en-US" sz="1800" kern="100">
                          <a:effectLst/>
                        </a:rPr>
                        <a:t>0</a:t>
                      </a:r>
                      <a:endParaRPr lang="zh-CN" sz="1800" kern="100">
                        <a:effectLst/>
                      </a:endParaRPr>
                    </a:p>
                    <a:p>
                      <a:pPr algn="ctr">
                        <a:spcAft>
                          <a:spcPts val="0"/>
                        </a:spcAft>
                      </a:pPr>
                      <a:r>
                        <a:rPr lang="en-US" sz="1800" kern="100">
                          <a:effectLst/>
                        </a:rPr>
                        <a:t>1</a:t>
                      </a:r>
                      <a:endParaRPr lang="zh-CN" sz="1800" kern="100">
                        <a:effectLst/>
                      </a:endParaRPr>
                    </a:p>
                    <a:p>
                      <a:pPr algn="ctr">
                        <a:spcAft>
                          <a:spcPts val="0"/>
                        </a:spcAft>
                      </a:pPr>
                      <a:r>
                        <a:rPr lang="en-US" sz="1800" kern="100">
                          <a:effectLst/>
                        </a:rPr>
                        <a:t>0</a:t>
                      </a:r>
                      <a:endParaRPr lang="zh-CN" sz="1800" kern="100">
                        <a:effectLst/>
                      </a:endParaRPr>
                    </a:p>
                    <a:p>
                      <a:pPr algn="ctr">
                        <a:spcAft>
                          <a:spcPts val="0"/>
                        </a:spcAft>
                      </a:pPr>
                      <a:r>
                        <a:rPr lang="en-US" sz="1800" kern="100">
                          <a:effectLst/>
                        </a:rPr>
                        <a:t>0</a:t>
                      </a:r>
                      <a:endParaRPr lang="zh-CN" sz="1800" kern="100">
                        <a:effectLst/>
                        <a:latin typeface="Times New Roman" panose="02020603050405020304" pitchFamily="18" charset="0"/>
                        <a:ea typeface="宋体" panose="02010600030101010101" pitchFamily="2" charset="-122"/>
                      </a:endParaRPr>
                    </a:p>
                  </a:txBody>
                  <a:tcPr/>
                </a:tc>
                <a:tc>
                  <a:txBody>
                    <a:bodyPr/>
                    <a:lstStyle/>
                    <a:p>
                      <a:pPr algn="ctr">
                        <a:spcAft>
                          <a:spcPts val="0"/>
                        </a:spcAft>
                      </a:pPr>
                      <a:r>
                        <a:rPr lang="en-US" sz="1800" kern="100">
                          <a:effectLst/>
                        </a:rPr>
                        <a:t>0</a:t>
                      </a:r>
                      <a:endParaRPr lang="zh-CN" sz="1800" kern="100">
                        <a:effectLst/>
                      </a:endParaRPr>
                    </a:p>
                    <a:p>
                      <a:pPr algn="ctr">
                        <a:spcAft>
                          <a:spcPts val="0"/>
                        </a:spcAft>
                      </a:pPr>
                      <a:r>
                        <a:rPr lang="en-US" sz="1800" kern="100">
                          <a:effectLst/>
                        </a:rPr>
                        <a:t>0</a:t>
                      </a:r>
                      <a:endParaRPr lang="zh-CN" sz="1800" kern="100">
                        <a:effectLst/>
                      </a:endParaRPr>
                    </a:p>
                    <a:p>
                      <a:pPr algn="ctr">
                        <a:spcAft>
                          <a:spcPts val="0"/>
                        </a:spcAft>
                      </a:pPr>
                      <a:r>
                        <a:rPr lang="en-US" sz="1800" kern="100">
                          <a:effectLst/>
                        </a:rPr>
                        <a:t>0</a:t>
                      </a:r>
                      <a:endParaRPr lang="zh-CN" sz="1800" kern="100">
                        <a:effectLst/>
                      </a:endParaRPr>
                    </a:p>
                    <a:p>
                      <a:pPr algn="ctr">
                        <a:spcAft>
                          <a:spcPts val="0"/>
                        </a:spcAft>
                      </a:pPr>
                      <a:r>
                        <a:rPr lang="en-US" sz="1800" kern="100">
                          <a:effectLst/>
                        </a:rPr>
                        <a:t>1</a:t>
                      </a:r>
                      <a:endParaRPr lang="zh-CN" sz="1800" kern="100">
                        <a:effectLst/>
                      </a:endParaRPr>
                    </a:p>
                    <a:p>
                      <a:pPr algn="ctr">
                        <a:spcAft>
                          <a:spcPts val="0"/>
                        </a:spcAft>
                      </a:pPr>
                      <a:r>
                        <a:rPr lang="en-US" sz="1800" kern="100">
                          <a:effectLst/>
                        </a:rPr>
                        <a:t>0</a:t>
                      </a:r>
                      <a:endParaRPr lang="zh-CN" sz="1800" kern="100">
                        <a:effectLst/>
                        <a:latin typeface="Times New Roman" panose="02020603050405020304" pitchFamily="18" charset="0"/>
                        <a:ea typeface="宋体" panose="02010600030101010101" pitchFamily="2" charset="-122"/>
                      </a:endParaRPr>
                    </a:p>
                  </a:txBody>
                  <a:tcPr/>
                </a:tc>
                <a:tc>
                  <a:txBody>
                    <a:bodyPr/>
                    <a:lstStyle/>
                    <a:p>
                      <a:pPr algn="ctr">
                        <a:spcAft>
                          <a:spcPts val="0"/>
                        </a:spcAft>
                      </a:pPr>
                      <a:r>
                        <a:rPr lang="en-US" sz="1800" kern="100">
                          <a:effectLst/>
                        </a:rPr>
                        <a:t>0</a:t>
                      </a:r>
                      <a:endParaRPr lang="zh-CN" sz="1800" kern="100">
                        <a:effectLst/>
                      </a:endParaRPr>
                    </a:p>
                    <a:p>
                      <a:pPr algn="ctr">
                        <a:spcAft>
                          <a:spcPts val="0"/>
                        </a:spcAft>
                      </a:pPr>
                      <a:r>
                        <a:rPr lang="en-US" sz="1800" kern="100">
                          <a:effectLst/>
                        </a:rPr>
                        <a:t>0</a:t>
                      </a:r>
                      <a:endParaRPr lang="zh-CN" sz="1800" kern="100">
                        <a:effectLst/>
                      </a:endParaRPr>
                    </a:p>
                    <a:p>
                      <a:pPr algn="ctr">
                        <a:spcAft>
                          <a:spcPts val="0"/>
                        </a:spcAft>
                      </a:pPr>
                      <a:r>
                        <a:rPr lang="en-US" sz="1800" kern="100">
                          <a:effectLst/>
                        </a:rPr>
                        <a:t>0</a:t>
                      </a:r>
                      <a:endParaRPr lang="zh-CN" sz="1800" kern="100">
                        <a:effectLst/>
                      </a:endParaRPr>
                    </a:p>
                    <a:p>
                      <a:pPr algn="ctr">
                        <a:spcAft>
                          <a:spcPts val="0"/>
                        </a:spcAft>
                      </a:pPr>
                      <a:r>
                        <a:rPr lang="en-US" sz="1800" kern="100">
                          <a:effectLst/>
                        </a:rPr>
                        <a:t>0</a:t>
                      </a:r>
                      <a:endParaRPr lang="zh-CN" sz="1800" kern="100">
                        <a:effectLst/>
                      </a:endParaRPr>
                    </a:p>
                    <a:p>
                      <a:pPr algn="ctr">
                        <a:spcAft>
                          <a:spcPts val="0"/>
                        </a:spcAft>
                      </a:pPr>
                      <a:r>
                        <a:rPr lang="en-US" sz="1800" kern="100">
                          <a:effectLst/>
                        </a:rPr>
                        <a:t>1</a:t>
                      </a:r>
                      <a:endParaRPr lang="zh-CN" sz="1800" kern="100">
                        <a:effectLst/>
                        <a:latin typeface="Times New Roman" panose="02020603050405020304" pitchFamily="18" charset="0"/>
                        <a:ea typeface="宋体" panose="02010600030101010101" pitchFamily="2" charset="-122"/>
                      </a:endParaRPr>
                    </a:p>
                  </a:txBody>
                  <a:tcPr/>
                </a:tc>
              </a:tr>
              <a:tr h="435678">
                <a:tc>
                  <a:txBody>
                    <a:bodyPr/>
                    <a:lstStyle/>
                    <a:p>
                      <a:pPr algn="ctr">
                        <a:spcAft>
                          <a:spcPts val="0"/>
                        </a:spcAft>
                      </a:pPr>
                      <a:r>
                        <a:rPr lang="zh-CN" sz="1800" b="1" kern="100">
                          <a:effectLst/>
                        </a:rPr>
                        <a:t>动作桩</a:t>
                      </a:r>
                      <a:endParaRPr lang="zh-CN" sz="1800" b="1" kern="100">
                        <a:effectLst/>
                        <a:latin typeface="Times New Roman" panose="02020603050405020304" pitchFamily="18" charset="0"/>
                        <a:ea typeface="宋体" panose="02010600030101010101" pitchFamily="2" charset="-122"/>
                      </a:endParaRPr>
                    </a:p>
                  </a:txBody>
                  <a:tcPr/>
                </a:tc>
                <a:tc gridSpan="11">
                  <a:txBody>
                    <a:bodyPr/>
                    <a:lstStyle/>
                    <a:p>
                      <a:pPr algn="ctr">
                        <a:spcAft>
                          <a:spcPts val="0"/>
                        </a:spcAft>
                      </a:pPr>
                      <a:r>
                        <a:rPr lang="zh-CN" sz="1800" b="1" kern="100" dirty="0">
                          <a:effectLst/>
                        </a:rPr>
                        <a:t>动作项</a:t>
                      </a:r>
                      <a:endParaRPr lang="zh-CN" sz="1800" b="1" kern="100" dirty="0">
                        <a:effectLst/>
                        <a:latin typeface="Times New Roman" panose="02020603050405020304" pitchFamily="18" charset="0"/>
                        <a:ea typeface="宋体" panose="02010600030101010101" pitchFamily="2" charset="-122"/>
                      </a:endParaRPr>
                    </a:p>
                  </a:txBody>
                  <a:tcPr/>
                </a:tc>
                <a:tc hMerge="1">
                  <a:tcPr/>
                </a:tc>
                <a:tc hMerge="1">
                  <a:tcPr/>
                </a:tc>
                <a:tc hMerge="1">
                  <a:tcPr/>
                </a:tc>
                <a:tc hMerge="1">
                  <a:tcPr/>
                </a:tc>
                <a:tc hMerge="1">
                  <a:tcPr/>
                </a:tc>
                <a:tc hMerge="1">
                  <a:tcPr/>
                </a:tc>
                <a:tc hMerge="1">
                  <a:tcPr/>
                </a:tc>
                <a:tc hMerge="1">
                  <a:tcPr/>
                </a:tc>
                <a:tc hMerge="1">
                  <a:tcPr/>
                </a:tc>
                <a:tc hMerge="1">
                  <a:tcPr/>
                </a:tc>
              </a:tr>
              <a:tr h="1475255">
                <a:tc>
                  <a:txBody>
                    <a:bodyPr/>
                    <a:lstStyle/>
                    <a:p>
                      <a:pPr indent="-15875" algn="ctr">
                        <a:spcAft>
                          <a:spcPts val="0"/>
                        </a:spcAft>
                      </a:pPr>
                      <a:r>
                        <a:rPr lang="en-US" sz="1800" kern="100">
                          <a:effectLst/>
                        </a:rPr>
                        <a:t>E1:</a:t>
                      </a:r>
                      <a:r>
                        <a:rPr lang="zh-CN" sz="1800" kern="100">
                          <a:effectLst/>
                        </a:rPr>
                        <a:t>退还</a:t>
                      </a:r>
                      <a:r>
                        <a:rPr lang="en-US" sz="1800" kern="100">
                          <a:effectLst/>
                        </a:rPr>
                        <a:t>5</a:t>
                      </a:r>
                      <a:r>
                        <a:rPr lang="zh-CN" sz="1800" kern="100">
                          <a:effectLst/>
                        </a:rPr>
                        <a:t>角硬币</a:t>
                      </a:r>
                      <a:endParaRPr lang="zh-CN" sz="1800" kern="100">
                        <a:effectLst/>
                      </a:endParaRPr>
                    </a:p>
                    <a:p>
                      <a:pPr indent="-15875" algn="ctr">
                        <a:spcAft>
                          <a:spcPts val="0"/>
                        </a:spcAft>
                      </a:pPr>
                      <a:r>
                        <a:rPr lang="en-US" sz="1800" kern="100">
                          <a:effectLst/>
                        </a:rPr>
                        <a:t>E2:</a:t>
                      </a:r>
                      <a:r>
                        <a:rPr lang="zh-CN" sz="1800" kern="100">
                          <a:effectLst/>
                        </a:rPr>
                        <a:t>送出“可乐”饮料</a:t>
                      </a:r>
                      <a:endParaRPr lang="zh-CN" sz="1800" kern="100">
                        <a:effectLst/>
                      </a:endParaRPr>
                    </a:p>
                    <a:p>
                      <a:pPr indent="-15875" algn="ctr">
                        <a:spcAft>
                          <a:spcPts val="0"/>
                        </a:spcAft>
                      </a:pPr>
                      <a:r>
                        <a:rPr lang="en-US" sz="1800" kern="100">
                          <a:effectLst/>
                        </a:rPr>
                        <a:t>E3:</a:t>
                      </a:r>
                      <a:r>
                        <a:rPr lang="zh-CN" sz="1800" kern="100">
                          <a:effectLst/>
                        </a:rPr>
                        <a:t>送出“雪碧”饮料</a:t>
                      </a:r>
                      <a:endParaRPr lang="zh-CN" sz="1800" kern="100">
                        <a:effectLst/>
                      </a:endParaRPr>
                    </a:p>
                    <a:p>
                      <a:pPr indent="-15875" algn="ctr">
                        <a:spcAft>
                          <a:spcPts val="0"/>
                        </a:spcAft>
                      </a:pPr>
                      <a:r>
                        <a:rPr lang="en-US" sz="1800" kern="100">
                          <a:effectLst/>
                        </a:rPr>
                        <a:t>E4:</a:t>
                      </a:r>
                      <a:r>
                        <a:rPr lang="zh-CN" sz="1800" kern="100">
                          <a:effectLst/>
                        </a:rPr>
                        <a:t>送出“红茶”饮料</a:t>
                      </a:r>
                      <a:endParaRPr lang="zh-CN" sz="1800" kern="100">
                        <a:effectLst/>
                        <a:latin typeface="Times New Roman" panose="02020603050405020304" pitchFamily="18" charset="0"/>
                        <a:ea typeface="宋体" panose="02010600030101010101" pitchFamily="2" charset="-122"/>
                      </a:endParaRPr>
                    </a:p>
                  </a:txBody>
                  <a:tcPr/>
                </a:tc>
                <a:tc>
                  <a:txBody>
                    <a:bodyPr/>
                    <a:lstStyle/>
                    <a:p>
                      <a:pPr algn="ctr">
                        <a:spcAft>
                          <a:spcPts val="0"/>
                        </a:spcAft>
                      </a:pPr>
                      <a:r>
                        <a:rPr lang="en-US" sz="1800" kern="100">
                          <a:effectLst/>
                        </a:rPr>
                        <a:t> </a:t>
                      </a:r>
                      <a:endParaRPr lang="zh-CN" sz="1800" kern="100">
                        <a:effectLst/>
                      </a:endParaRPr>
                    </a:p>
                    <a:p>
                      <a:pPr algn="ctr">
                        <a:spcAft>
                          <a:spcPts val="0"/>
                        </a:spcAft>
                      </a:pPr>
                      <a:r>
                        <a:rPr lang="zh-CN" sz="1800" kern="100">
                          <a:effectLst/>
                        </a:rPr>
                        <a:t>√</a:t>
                      </a:r>
                      <a:endParaRPr lang="zh-CN" sz="1800" kern="100">
                        <a:effectLst/>
                        <a:latin typeface="Times New Roman" panose="02020603050405020304" pitchFamily="18" charset="0"/>
                        <a:ea typeface="宋体" panose="02010600030101010101" pitchFamily="2" charset="-122"/>
                      </a:endParaRPr>
                    </a:p>
                  </a:txBody>
                  <a:tcPr/>
                </a:tc>
                <a:tc>
                  <a:txBody>
                    <a:bodyPr/>
                    <a:lstStyle/>
                    <a:p>
                      <a:pPr algn="ctr">
                        <a:spcAft>
                          <a:spcPts val="0"/>
                        </a:spcAft>
                      </a:pPr>
                      <a:r>
                        <a:rPr lang="en-US" sz="1800" kern="100">
                          <a:effectLst/>
                        </a:rPr>
                        <a:t> </a:t>
                      </a:r>
                      <a:endParaRPr lang="zh-CN" sz="1800" kern="100">
                        <a:effectLst/>
                      </a:endParaRPr>
                    </a:p>
                    <a:p>
                      <a:pPr algn="ctr">
                        <a:spcAft>
                          <a:spcPts val="0"/>
                        </a:spcAft>
                      </a:pPr>
                      <a:r>
                        <a:rPr lang="en-US" sz="1800" kern="100">
                          <a:effectLst/>
                        </a:rPr>
                        <a:t> </a:t>
                      </a:r>
                      <a:endParaRPr lang="zh-CN" sz="1800" kern="100">
                        <a:effectLst/>
                      </a:endParaRPr>
                    </a:p>
                    <a:p>
                      <a:pPr algn="ctr">
                        <a:spcAft>
                          <a:spcPts val="0"/>
                        </a:spcAft>
                      </a:pPr>
                      <a:r>
                        <a:rPr lang="zh-CN" sz="1800" kern="100">
                          <a:effectLst/>
                        </a:rPr>
                        <a:t>√</a:t>
                      </a:r>
                      <a:endParaRPr lang="zh-CN" sz="1800" kern="100">
                        <a:effectLst/>
                        <a:latin typeface="Times New Roman" panose="02020603050405020304" pitchFamily="18" charset="0"/>
                        <a:ea typeface="宋体" panose="02010600030101010101" pitchFamily="2" charset="-122"/>
                      </a:endParaRPr>
                    </a:p>
                  </a:txBody>
                  <a:tcPr/>
                </a:tc>
                <a:tc>
                  <a:txBody>
                    <a:bodyPr/>
                    <a:lstStyle/>
                    <a:p>
                      <a:pPr algn="ctr">
                        <a:spcAft>
                          <a:spcPts val="0"/>
                        </a:spcAft>
                      </a:pPr>
                      <a:r>
                        <a:rPr lang="en-US" sz="1800" kern="100">
                          <a:effectLst/>
                        </a:rPr>
                        <a:t> </a:t>
                      </a:r>
                      <a:endParaRPr lang="zh-CN" sz="1800" kern="100">
                        <a:effectLst/>
                      </a:endParaRPr>
                    </a:p>
                    <a:p>
                      <a:pPr algn="ctr">
                        <a:spcAft>
                          <a:spcPts val="0"/>
                        </a:spcAft>
                      </a:pPr>
                      <a:r>
                        <a:rPr lang="en-US" sz="1800" kern="100">
                          <a:effectLst/>
                        </a:rPr>
                        <a:t> </a:t>
                      </a:r>
                      <a:endParaRPr lang="zh-CN" sz="1800" kern="100">
                        <a:effectLst/>
                      </a:endParaRPr>
                    </a:p>
                    <a:p>
                      <a:pPr algn="ctr">
                        <a:spcAft>
                          <a:spcPts val="0"/>
                        </a:spcAft>
                      </a:pPr>
                      <a:r>
                        <a:rPr lang="en-US" sz="1800" kern="100">
                          <a:effectLst/>
                        </a:rPr>
                        <a:t> </a:t>
                      </a:r>
                      <a:endParaRPr lang="zh-CN" sz="1800" kern="100">
                        <a:effectLst/>
                      </a:endParaRPr>
                    </a:p>
                    <a:p>
                      <a:pPr algn="ctr">
                        <a:spcAft>
                          <a:spcPts val="0"/>
                        </a:spcAft>
                      </a:pPr>
                      <a:r>
                        <a:rPr lang="zh-CN" sz="1800" kern="100">
                          <a:effectLst/>
                        </a:rPr>
                        <a:t>√</a:t>
                      </a:r>
                      <a:endParaRPr lang="zh-CN" sz="1800" kern="100">
                        <a:effectLst/>
                        <a:latin typeface="Times New Roman" panose="02020603050405020304" pitchFamily="18" charset="0"/>
                        <a:ea typeface="宋体" panose="02010600030101010101" pitchFamily="2" charset="-122"/>
                      </a:endParaRPr>
                    </a:p>
                  </a:txBody>
                  <a:tcPr/>
                </a:tc>
                <a:tc>
                  <a:txBody>
                    <a:bodyPr/>
                    <a:lstStyle/>
                    <a:p>
                      <a:endParaRPr lang="zh-CN" sz="1800">
                        <a:effectLst/>
                        <a:latin typeface="Times New Roman" panose="02020603050405020304" pitchFamily="18" charset="0"/>
                      </a:endParaRPr>
                    </a:p>
                  </a:txBody>
                  <a:tcPr/>
                </a:tc>
                <a:tc>
                  <a:txBody>
                    <a:bodyPr/>
                    <a:lstStyle/>
                    <a:p>
                      <a:pPr algn="ctr">
                        <a:spcAft>
                          <a:spcPts val="0"/>
                        </a:spcAft>
                      </a:pPr>
                      <a:r>
                        <a:rPr lang="zh-CN" sz="1800" kern="100">
                          <a:effectLst/>
                        </a:rPr>
                        <a:t>√</a:t>
                      </a:r>
                      <a:endParaRPr lang="zh-CN" sz="1800" kern="100">
                        <a:effectLst/>
                      </a:endParaRPr>
                    </a:p>
                    <a:p>
                      <a:pPr algn="ctr">
                        <a:spcAft>
                          <a:spcPts val="0"/>
                        </a:spcAft>
                      </a:pPr>
                      <a:r>
                        <a:rPr lang="zh-CN" sz="1800" kern="100">
                          <a:effectLst/>
                        </a:rPr>
                        <a:t>√</a:t>
                      </a:r>
                      <a:endParaRPr lang="zh-CN" sz="1800" kern="100">
                        <a:effectLst/>
                        <a:latin typeface="Times New Roman" panose="02020603050405020304" pitchFamily="18" charset="0"/>
                        <a:ea typeface="宋体" panose="02010600030101010101" pitchFamily="2" charset="-122"/>
                      </a:endParaRPr>
                    </a:p>
                  </a:txBody>
                  <a:tcPr/>
                </a:tc>
                <a:tc>
                  <a:txBody>
                    <a:bodyPr/>
                    <a:lstStyle/>
                    <a:p>
                      <a:pPr algn="ctr">
                        <a:spcAft>
                          <a:spcPts val="0"/>
                        </a:spcAft>
                      </a:pPr>
                      <a:r>
                        <a:rPr lang="zh-CN" sz="1800" kern="100">
                          <a:effectLst/>
                        </a:rPr>
                        <a:t>√</a:t>
                      </a:r>
                      <a:endParaRPr lang="zh-CN" sz="1800" kern="100">
                        <a:effectLst/>
                      </a:endParaRPr>
                    </a:p>
                    <a:p>
                      <a:pPr algn="ctr">
                        <a:spcAft>
                          <a:spcPts val="0"/>
                        </a:spcAft>
                      </a:pPr>
                      <a:r>
                        <a:rPr lang="en-US" sz="1800" kern="100">
                          <a:effectLst/>
                        </a:rPr>
                        <a:t> </a:t>
                      </a:r>
                      <a:endParaRPr lang="zh-CN" sz="1800" kern="100">
                        <a:effectLst/>
                      </a:endParaRPr>
                    </a:p>
                    <a:p>
                      <a:pPr algn="ctr">
                        <a:spcAft>
                          <a:spcPts val="0"/>
                        </a:spcAft>
                      </a:pPr>
                      <a:r>
                        <a:rPr lang="zh-CN" sz="1800" kern="100">
                          <a:effectLst/>
                        </a:rPr>
                        <a:t>√</a:t>
                      </a:r>
                      <a:endParaRPr lang="zh-CN" sz="1800" kern="100">
                        <a:effectLst/>
                        <a:latin typeface="Times New Roman" panose="02020603050405020304" pitchFamily="18" charset="0"/>
                        <a:ea typeface="宋体" panose="02010600030101010101" pitchFamily="2" charset="-122"/>
                      </a:endParaRPr>
                    </a:p>
                  </a:txBody>
                  <a:tcPr/>
                </a:tc>
                <a:tc>
                  <a:txBody>
                    <a:bodyPr/>
                    <a:lstStyle/>
                    <a:p>
                      <a:pPr algn="ctr">
                        <a:spcAft>
                          <a:spcPts val="0"/>
                        </a:spcAft>
                      </a:pPr>
                      <a:r>
                        <a:rPr lang="zh-CN" sz="1800" kern="100">
                          <a:effectLst/>
                        </a:rPr>
                        <a:t>√</a:t>
                      </a:r>
                      <a:endParaRPr lang="zh-CN" sz="1800" kern="100">
                        <a:effectLst/>
                      </a:endParaRPr>
                    </a:p>
                    <a:p>
                      <a:pPr algn="ctr">
                        <a:spcAft>
                          <a:spcPts val="0"/>
                        </a:spcAft>
                      </a:pPr>
                      <a:r>
                        <a:rPr lang="en-US" sz="1800" kern="100">
                          <a:effectLst/>
                        </a:rPr>
                        <a:t> </a:t>
                      </a:r>
                      <a:endParaRPr lang="zh-CN" sz="1800" kern="100">
                        <a:effectLst/>
                      </a:endParaRPr>
                    </a:p>
                    <a:p>
                      <a:pPr algn="ctr">
                        <a:spcAft>
                          <a:spcPts val="0"/>
                        </a:spcAft>
                      </a:pPr>
                      <a:r>
                        <a:rPr lang="en-US" sz="1800" kern="100">
                          <a:effectLst/>
                        </a:rPr>
                        <a:t> </a:t>
                      </a:r>
                      <a:endParaRPr lang="zh-CN" sz="1800" kern="100">
                        <a:effectLst/>
                      </a:endParaRPr>
                    </a:p>
                    <a:p>
                      <a:pPr algn="ctr">
                        <a:spcAft>
                          <a:spcPts val="0"/>
                        </a:spcAft>
                      </a:pPr>
                      <a:r>
                        <a:rPr lang="zh-CN" sz="1800" kern="100">
                          <a:effectLst/>
                        </a:rPr>
                        <a:t>√</a:t>
                      </a:r>
                      <a:endParaRPr lang="zh-CN" sz="1800" kern="100">
                        <a:effectLst/>
                        <a:latin typeface="Times New Roman" panose="02020603050405020304" pitchFamily="18" charset="0"/>
                        <a:ea typeface="宋体" panose="02010600030101010101" pitchFamily="2" charset="-122"/>
                      </a:endParaRPr>
                    </a:p>
                  </a:txBody>
                  <a:tcPr/>
                </a:tc>
                <a:tc>
                  <a:txBody>
                    <a:bodyPr/>
                    <a:lstStyle/>
                    <a:p>
                      <a:endParaRPr lang="zh-CN" sz="1800">
                        <a:effectLst/>
                        <a:latin typeface="Times New Roman" panose="02020603050405020304" pitchFamily="18" charset="0"/>
                      </a:endParaRPr>
                    </a:p>
                  </a:txBody>
                  <a:tcPr/>
                </a:tc>
                <a:tc>
                  <a:txBody>
                    <a:bodyPr/>
                    <a:lstStyle/>
                    <a:p>
                      <a:endParaRPr lang="zh-CN" sz="1800">
                        <a:effectLst/>
                        <a:latin typeface="Times New Roman" panose="02020603050405020304" pitchFamily="18" charset="0"/>
                      </a:endParaRPr>
                    </a:p>
                  </a:txBody>
                  <a:tcPr/>
                </a:tc>
                <a:tc>
                  <a:txBody>
                    <a:bodyPr/>
                    <a:lstStyle/>
                    <a:p>
                      <a:endParaRPr lang="zh-CN" sz="1800">
                        <a:effectLst/>
                        <a:latin typeface="Times New Roman" panose="02020603050405020304" pitchFamily="18" charset="0"/>
                      </a:endParaRPr>
                    </a:p>
                  </a:txBody>
                  <a:tcPr/>
                </a:tc>
                <a:tc>
                  <a:txBody>
                    <a:bodyPr/>
                    <a:lstStyle/>
                    <a:p>
                      <a:endParaRPr lang="zh-CN" sz="1800" dirty="0">
                        <a:effectLst/>
                        <a:latin typeface="Times New Roman" panose="02020603050405020304" pitchFamily="18" charset="0"/>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r>
              <a:rPr lang="zh-CN" altLang="en-US" dirty="0" smtClean="0"/>
              <a:t>根据判定表设计测试用例</a:t>
            </a:r>
            <a:br>
              <a:rPr lang="zh-CN" altLang="en-US" dirty="0" smtClean="0"/>
            </a:br>
            <a:endParaRPr lang="zh-CN" altLang="en-US" dirty="0" smtClean="0"/>
          </a:p>
        </p:txBody>
      </p:sp>
      <p:sp>
        <p:nvSpPr>
          <p:cNvPr id="5" name="矩形 4"/>
          <p:cNvSpPr/>
          <p:nvPr/>
        </p:nvSpPr>
        <p:spPr>
          <a:xfrm>
            <a:off x="673469" y="1572036"/>
            <a:ext cx="6340197" cy="461665"/>
          </a:xfrm>
          <a:prstGeom prst="rect">
            <a:avLst/>
          </a:prstGeom>
        </p:spPr>
        <p:txBody>
          <a:bodyPr wrap="none">
            <a:spAutoFit/>
          </a:bodyPr>
          <a:lstStyle/>
          <a:p>
            <a:r>
              <a:rPr lang="zh-CN" altLang="zh-CN" sz="2400" dirty="0"/>
              <a:t>为判定表的每个有意义的列设计一个测试用例</a:t>
            </a:r>
            <a:endParaRPr lang="zh-CN" altLang="en-US" sz="2400"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graphicFrame>
        <p:nvGraphicFramePr>
          <p:cNvPr id="3" name="表格 2"/>
          <p:cNvGraphicFramePr>
            <a:graphicFrameLocks noGrp="1"/>
          </p:cNvGraphicFramePr>
          <p:nvPr/>
        </p:nvGraphicFramePr>
        <p:xfrm>
          <a:off x="747175" y="2543751"/>
          <a:ext cx="10331395" cy="3520440"/>
        </p:xfrm>
        <a:graphic>
          <a:graphicData uri="http://schemas.openxmlformats.org/drawingml/2006/table">
            <a:tbl>
              <a:tblPr>
                <a:tableStyleId>{22838BEF-8BB2-4498-84A7-C5851F593DF1}</a:tableStyleId>
              </a:tblPr>
              <a:tblGrid>
                <a:gridCol w="1630602"/>
                <a:gridCol w="1490473"/>
                <a:gridCol w="3598211"/>
                <a:gridCol w="3612109"/>
              </a:tblGrid>
              <a:tr h="0">
                <a:tc>
                  <a:txBody>
                    <a:bodyPr/>
                    <a:lstStyle/>
                    <a:p>
                      <a:pPr algn="ctr">
                        <a:lnSpc>
                          <a:spcPct val="150000"/>
                        </a:lnSpc>
                        <a:spcAft>
                          <a:spcPts val="0"/>
                        </a:spcAft>
                      </a:pPr>
                      <a:r>
                        <a:rPr lang="zh-CN" sz="1800" b="1" kern="100" dirty="0">
                          <a:effectLst/>
                        </a:rPr>
                        <a:t>用例编号</a:t>
                      </a:r>
                      <a:endParaRPr lang="zh-CN" sz="1800" b="1" kern="100" dirty="0">
                        <a:effectLst/>
                        <a:latin typeface="Times New Roman" panose="02020603050405020304" pitchFamily="18" charset="0"/>
                        <a:ea typeface="宋体" panose="02010600030101010101" pitchFamily="2" charset="-122"/>
                      </a:endParaRPr>
                    </a:p>
                  </a:txBody>
                  <a:tcPr marL="123190" marR="123190" anchor="ctr"/>
                </a:tc>
                <a:tc>
                  <a:txBody>
                    <a:bodyPr/>
                    <a:lstStyle/>
                    <a:p>
                      <a:pPr algn="ctr">
                        <a:lnSpc>
                          <a:spcPct val="150000"/>
                        </a:lnSpc>
                        <a:spcAft>
                          <a:spcPts val="0"/>
                        </a:spcAft>
                      </a:pPr>
                      <a:r>
                        <a:rPr lang="zh-CN" sz="1800" b="1" kern="100">
                          <a:effectLst/>
                        </a:rPr>
                        <a:t>规则</a:t>
                      </a:r>
                      <a:endParaRPr lang="zh-CN" sz="1800" b="1" kern="100">
                        <a:effectLst/>
                        <a:latin typeface="Times New Roman" panose="02020603050405020304" pitchFamily="18" charset="0"/>
                        <a:ea typeface="宋体" panose="02010600030101010101" pitchFamily="2" charset="-122"/>
                      </a:endParaRPr>
                    </a:p>
                  </a:txBody>
                  <a:tcPr marL="0" marR="0" marT="0" marB="0"/>
                </a:tc>
                <a:tc>
                  <a:txBody>
                    <a:bodyPr/>
                    <a:lstStyle/>
                    <a:p>
                      <a:pPr algn="ctr">
                        <a:lnSpc>
                          <a:spcPct val="150000"/>
                        </a:lnSpc>
                        <a:spcAft>
                          <a:spcPts val="0"/>
                        </a:spcAft>
                      </a:pPr>
                      <a:r>
                        <a:rPr lang="zh-CN" sz="1800" b="1" kern="100">
                          <a:effectLst/>
                        </a:rPr>
                        <a:t>输入</a:t>
                      </a:r>
                      <a:endParaRPr lang="zh-CN" sz="1800" b="1" kern="100">
                        <a:effectLst/>
                        <a:latin typeface="Times New Roman" panose="02020603050405020304" pitchFamily="18" charset="0"/>
                        <a:ea typeface="宋体" panose="02010600030101010101" pitchFamily="2" charset="-122"/>
                      </a:endParaRPr>
                    </a:p>
                  </a:txBody>
                  <a:tcPr marL="123190" marR="123190" anchor="ctr"/>
                </a:tc>
                <a:tc>
                  <a:txBody>
                    <a:bodyPr/>
                    <a:lstStyle/>
                    <a:p>
                      <a:pPr algn="ctr">
                        <a:lnSpc>
                          <a:spcPct val="150000"/>
                        </a:lnSpc>
                        <a:spcAft>
                          <a:spcPts val="0"/>
                        </a:spcAft>
                      </a:pPr>
                      <a:r>
                        <a:rPr lang="zh-CN" sz="1800" b="1" kern="100" dirty="0">
                          <a:effectLst/>
                        </a:rPr>
                        <a:t>预期输出</a:t>
                      </a:r>
                      <a:endParaRPr lang="zh-CN" sz="1800" b="1" kern="100" dirty="0">
                        <a:effectLst/>
                        <a:latin typeface="Times New Roman" panose="02020603050405020304" pitchFamily="18" charset="0"/>
                        <a:ea typeface="宋体" panose="02010600030101010101" pitchFamily="2" charset="-122"/>
                      </a:endParaRPr>
                    </a:p>
                  </a:txBody>
                  <a:tcPr marL="123190" marR="123190" anchor="ctr"/>
                </a:tc>
              </a:tr>
              <a:tr h="0">
                <a:tc>
                  <a:txBody>
                    <a:bodyPr/>
                    <a:lstStyle/>
                    <a:p>
                      <a:pPr algn="ctr">
                        <a:lnSpc>
                          <a:spcPct val="150000"/>
                        </a:lnSpc>
                        <a:spcAft>
                          <a:spcPts val="0"/>
                        </a:spcAft>
                      </a:pPr>
                      <a:r>
                        <a:rPr lang="en-US" sz="1800" kern="100">
                          <a:effectLst/>
                        </a:rPr>
                        <a:t>1</a:t>
                      </a:r>
                      <a:endParaRPr lang="zh-CN" sz="1800" kern="100">
                        <a:effectLst/>
                        <a:latin typeface="Times New Roman" panose="02020603050405020304" pitchFamily="18" charset="0"/>
                        <a:ea typeface="宋体" panose="02010600030101010101" pitchFamily="2" charset="-122"/>
                      </a:endParaRPr>
                    </a:p>
                  </a:txBody>
                  <a:tcPr marL="123190" marR="123190" anchor="ctr"/>
                </a:tc>
                <a:tc>
                  <a:txBody>
                    <a:bodyPr/>
                    <a:lstStyle/>
                    <a:p>
                      <a:pPr algn="ctr">
                        <a:lnSpc>
                          <a:spcPct val="150000"/>
                        </a:lnSpc>
                        <a:spcAft>
                          <a:spcPts val="0"/>
                        </a:spcAft>
                      </a:pPr>
                      <a:r>
                        <a:rPr lang="en-US" sz="1800" kern="100">
                          <a:effectLst/>
                        </a:rPr>
                        <a:t>R1</a:t>
                      </a:r>
                      <a:endParaRPr lang="zh-CN" sz="1800" kern="100">
                        <a:effectLst/>
                        <a:latin typeface="Times New Roman" panose="02020603050405020304" pitchFamily="18" charset="0"/>
                        <a:ea typeface="宋体" panose="02010600030101010101" pitchFamily="2" charset="-122"/>
                      </a:endParaRPr>
                    </a:p>
                  </a:txBody>
                  <a:tcPr marL="0" marR="0" marT="0" marB="0"/>
                </a:tc>
                <a:tc>
                  <a:txBody>
                    <a:bodyPr/>
                    <a:lstStyle/>
                    <a:p>
                      <a:pPr algn="just">
                        <a:lnSpc>
                          <a:spcPct val="150000"/>
                        </a:lnSpc>
                        <a:spcAft>
                          <a:spcPts val="0"/>
                        </a:spcAft>
                      </a:pPr>
                      <a:r>
                        <a:rPr lang="zh-CN" sz="1800" kern="100">
                          <a:effectLst/>
                        </a:rPr>
                        <a:t>投入</a:t>
                      </a:r>
                      <a:r>
                        <a:rPr lang="en-US" sz="1800" kern="100">
                          <a:effectLst/>
                        </a:rPr>
                        <a:t>1</a:t>
                      </a:r>
                      <a:r>
                        <a:rPr lang="zh-CN" sz="1800" kern="100">
                          <a:effectLst/>
                        </a:rPr>
                        <a:t>元</a:t>
                      </a:r>
                      <a:r>
                        <a:rPr lang="en-US" sz="1800" kern="100">
                          <a:effectLst/>
                        </a:rPr>
                        <a:t>5</a:t>
                      </a:r>
                      <a:r>
                        <a:rPr lang="zh-CN" sz="1800" kern="100">
                          <a:effectLst/>
                        </a:rPr>
                        <a:t>角，按</a:t>
                      </a:r>
                      <a:r>
                        <a:rPr lang="en-US" sz="1800" kern="100">
                          <a:effectLst/>
                        </a:rPr>
                        <a:t>“</a:t>
                      </a:r>
                      <a:r>
                        <a:rPr lang="zh-CN" sz="1800" kern="100">
                          <a:effectLst/>
                        </a:rPr>
                        <a:t>可乐</a:t>
                      </a:r>
                      <a:r>
                        <a:rPr lang="en-US" sz="1800" kern="100">
                          <a:effectLst/>
                        </a:rPr>
                        <a:t>”</a:t>
                      </a:r>
                      <a:endParaRPr lang="zh-CN" sz="1800" kern="100">
                        <a:effectLst/>
                        <a:latin typeface="Times New Roman" panose="02020603050405020304" pitchFamily="18" charset="0"/>
                        <a:ea typeface="宋体" panose="02010600030101010101" pitchFamily="2" charset="-122"/>
                      </a:endParaRPr>
                    </a:p>
                  </a:txBody>
                  <a:tcPr marL="123190" marR="123190" anchor="ctr"/>
                </a:tc>
                <a:tc>
                  <a:txBody>
                    <a:bodyPr/>
                    <a:lstStyle/>
                    <a:p>
                      <a:pPr algn="just">
                        <a:lnSpc>
                          <a:spcPct val="150000"/>
                        </a:lnSpc>
                        <a:spcAft>
                          <a:spcPts val="0"/>
                        </a:spcAft>
                      </a:pPr>
                      <a:r>
                        <a:rPr lang="zh-CN" sz="1800" kern="100">
                          <a:effectLst/>
                        </a:rPr>
                        <a:t>送出</a:t>
                      </a:r>
                      <a:r>
                        <a:rPr lang="en-US" sz="1800" kern="100">
                          <a:effectLst/>
                        </a:rPr>
                        <a:t>“</a:t>
                      </a:r>
                      <a:r>
                        <a:rPr lang="zh-CN" sz="1800" kern="100">
                          <a:effectLst/>
                        </a:rPr>
                        <a:t>可乐</a:t>
                      </a:r>
                      <a:r>
                        <a:rPr lang="en-US" sz="1800" kern="100">
                          <a:effectLst/>
                        </a:rPr>
                        <a:t>”</a:t>
                      </a:r>
                      <a:r>
                        <a:rPr lang="zh-CN" sz="1800" kern="100">
                          <a:effectLst/>
                        </a:rPr>
                        <a:t>饮料</a:t>
                      </a:r>
                      <a:endParaRPr lang="zh-CN" sz="1800" kern="100">
                        <a:effectLst/>
                        <a:latin typeface="Times New Roman" panose="02020603050405020304" pitchFamily="18" charset="0"/>
                        <a:ea typeface="宋体" panose="02010600030101010101" pitchFamily="2" charset="-122"/>
                      </a:endParaRPr>
                    </a:p>
                  </a:txBody>
                  <a:tcPr marL="123190" marR="123190" anchor="ctr"/>
                </a:tc>
              </a:tr>
              <a:tr h="0">
                <a:tc>
                  <a:txBody>
                    <a:bodyPr/>
                    <a:lstStyle/>
                    <a:p>
                      <a:pPr algn="ctr">
                        <a:lnSpc>
                          <a:spcPct val="150000"/>
                        </a:lnSpc>
                        <a:spcAft>
                          <a:spcPts val="0"/>
                        </a:spcAft>
                      </a:pPr>
                      <a:r>
                        <a:rPr lang="en-US" sz="1800" kern="100">
                          <a:effectLst/>
                        </a:rPr>
                        <a:t>2</a:t>
                      </a:r>
                      <a:endParaRPr lang="zh-CN" sz="1800" kern="100">
                        <a:effectLst/>
                        <a:latin typeface="Times New Roman" panose="02020603050405020304" pitchFamily="18" charset="0"/>
                        <a:ea typeface="宋体" panose="02010600030101010101" pitchFamily="2" charset="-122"/>
                      </a:endParaRPr>
                    </a:p>
                  </a:txBody>
                  <a:tcPr marL="123190" marR="123190" anchor="ctr"/>
                </a:tc>
                <a:tc>
                  <a:txBody>
                    <a:bodyPr/>
                    <a:lstStyle/>
                    <a:p>
                      <a:pPr algn="ctr">
                        <a:lnSpc>
                          <a:spcPct val="150000"/>
                        </a:lnSpc>
                        <a:spcAft>
                          <a:spcPts val="0"/>
                        </a:spcAft>
                      </a:pPr>
                      <a:r>
                        <a:rPr lang="en-US" sz="1800" kern="100">
                          <a:effectLst/>
                        </a:rPr>
                        <a:t>R2</a:t>
                      </a:r>
                      <a:endParaRPr lang="zh-CN" sz="1800" kern="100">
                        <a:effectLst/>
                        <a:latin typeface="Times New Roman" panose="02020603050405020304" pitchFamily="18" charset="0"/>
                        <a:ea typeface="宋体" panose="02010600030101010101" pitchFamily="2" charset="-122"/>
                      </a:endParaRPr>
                    </a:p>
                  </a:txBody>
                  <a:tcPr marL="0" marR="0" marT="0" marB="0"/>
                </a:tc>
                <a:tc>
                  <a:txBody>
                    <a:bodyPr/>
                    <a:lstStyle/>
                    <a:p>
                      <a:pPr algn="just">
                        <a:lnSpc>
                          <a:spcPct val="150000"/>
                        </a:lnSpc>
                        <a:spcAft>
                          <a:spcPts val="0"/>
                        </a:spcAft>
                      </a:pPr>
                      <a:r>
                        <a:rPr lang="zh-CN" sz="1800" kern="100" dirty="0">
                          <a:effectLst/>
                        </a:rPr>
                        <a:t>投入</a:t>
                      </a:r>
                      <a:r>
                        <a:rPr lang="en-US" sz="1800" kern="100" dirty="0">
                          <a:effectLst/>
                        </a:rPr>
                        <a:t>1</a:t>
                      </a:r>
                      <a:r>
                        <a:rPr lang="zh-CN" sz="1800" kern="100" dirty="0">
                          <a:effectLst/>
                        </a:rPr>
                        <a:t>元</a:t>
                      </a:r>
                      <a:r>
                        <a:rPr lang="en-US" sz="1800" kern="100" dirty="0">
                          <a:effectLst/>
                        </a:rPr>
                        <a:t>5</a:t>
                      </a:r>
                      <a:r>
                        <a:rPr lang="zh-CN" sz="1800" kern="100" dirty="0">
                          <a:effectLst/>
                        </a:rPr>
                        <a:t>角，按</a:t>
                      </a:r>
                      <a:r>
                        <a:rPr lang="en-US" sz="1800" kern="100" dirty="0">
                          <a:effectLst/>
                        </a:rPr>
                        <a:t>“</a:t>
                      </a:r>
                      <a:r>
                        <a:rPr lang="zh-CN" sz="1800" kern="100" dirty="0">
                          <a:effectLst/>
                        </a:rPr>
                        <a:t>雪碧</a:t>
                      </a:r>
                      <a:r>
                        <a:rPr lang="en-US" sz="1800" kern="100" dirty="0">
                          <a:effectLst/>
                        </a:rPr>
                        <a:t>”</a:t>
                      </a:r>
                      <a:endParaRPr lang="zh-CN" sz="1800" kern="100" dirty="0">
                        <a:effectLst/>
                        <a:latin typeface="Times New Roman" panose="02020603050405020304" pitchFamily="18" charset="0"/>
                        <a:ea typeface="宋体" panose="02010600030101010101" pitchFamily="2" charset="-122"/>
                      </a:endParaRPr>
                    </a:p>
                  </a:txBody>
                  <a:tcPr marL="123190" marR="123190" anchor="ctr"/>
                </a:tc>
                <a:tc>
                  <a:txBody>
                    <a:bodyPr/>
                    <a:lstStyle/>
                    <a:p>
                      <a:pPr algn="just">
                        <a:lnSpc>
                          <a:spcPct val="150000"/>
                        </a:lnSpc>
                        <a:spcAft>
                          <a:spcPts val="0"/>
                        </a:spcAft>
                      </a:pPr>
                      <a:r>
                        <a:rPr lang="zh-CN" sz="1800" kern="100">
                          <a:effectLst/>
                        </a:rPr>
                        <a:t>送出</a:t>
                      </a:r>
                      <a:r>
                        <a:rPr lang="en-US" sz="1800" kern="100">
                          <a:effectLst/>
                        </a:rPr>
                        <a:t>“</a:t>
                      </a:r>
                      <a:r>
                        <a:rPr lang="zh-CN" sz="1800" kern="100">
                          <a:effectLst/>
                        </a:rPr>
                        <a:t>雪碧</a:t>
                      </a:r>
                      <a:r>
                        <a:rPr lang="en-US" sz="1800" kern="100">
                          <a:effectLst/>
                        </a:rPr>
                        <a:t>”</a:t>
                      </a:r>
                      <a:r>
                        <a:rPr lang="zh-CN" sz="1800" kern="100">
                          <a:effectLst/>
                        </a:rPr>
                        <a:t>饮料</a:t>
                      </a:r>
                      <a:endParaRPr lang="zh-CN" sz="1800" kern="100">
                        <a:effectLst/>
                        <a:latin typeface="Times New Roman" panose="02020603050405020304" pitchFamily="18" charset="0"/>
                        <a:ea typeface="宋体" panose="02010600030101010101" pitchFamily="2" charset="-122"/>
                      </a:endParaRPr>
                    </a:p>
                  </a:txBody>
                  <a:tcPr marL="123190" marR="123190" anchor="ctr"/>
                </a:tc>
              </a:tr>
              <a:tr h="0">
                <a:tc>
                  <a:txBody>
                    <a:bodyPr/>
                    <a:lstStyle/>
                    <a:p>
                      <a:pPr algn="ctr">
                        <a:lnSpc>
                          <a:spcPct val="150000"/>
                        </a:lnSpc>
                        <a:spcAft>
                          <a:spcPts val="0"/>
                        </a:spcAft>
                      </a:pPr>
                      <a:r>
                        <a:rPr lang="en-US" sz="1800" kern="100">
                          <a:effectLst/>
                        </a:rPr>
                        <a:t>3</a:t>
                      </a:r>
                      <a:endParaRPr lang="zh-CN" sz="1800" kern="100">
                        <a:effectLst/>
                        <a:latin typeface="Times New Roman" panose="02020603050405020304" pitchFamily="18" charset="0"/>
                        <a:ea typeface="宋体" panose="02010600030101010101" pitchFamily="2" charset="-122"/>
                      </a:endParaRPr>
                    </a:p>
                  </a:txBody>
                  <a:tcPr marL="123190" marR="123190" anchor="ctr"/>
                </a:tc>
                <a:tc>
                  <a:txBody>
                    <a:bodyPr/>
                    <a:lstStyle/>
                    <a:p>
                      <a:pPr algn="ctr">
                        <a:lnSpc>
                          <a:spcPct val="150000"/>
                        </a:lnSpc>
                        <a:spcAft>
                          <a:spcPts val="0"/>
                        </a:spcAft>
                      </a:pPr>
                      <a:r>
                        <a:rPr lang="en-US" sz="1800" kern="100">
                          <a:effectLst/>
                        </a:rPr>
                        <a:t>R3</a:t>
                      </a:r>
                      <a:endParaRPr lang="zh-CN" sz="1800" kern="100">
                        <a:effectLst/>
                        <a:latin typeface="Times New Roman" panose="02020603050405020304" pitchFamily="18" charset="0"/>
                        <a:ea typeface="宋体" panose="02010600030101010101" pitchFamily="2" charset="-122"/>
                      </a:endParaRPr>
                    </a:p>
                  </a:txBody>
                  <a:tcPr marL="0" marR="0" marT="0" marB="0"/>
                </a:tc>
                <a:tc>
                  <a:txBody>
                    <a:bodyPr/>
                    <a:lstStyle/>
                    <a:p>
                      <a:pPr algn="just">
                        <a:lnSpc>
                          <a:spcPct val="150000"/>
                        </a:lnSpc>
                        <a:spcAft>
                          <a:spcPts val="0"/>
                        </a:spcAft>
                      </a:pPr>
                      <a:r>
                        <a:rPr lang="zh-CN" sz="1800" kern="100">
                          <a:effectLst/>
                        </a:rPr>
                        <a:t>投入</a:t>
                      </a:r>
                      <a:r>
                        <a:rPr lang="en-US" sz="1800" kern="100">
                          <a:effectLst/>
                        </a:rPr>
                        <a:t>1</a:t>
                      </a:r>
                      <a:r>
                        <a:rPr lang="zh-CN" sz="1800" kern="100">
                          <a:effectLst/>
                        </a:rPr>
                        <a:t>元</a:t>
                      </a:r>
                      <a:r>
                        <a:rPr lang="en-US" sz="1800" kern="100">
                          <a:effectLst/>
                        </a:rPr>
                        <a:t>5</a:t>
                      </a:r>
                      <a:r>
                        <a:rPr lang="zh-CN" sz="1800" kern="100">
                          <a:effectLst/>
                        </a:rPr>
                        <a:t>角，按</a:t>
                      </a:r>
                      <a:r>
                        <a:rPr lang="en-US" sz="1800" kern="100">
                          <a:effectLst/>
                        </a:rPr>
                        <a:t>“</a:t>
                      </a:r>
                      <a:r>
                        <a:rPr lang="zh-CN" sz="1800" kern="100">
                          <a:effectLst/>
                        </a:rPr>
                        <a:t>红茶</a:t>
                      </a:r>
                      <a:r>
                        <a:rPr lang="en-US" sz="1800" kern="100">
                          <a:effectLst/>
                        </a:rPr>
                        <a:t>”</a:t>
                      </a:r>
                      <a:endParaRPr lang="zh-CN" sz="1800" kern="100">
                        <a:effectLst/>
                        <a:latin typeface="Times New Roman" panose="02020603050405020304" pitchFamily="18" charset="0"/>
                        <a:ea typeface="宋体" panose="02010600030101010101" pitchFamily="2" charset="-122"/>
                      </a:endParaRPr>
                    </a:p>
                  </a:txBody>
                  <a:tcPr marL="123190" marR="123190" anchor="ctr"/>
                </a:tc>
                <a:tc>
                  <a:txBody>
                    <a:bodyPr/>
                    <a:lstStyle/>
                    <a:p>
                      <a:pPr algn="just">
                        <a:lnSpc>
                          <a:spcPct val="150000"/>
                        </a:lnSpc>
                        <a:spcAft>
                          <a:spcPts val="0"/>
                        </a:spcAft>
                      </a:pPr>
                      <a:r>
                        <a:rPr lang="zh-CN" sz="1800" kern="100">
                          <a:effectLst/>
                        </a:rPr>
                        <a:t>送出</a:t>
                      </a:r>
                      <a:r>
                        <a:rPr lang="en-US" sz="1800" kern="100">
                          <a:effectLst/>
                        </a:rPr>
                        <a:t>“</a:t>
                      </a:r>
                      <a:r>
                        <a:rPr lang="zh-CN" sz="1800" kern="100">
                          <a:effectLst/>
                        </a:rPr>
                        <a:t>红茶</a:t>
                      </a:r>
                      <a:r>
                        <a:rPr lang="en-US" sz="1800" kern="100">
                          <a:effectLst/>
                        </a:rPr>
                        <a:t>”</a:t>
                      </a:r>
                      <a:r>
                        <a:rPr lang="zh-CN" sz="1800" kern="100">
                          <a:effectLst/>
                        </a:rPr>
                        <a:t>饮料</a:t>
                      </a:r>
                      <a:endParaRPr lang="zh-CN" sz="1800" kern="100">
                        <a:effectLst/>
                        <a:latin typeface="Times New Roman" panose="02020603050405020304" pitchFamily="18" charset="0"/>
                        <a:ea typeface="宋体" panose="02010600030101010101" pitchFamily="2" charset="-122"/>
                      </a:endParaRPr>
                    </a:p>
                  </a:txBody>
                  <a:tcPr marL="123190" marR="123190" anchor="ctr"/>
                </a:tc>
              </a:tr>
              <a:tr h="0">
                <a:tc>
                  <a:txBody>
                    <a:bodyPr/>
                    <a:lstStyle/>
                    <a:p>
                      <a:pPr algn="ctr">
                        <a:lnSpc>
                          <a:spcPct val="150000"/>
                        </a:lnSpc>
                        <a:spcAft>
                          <a:spcPts val="0"/>
                        </a:spcAft>
                      </a:pPr>
                      <a:r>
                        <a:rPr lang="en-US" sz="1800" kern="100">
                          <a:effectLst/>
                        </a:rPr>
                        <a:t>4</a:t>
                      </a:r>
                      <a:endParaRPr lang="zh-CN" sz="1800" kern="100">
                        <a:effectLst/>
                        <a:latin typeface="Times New Roman" panose="02020603050405020304" pitchFamily="18" charset="0"/>
                        <a:ea typeface="宋体" panose="02010600030101010101" pitchFamily="2" charset="-122"/>
                      </a:endParaRPr>
                    </a:p>
                  </a:txBody>
                  <a:tcPr marL="123190" marR="123190" anchor="ctr"/>
                </a:tc>
                <a:tc>
                  <a:txBody>
                    <a:bodyPr/>
                    <a:lstStyle/>
                    <a:p>
                      <a:pPr algn="ctr">
                        <a:lnSpc>
                          <a:spcPct val="150000"/>
                        </a:lnSpc>
                        <a:spcAft>
                          <a:spcPts val="0"/>
                        </a:spcAft>
                      </a:pPr>
                      <a:r>
                        <a:rPr lang="en-US" sz="1800" kern="100" dirty="0">
                          <a:effectLst/>
                        </a:rPr>
                        <a:t>R5</a:t>
                      </a:r>
                      <a:endParaRPr lang="zh-CN" sz="1800" kern="100" dirty="0">
                        <a:effectLst/>
                        <a:latin typeface="Times New Roman" panose="02020603050405020304" pitchFamily="18" charset="0"/>
                        <a:ea typeface="宋体" panose="02010600030101010101" pitchFamily="2" charset="-122"/>
                      </a:endParaRPr>
                    </a:p>
                  </a:txBody>
                  <a:tcPr marL="0" marR="0" marT="0" marB="0"/>
                </a:tc>
                <a:tc>
                  <a:txBody>
                    <a:bodyPr/>
                    <a:lstStyle/>
                    <a:p>
                      <a:pPr algn="just">
                        <a:lnSpc>
                          <a:spcPct val="150000"/>
                        </a:lnSpc>
                        <a:spcAft>
                          <a:spcPts val="0"/>
                        </a:spcAft>
                      </a:pPr>
                      <a:r>
                        <a:rPr lang="zh-CN" sz="1800" kern="100">
                          <a:effectLst/>
                        </a:rPr>
                        <a:t>投入</a:t>
                      </a:r>
                      <a:r>
                        <a:rPr lang="en-US" sz="1800" kern="100">
                          <a:effectLst/>
                        </a:rPr>
                        <a:t>2</a:t>
                      </a:r>
                      <a:r>
                        <a:rPr lang="zh-CN" sz="1800" kern="100">
                          <a:effectLst/>
                        </a:rPr>
                        <a:t>元，按</a:t>
                      </a:r>
                      <a:r>
                        <a:rPr lang="en-US" sz="1800" kern="100">
                          <a:effectLst/>
                        </a:rPr>
                        <a:t>“</a:t>
                      </a:r>
                      <a:r>
                        <a:rPr lang="zh-CN" sz="1800" kern="100">
                          <a:effectLst/>
                        </a:rPr>
                        <a:t>可乐</a:t>
                      </a:r>
                      <a:r>
                        <a:rPr lang="en-US" sz="1800" kern="100">
                          <a:effectLst/>
                        </a:rPr>
                        <a:t>”</a:t>
                      </a:r>
                      <a:endParaRPr lang="zh-CN" sz="1800" kern="100">
                        <a:effectLst/>
                        <a:latin typeface="Times New Roman" panose="02020603050405020304" pitchFamily="18" charset="0"/>
                        <a:ea typeface="宋体" panose="02010600030101010101" pitchFamily="2" charset="-122"/>
                      </a:endParaRPr>
                    </a:p>
                  </a:txBody>
                  <a:tcPr marL="123190" marR="123190" anchor="ctr"/>
                </a:tc>
                <a:tc>
                  <a:txBody>
                    <a:bodyPr/>
                    <a:lstStyle/>
                    <a:p>
                      <a:pPr algn="just">
                        <a:lnSpc>
                          <a:spcPct val="150000"/>
                        </a:lnSpc>
                        <a:spcAft>
                          <a:spcPts val="0"/>
                        </a:spcAft>
                      </a:pPr>
                      <a:r>
                        <a:rPr lang="zh-CN" sz="1800" kern="100">
                          <a:effectLst/>
                        </a:rPr>
                        <a:t>找</a:t>
                      </a:r>
                      <a:r>
                        <a:rPr lang="en-US" sz="1800" kern="100">
                          <a:effectLst/>
                        </a:rPr>
                        <a:t>5</a:t>
                      </a:r>
                      <a:r>
                        <a:rPr lang="zh-CN" sz="1800" kern="100">
                          <a:effectLst/>
                        </a:rPr>
                        <a:t>角，送出</a:t>
                      </a:r>
                      <a:r>
                        <a:rPr lang="en-US" sz="1800" kern="100">
                          <a:effectLst/>
                        </a:rPr>
                        <a:t>“</a:t>
                      </a:r>
                      <a:r>
                        <a:rPr lang="zh-CN" sz="1800" kern="100">
                          <a:effectLst/>
                        </a:rPr>
                        <a:t>可乐</a:t>
                      </a:r>
                      <a:r>
                        <a:rPr lang="en-US" sz="1800" kern="100">
                          <a:effectLst/>
                        </a:rPr>
                        <a:t>”</a:t>
                      </a:r>
                      <a:endParaRPr lang="zh-CN" sz="1800" kern="100">
                        <a:effectLst/>
                        <a:latin typeface="Times New Roman" panose="02020603050405020304" pitchFamily="18" charset="0"/>
                        <a:ea typeface="宋体" panose="02010600030101010101" pitchFamily="2" charset="-122"/>
                      </a:endParaRPr>
                    </a:p>
                  </a:txBody>
                  <a:tcPr marL="123190" marR="123190" anchor="ctr"/>
                </a:tc>
              </a:tr>
              <a:tr h="0">
                <a:tc>
                  <a:txBody>
                    <a:bodyPr/>
                    <a:lstStyle/>
                    <a:p>
                      <a:pPr algn="ctr">
                        <a:lnSpc>
                          <a:spcPct val="150000"/>
                        </a:lnSpc>
                        <a:spcAft>
                          <a:spcPts val="0"/>
                        </a:spcAft>
                      </a:pPr>
                      <a:r>
                        <a:rPr lang="en-US" sz="1800" kern="100">
                          <a:effectLst/>
                        </a:rPr>
                        <a:t>5</a:t>
                      </a:r>
                      <a:endParaRPr lang="zh-CN" sz="1800" kern="100">
                        <a:effectLst/>
                        <a:latin typeface="Times New Roman" panose="02020603050405020304" pitchFamily="18" charset="0"/>
                        <a:ea typeface="宋体" panose="02010600030101010101" pitchFamily="2" charset="-122"/>
                      </a:endParaRPr>
                    </a:p>
                  </a:txBody>
                  <a:tcPr marL="123190" marR="123190" anchor="ctr"/>
                </a:tc>
                <a:tc>
                  <a:txBody>
                    <a:bodyPr/>
                    <a:lstStyle/>
                    <a:p>
                      <a:pPr algn="ctr">
                        <a:lnSpc>
                          <a:spcPct val="150000"/>
                        </a:lnSpc>
                        <a:spcAft>
                          <a:spcPts val="0"/>
                        </a:spcAft>
                      </a:pPr>
                      <a:r>
                        <a:rPr lang="en-US" sz="1800" kern="100">
                          <a:effectLst/>
                        </a:rPr>
                        <a:t>R6</a:t>
                      </a:r>
                      <a:endParaRPr lang="zh-CN" sz="1800" kern="100">
                        <a:effectLst/>
                        <a:latin typeface="Times New Roman" panose="02020603050405020304" pitchFamily="18" charset="0"/>
                        <a:ea typeface="宋体" panose="02010600030101010101" pitchFamily="2" charset="-122"/>
                      </a:endParaRPr>
                    </a:p>
                  </a:txBody>
                  <a:tcPr marL="0" marR="0" marT="0" marB="0"/>
                </a:tc>
                <a:tc>
                  <a:txBody>
                    <a:bodyPr/>
                    <a:lstStyle/>
                    <a:p>
                      <a:pPr algn="just">
                        <a:lnSpc>
                          <a:spcPct val="150000"/>
                        </a:lnSpc>
                        <a:spcAft>
                          <a:spcPts val="0"/>
                        </a:spcAft>
                      </a:pPr>
                      <a:r>
                        <a:rPr lang="zh-CN" sz="1800" kern="100">
                          <a:effectLst/>
                        </a:rPr>
                        <a:t>投入</a:t>
                      </a:r>
                      <a:r>
                        <a:rPr lang="en-US" sz="1800" kern="100">
                          <a:effectLst/>
                        </a:rPr>
                        <a:t>2</a:t>
                      </a:r>
                      <a:r>
                        <a:rPr lang="zh-CN" sz="1800" kern="100">
                          <a:effectLst/>
                        </a:rPr>
                        <a:t>元，按</a:t>
                      </a:r>
                      <a:r>
                        <a:rPr lang="en-US" sz="1800" kern="100">
                          <a:effectLst/>
                        </a:rPr>
                        <a:t>“</a:t>
                      </a:r>
                      <a:r>
                        <a:rPr lang="zh-CN" sz="1800" kern="100">
                          <a:effectLst/>
                        </a:rPr>
                        <a:t>雪碧</a:t>
                      </a:r>
                      <a:r>
                        <a:rPr lang="en-US" sz="1800" kern="100">
                          <a:effectLst/>
                        </a:rPr>
                        <a:t>”</a:t>
                      </a:r>
                      <a:endParaRPr lang="zh-CN" sz="1800" kern="100">
                        <a:effectLst/>
                        <a:latin typeface="Times New Roman" panose="02020603050405020304" pitchFamily="18" charset="0"/>
                        <a:ea typeface="宋体" panose="02010600030101010101" pitchFamily="2" charset="-122"/>
                      </a:endParaRPr>
                    </a:p>
                  </a:txBody>
                  <a:tcPr marL="123190" marR="123190" anchor="ctr"/>
                </a:tc>
                <a:tc>
                  <a:txBody>
                    <a:bodyPr/>
                    <a:lstStyle/>
                    <a:p>
                      <a:pPr algn="just">
                        <a:lnSpc>
                          <a:spcPct val="150000"/>
                        </a:lnSpc>
                        <a:spcAft>
                          <a:spcPts val="0"/>
                        </a:spcAft>
                      </a:pPr>
                      <a:r>
                        <a:rPr lang="zh-CN" sz="1800" kern="100">
                          <a:effectLst/>
                        </a:rPr>
                        <a:t>找</a:t>
                      </a:r>
                      <a:r>
                        <a:rPr lang="en-US" sz="1800" kern="100">
                          <a:effectLst/>
                        </a:rPr>
                        <a:t>5</a:t>
                      </a:r>
                      <a:r>
                        <a:rPr lang="zh-CN" sz="1800" kern="100">
                          <a:effectLst/>
                        </a:rPr>
                        <a:t>角，送出</a:t>
                      </a:r>
                      <a:r>
                        <a:rPr lang="en-US" sz="1800" kern="100">
                          <a:effectLst/>
                        </a:rPr>
                        <a:t>“</a:t>
                      </a:r>
                      <a:r>
                        <a:rPr lang="zh-CN" sz="1800" kern="100">
                          <a:effectLst/>
                        </a:rPr>
                        <a:t>雪碧</a:t>
                      </a:r>
                      <a:r>
                        <a:rPr lang="en-US" sz="1800" kern="100">
                          <a:effectLst/>
                        </a:rPr>
                        <a:t>”</a:t>
                      </a:r>
                      <a:endParaRPr lang="zh-CN" sz="1800" kern="100">
                        <a:effectLst/>
                        <a:latin typeface="Times New Roman" panose="02020603050405020304" pitchFamily="18" charset="0"/>
                        <a:ea typeface="宋体" panose="02010600030101010101" pitchFamily="2" charset="-122"/>
                      </a:endParaRPr>
                    </a:p>
                  </a:txBody>
                  <a:tcPr marL="123190" marR="123190" anchor="ctr"/>
                </a:tc>
              </a:tr>
              <a:tr h="0">
                <a:tc>
                  <a:txBody>
                    <a:bodyPr/>
                    <a:lstStyle/>
                    <a:p>
                      <a:pPr algn="ctr">
                        <a:lnSpc>
                          <a:spcPct val="150000"/>
                        </a:lnSpc>
                        <a:spcAft>
                          <a:spcPts val="0"/>
                        </a:spcAft>
                      </a:pPr>
                      <a:r>
                        <a:rPr lang="en-US" sz="1800" kern="100">
                          <a:effectLst/>
                        </a:rPr>
                        <a:t>6</a:t>
                      </a:r>
                      <a:endParaRPr lang="zh-CN" sz="1800" kern="100">
                        <a:effectLst/>
                        <a:latin typeface="Times New Roman" panose="02020603050405020304" pitchFamily="18" charset="0"/>
                        <a:ea typeface="宋体" panose="02010600030101010101" pitchFamily="2" charset="-122"/>
                      </a:endParaRPr>
                    </a:p>
                  </a:txBody>
                  <a:tcPr marL="123190" marR="123190" anchor="ctr"/>
                </a:tc>
                <a:tc>
                  <a:txBody>
                    <a:bodyPr/>
                    <a:lstStyle/>
                    <a:p>
                      <a:pPr algn="ctr">
                        <a:lnSpc>
                          <a:spcPct val="150000"/>
                        </a:lnSpc>
                        <a:spcAft>
                          <a:spcPts val="0"/>
                        </a:spcAft>
                      </a:pPr>
                      <a:r>
                        <a:rPr lang="en-US" sz="1800" kern="100">
                          <a:effectLst/>
                        </a:rPr>
                        <a:t>R7</a:t>
                      </a:r>
                      <a:endParaRPr lang="zh-CN" sz="1800" kern="100">
                        <a:effectLst/>
                        <a:latin typeface="Times New Roman" panose="02020603050405020304" pitchFamily="18" charset="0"/>
                        <a:ea typeface="宋体" panose="02010600030101010101" pitchFamily="2" charset="-122"/>
                      </a:endParaRPr>
                    </a:p>
                  </a:txBody>
                  <a:tcPr marL="0" marR="0" marT="0" marB="0"/>
                </a:tc>
                <a:tc>
                  <a:txBody>
                    <a:bodyPr/>
                    <a:lstStyle/>
                    <a:p>
                      <a:pPr algn="just">
                        <a:lnSpc>
                          <a:spcPct val="150000"/>
                        </a:lnSpc>
                        <a:spcAft>
                          <a:spcPts val="0"/>
                        </a:spcAft>
                      </a:pPr>
                      <a:r>
                        <a:rPr lang="zh-CN" sz="1800" kern="100">
                          <a:effectLst/>
                        </a:rPr>
                        <a:t>投入</a:t>
                      </a:r>
                      <a:r>
                        <a:rPr lang="en-US" sz="1800" kern="100">
                          <a:effectLst/>
                        </a:rPr>
                        <a:t>2</a:t>
                      </a:r>
                      <a:r>
                        <a:rPr lang="zh-CN" sz="1800" kern="100">
                          <a:effectLst/>
                        </a:rPr>
                        <a:t>元，按</a:t>
                      </a:r>
                      <a:r>
                        <a:rPr lang="en-US" sz="1800" kern="100">
                          <a:effectLst/>
                        </a:rPr>
                        <a:t>“</a:t>
                      </a:r>
                      <a:r>
                        <a:rPr lang="zh-CN" sz="1800" kern="100">
                          <a:effectLst/>
                        </a:rPr>
                        <a:t>红茶</a:t>
                      </a:r>
                      <a:r>
                        <a:rPr lang="en-US" sz="1800" kern="100">
                          <a:effectLst/>
                        </a:rPr>
                        <a:t>”</a:t>
                      </a:r>
                      <a:endParaRPr lang="zh-CN" sz="1800" kern="100">
                        <a:effectLst/>
                        <a:latin typeface="Times New Roman" panose="02020603050405020304" pitchFamily="18" charset="0"/>
                        <a:ea typeface="宋体" panose="02010600030101010101" pitchFamily="2" charset="-122"/>
                      </a:endParaRPr>
                    </a:p>
                  </a:txBody>
                  <a:tcPr marL="123190" marR="123190" anchor="ctr"/>
                </a:tc>
                <a:tc>
                  <a:txBody>
                    <a:bodyPr/>
                    <a:lstStyle/>
                    <a:p>
                      <a:pPr algn="just">
                        <a:lnSpc>
                          <a:spcPct val="150000"/>
                        </a:lnSpc>
                        <a:spcAft>
                          <a:spcPts val="0"/>
                        </a:spcAft>
                      </a:pPr>
                      <a:r>
                        <a:rPr lang="zh-CN" sz="1800" kern="100" dirty="0">
                          <a:effectLst/>
                        </a:rPr>
                        <a:t>找</a:t>
                      </a:r>
                      <a:r>
                        <a:rPr lang="en-US" sz="1800" kern="100" dirty="0">
                          <a:effectLst/>
                        </a:rPr>
                        <a:t>5</a:t>
                      </a:r>
                      <a:r>
                        <a:rPr lang="zh-CN" sz="1800" kern="100" dirty="0">
                          <a:effectLst/>
                        </a:rPr>
                        <a:t>角，送出</a:t>
                      </a:r>
                      <a:r>
                        <a:rPr lang="en-US" sz="1800" kern="100" dirty="0">
                          <a:effectLst/>
                        </a:rPr>
                        <a:t>“</a:t>
                      </a:r>
                      <a:r>
                        <a:rPr lang="zh-CN" sz="1800" kern="100" dirty="0">
                          <a:effectLst/>
                        </a:rPr>
                        <a:t>红茶</a:t>
                      </a:r>
                      <a:r>
                        <a:rPr lang="en-US" sz="1800" kern="100" dirty="0">
                          <a:effectLst/>
                        </a:rPr>
                        <a:t>”</a:t>
                      </a:r>
                      <a:endParaRPr lang="zh-CN" sz="1800" kern="100" dirty="0">
                        <a:effectLst/>
                        <a:latin typeface="Times New Roman" panose="02020603050405020304" pitchFamily="18" charset="0"/>
                        <a:ea typeface="宋体" panose="02010600030101010101" pitchFamily="2" charset="-122"/>
                      </a:endParaRPr>
                    </a:p>
                  </a:txBody>
                  <a:tcPr marL="123190" marR="123190" anchor="ctr"/>
                </a:tc>
              </a:tr>
            </a:tbl>
          </a:graphicData>
        </a:graphic>
      </p:graphicFrame>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zh-CN" dirty="0"/>
              <a:t>4</a:t>
            </a:r>
            <a:r>
              <a:rPr lang="zh-CN" altLang="en-US" dirty="0" smtClean="0"/>
              <a:t>）错误猜测法</a:t>
            </a:r>
            <a:r>
              <a:rPr lang="en-US" altLang="zh-CN" dirty="0" smtClean="0"/>
              <a:t>(error guessing) </a:t>
            </a:r>
            <a:endParaRPr lang="en-US" altLang="zh-CN" dirty="0" smtClean="0"/>
          </a:p>
        </p:txBody>
      </p:sp>
      <p:sp>
        <p:nvSpPr>
          <p:cNvPr id="51203" name="Rectangle 3"/>
          <p:cNvSpPr>
            <a:spLocks noGrp="1" noChangeArrowheads="1"/>
          </p:cNvSpPr>
          <p:nvPr>
            <p:ph type="body" idx="1"/>
          </p:nvPr>
        </p:nvSpPr>
        <p:spPr>
          <a:xfrm>
            <a:off x="612000" y="1248959"/>
            <a:ext cx="11157857" cy="5288241"/>
          </a:xfrm>
        </p:spPr>
        <p:txBody>
          <a:bodyPr/>
          <a:lstStyle/>
          <a:p>
            <a:pPr>
              <a:spcAft>
                <a:spcPts val="0"/>
              </a:spcAft>
            </a:pPr>
            <a:r>
              <a:rPr lang="zh-CN" altLang="en-US" sz="2000" dirty="0" smtClean="0"/>
              <a:t>基本概念</a:t>
            </a:r>
            <a:endParaRPr lang="zh-CN" altLang="en-US" sz="2000" dirty="0" smtClean="0"/>
          </a:p>
          <a:p>
            <a:pPr lvl="1">
              <a:spcAft>
                <a:spcPts val="0"/>
              </a:spcAft>
            </a:pPr>
            <a:r>
              <a:rPr lang="zh-CN" altLang="en-US" sz="2000" dirty="0" smtClean="0"/>
              <a:t>猜测被测程序在哪些地方容易出错 </a:t>
            </a:r>
            <a:endParaRPr lang="zh-CN" altLang="en-US" sz="2000" dirty="0" smtClean="0"/>
          </a:p>
          <a:p>
            <a:pPr lvl="1">
              <a:spcAft>
                <a:spcPts val="0"/>
              </a:spcAft>
            </a:pPr>
            <a:r>
              <a:rPr lang="zh-CN" altLang="en-US" sz="2000" dirty="0" smtClean="0"/>
              <a:t>针对可能的薄弱环节来设计测试用例</a:t>
            </a:r>
            <a:endParaRPr lang="zh-CN" altLang="en-US" sz="2000" dirty="0" smtClean="0"/>
          </a:p>
          <a:p>
            <a:pPr>
              <a:spcAft>
                <a:spcPts val="0"/>
              </a:spcAft>
            </a:pPr>
            <a:r>
              <a:rPr lang="zh-CN" altLang="en-US" sz="2000" dirty="0" smtClean="0"/>
              <a:t>例子</a:t>
            </a:r>
            <a:r>
              <a:rPr lang="en-US" altLang="zh-CN" sz="2000" dirty="0" smtClean="0"/>
              <a:t>1</a:t>
            </a:r>
            <a:r>
              <a:rPr lang="zh-CN" altLang="en-US" sz="2000" dirty="0" smtClean="0"/>
              <a:t>：对一个排序程序，可测试：</a:t>
            </a:r>
            <a:endParaRPr lang="zh-CN" altLang="en-US" sz="2000" dirty="0" smtClean="0"/>
          </a:p>
          <a:p>
            <a:pPr lvl="1">
              <a:spcAft>
                <a:spcPts val="0"/>
              </a:spcAft>
            </a:pPr>
            <a:r>
              <a:rPr lang="zh-CN" altLang="en-US" sz="2000" dirty="0" smtClean="0"/>
              <a:t>输入表为空</a:t>
            </a:r>
            <a:endParaRPr lang="zh-CN" altLang="en-US" sz="2000" dirty="0" smtClean="0"/>
          </a:p>
          <a:p>
            <a:pPr lvl="1">
              <a:spcAft>
                <a:spcPts val="0"/>
              </a:spcAft>
            </a:pPr>
            <a:r>
              <a:rPr lang="zh-CN" altLang="en-US" sz="2000" dirty="0" smtClean="0"/>
              <a:t>输入表中只有一行</a:t>
            </a:r>
            <a:endParaRPr lang="zh-CN" altLang="en-US" sz="2000" dirty="0" smtClean="0"/>
          </a:p>
          <a:p>
            <a:pPr lvl="1">
              <a:spcAft>
                <a:spcPts val="0"/>
              </a:spcAft>
            </a:pPr>
            <a:r>
              <a:rPr lang="zh-CN" altLang="en-US" sz="2000" dirty="0" smtClean="0"/>
              <a:t>输入表中所有的值具有相同的值</a:t>
            </a:r>
            <a:endParaRPr lang="zh-CN" altLang="en-US" sz="2000" dirty="0" smtClean="0"/>
          </a:p>
          <a:p>
            <a:pPr lvl="1">
              <a:spcAft>
                <a:spcPts val="0"/>
              </a:spcAft>
            </a:pPr>
            <a:r>
              <a:rPr lang="zh-CN" altLang="en-US" sz="2000" dirty="0" smtClean="0"/>
              <a:t>输入表已经是排序的</a:t>
            </a:r>
            <a:endParaRPr lang="en-US" altLang="zh-CN" sz="2000" dirty="0" smtClean="0"/>
          </a:p>
          <a:p>
            <a:pPr>
              <a:spcAft>
                <a:spcPts val="0"/>
              </a:spcAft>
            </a:pPr>
            <a:r>
              <a:rPr lang="zh-CN" altLang="en-US" sz="2000" dirty="0" smtClean="0"/>
              <a:t>例子</a:t>
            </a:r>
            <a:r>
              <a:rPr lang="en-US" altLang="zh-CN" sz="2000" dirty="0" smtClean="0"/>
              <a:t>2</a:t>
            </a:r>
            <a:r>
              <a:rPr lang="zh-CN" altLang="en-US" sz="2000" dirty="0" smtClean="0"/>
              <a:t>：测试二分法检索子程序，可考虑：</a:t>
            </a:r>
            <a:endParaRPr lang="zh-CN" altLang="en-US" sz="2000" dirty="0" smtClean="0"/>
          </a:p>
          <a:p>
            <a:pPr lvl="1">
              <a:spcAft>
                <a:spcPts val="0"/>
              </a:spcAft>
            </a:pPr>
            <a:r>
              <a:rPr lang="zh-CN" altLang="en-US" sz="2000" dirty="0" smtClean="0"/>
              <a:t>表中只有一个元素</a:t>
            </a:r>
            <a:endParaRPr lang="en-US" altLang="zh-CN" sz="2000" dirty="0" smtClean="0"/>
          </a:p>
          <a:p>
            <a:pPr lvl="1">
              <a:spcAft>
                <a:spcPts val="0"/>
              </a:spcAft>
            </a:pPr>
            <a:r>
              <a:rPr lang="zh-CN" altLang="en-US" sz="2000" dirty="0" smtClean="0"/>
              <a:t>表长为</a:t>
            </a:r>
            <a:r>
              <a:rPr lang="en-US" altLang="zh-CN" sz="2000" dirty="0" smtClean="0"/>
              <a:t>2n</a:t>
            </a:r>
            <a:endParaRPr lang="en-US" altLang="zh-CN" sz="2000" dirty="0" smtClean="0"/>
          </a:p>
          <a:p>
            <a:pPr lvl="1">
              <a:spcAft>
                <a:spcPts val="0"/>
              </a:spcAft>
            </a:pPr>
            <a:r>
              <a:rPr lang="zh-CN" altLang="en-US" sz="2000" dirty="0" smtClean="0"/>
              <a:t>表长为</a:t>
            </a:r>
            <a:r>
              <a:rPr lang="en-US" altLang="zh-CN" sz="2000" dirty="0" smtClean="0"/>
              <a:t>2n-1</a:t>
            </a:r>
            <a:endParaRPr lang="en-US" altLang="zh-CN" sz="2000" dirty="0" smtClean="0"/>
          </a:p>
          <a:p>
            <a:pPr lvl="1">
              <a:spcAft>
                <a:spcPts val="0"/>
              </a:spcAft>
            </a:pPr>
            <a:r>
              <a:rPr lang="zh-CN" altLang="en-US" sz="2000" dirty="0" smtClean="0"/>
              <a:t>表长为</a:t>
            </a:r>
            <a:r>
              <a:rPr lang="en-US" altLang="zh-CN" sz="2000" dirty="0" smtClean="0"/>
              <a:t>2n+1</a:t>
            </a:r>
            <a:endParaRPr lang="zh-CN" altLang="en-US" sz="2000"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06"/>
          <p:cNvSpPr txBox="1"/>
          <p:nvPr/>
        </p:nvSpPr>
        <p:spPr>
          <a:xfrm>
            <a:off x="5757804" y="2849374"/>
            <a:ext cx="5204059" cy="533400"/>
          </a:xfrm>
          <a:prstGeom prst="rect">
            <a:avLst/>
          </a:prstGeom>
        </p:spPr>
        <p:txBody>
          <a:bodyPr vert="horz" rtlCol="0" anchor="t" anchorCtr="0">
            <a:noAutofit/>
          </a:bodyPr>
          <a:lstStyle/>
          <a:p>
            <a:pPr defTabSz="457200">
              <a:lnSpc>
                <a:spcPct val="125000"/>
              </a:lnSpc>
            </a:pP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Object 207"/>
          <p:cNvSpPr txBox="1"/>
          <p:nvPr/>
        </p:nvSpPr>
        <p:spPr>
          <a:xfrm>
            <a:off x="4944595" y="1920883"/>
            <a:ext cx="54635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02</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dirty="0" smtClean="0"/>
              <a:t>软件测试方法</a:t>
            </a:r>
            <a:endParaRPr lang="zh-CN" altLang="en-US" sz="3000" dirty="0"/>
          </a:p>
        </p:txBody>
      </p:sp>
      <p:sp>
        <p:nvSpPr>
          <p:cNvPr id="7" name="Object 209"/>
          <p:cNvSpPr txBox="1"/>
          <p:nvPr/>
        </p:nvSpPr>
        <p:spPr>
          <a:xfrm>
            <a:off x="4944595" y="949491"/>
            <a:ext cx="5469940"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01</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软件测试概述</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9" name="Object 205"/>
          <p:cNvSpPr txBox="1"/>
          <p:nvPr/>
        </p:nvSpPr>
        <p:spPr>
          <a:xfrm>
            <a:off x="4944595" y="2892275"/>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03</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dirty="0" smtClean="0"/>
              <a:t>软件测试层次</a:t>
            </a:r>
            <a:endParaRPr lang="zh-CN" altLang="en-US" sz="3000" dirty="0"/>
          </a:p>
        </p:txBody>
      </p:sp>
      <p:sp>
        <p:nvSpPr>
          <p:cNvPr id="10" name="灯片编号占位符 9"/>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11" name="Text Box 5"/>
          <p:cNvSpPr txBox="1">
            <a:spLocks noChangeArrowheads="1"/>
          </p:cNvSpPr>
          <p:nvPr/>
        </p:nvSpPr>
        <p:spPr bwMode="auto">
          <a:xfrm>
            <a:off x="9677630" y="6174333"/>
            <a:ext cx="2021387" cy="47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r>
              <a:rPr lang="en-US" altLang="zh-CN" sz="2400" dirty="0">
                <a:solidFill>
                  <a:srgbClr val="EB7C1F"/>
                </a:solidFill>
                <a:latin typeface="+mn-ea"/>
              </a:rPr>
              <a:t>@</a:t>
            </a:r>
            <a:r>
              <a:rPr lang="zh-CN" altLang="en-US" sz="2400" dirty="0" smtClean="0">
                <a:solidFill>
                  <a:srgbClr val="EB7C1F"/>
                </a:solidFill>
                <a:latin typeface="+mn-ea"/>
              </a:rPr>
              <a:t>第</a:t>
            </a:r>
            <a:r>
              <a:rPr lang="en-US" altLang="zh-CN" sz="2400" dirty="0" smtClean="0">
                <a:solidFill>
                  <a:srgbClr val="EB7C1F"/>
                </a:solidFill>
                <a:latin typeface="+mn-ea"/>
              </a:rPr>
              <a:t>8</a:t>
            </a:r>
            <a:r>
              <a:rPr lang="zh-CN" altLang="en-US" sz="2400" dirty="0" smtClean="0">
                <a:solidFill>
                  <a:srgbClr val="EB7C1F"/>
                </a:solidFill>
                <a:latin typeface="+mn-ea"/>
              </a:rPr>
              <a:t>章</a:t>
            </a:r>
            <a:r>
              <a:rPr lang="en-US" altLang="zh-CN" sz="2400" dirty="0">
                <a:solidFill>
                  <a:srgbClr val="EB7C1F"/>
                </a:solidFill>
                <a:latin typeface="+mn-ea"/>
              </a:rPr>
              <a:t>.</a:t>
            </a:r>
            <a:r>
              <a:rPr lang="zh-CN" altLang="en-US" sz="2400" dirty="0">
                <a:solidFill>
                  <a:srgbClr val="EB7C1F"/>
                </a:solidFill>
                <a:latin typeface="+mn-ea"/>
              </a:rPr>
              <a:t>教材</a:t>
            </a:r>
            <a:endParaRPr lang="zh-CN" altLang="en-US" sz="2400" dirty="0">
              <a:solidFill>
                <a:srgbClr val="EB7C1F"/>
              </a:solidFill>
              <a:latin typeface="+mn-ea"/>
            </a:endParaRPr>
          </a:p>
        </p:txBody>
      </p:sp>
      <p:sp>
        <p:nvSpPr>
          <p:cNvPr id="12" name="AutoShape 4"/>
          <p:cNvSpPr>
            <a:spLocks noChangeArrowheads="1"/>
          </p:cNvSpPr>
          <p:nvPr/>
        </p:nvSpPr>
        <p:spPr bwMode="auto">
          <a:xfrm>
            <a:off x="4549308" y="956836"/>
            <a:ext cx="395287" cy="431800"/>
          </a:xfrm>
          <a:prstGeom prst="sun">
            <a:avLst>
              <a:gd name="adj" fmla="val 25000"/>
            </a:avLst>
          </a:prstGeom>
          <a:solidFill>
            <a:srgbClr val="EB7C1F"/>
          </a:solidFill>
          <a:ln>
            <a:noFill/>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3" name="Object 205"/>
          <p:cNvSpPr txBox="1"/>
          <p:nvPr/>
        </p:nvSpPr>
        <p:spPr>
          <a:xfrm>
            <a:off x="4944595" y="3863667"/>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04</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smtClean="0">
                <a:solidFill>
                  <a:schemeClr val="tx2"/>
                </a:solidFill>
                <a:latin typeface="微软雅黑" panose="020B0503020204020204" pitchFamily="34" charset="-122"/>
                <a:ea typeface="微软雅黑" panose="020B0503020204020204" pitchFamily="34" charset="-122"/>
              </a:rPr>
              <a:t>系统测试技术</a:t>
            </a:r>
            <a:endParaRPr lang="zh-CN" altLang="en-US" sz="3000" dirty="0">
              <a:solidFill>
                <a:schemeClr val="tx2"/>
              </a:solidFill>
            </a:endParaRPr>
          </a:p>
        </p:txBody>
      </p:sp>
      <p:sp>
        <p:nvSpPr>
          <p:cNvPr id="14" name="Object 205"/>
          <p:cNvSpPr txBox="1"/>
          <p:nvPr/>
        </p:nvSpPr>
        <p:spPr>
          <a:xfrm>
            <a:off x="4957294" y="4835059"/>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05</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dirty="0"/>
              <a:t>软件测试过程</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smtClean="0"/>
              <a:t>综合运用多种黑盒测试用例设计策略</a:t>
            </a:r>
            <a:endParaRPr lang="zh-CN" altLang="en-US" smtClean="0"/>
          </a:p>
        </p:txBody>
      </p:sp>
      <p:sp>
        <p:nvSpPr>
          <p:cNvPr id="51203" name="Rectangle 3"/>
          <p:cNvSpPr>
            <a:spLocks noGrp="1" noChangeArrowheads="1"/>
          </p:cNvSpPr>
          <p:nvPr>
            <p:ph type="body" idx="1"/>
          </p:nvPr>
        </p:nvSpPr>
        <p:spPr/>
        <p:txBody>
          <a:bodyPr/>
          <a:lstStyle/>
          <a:p>
            <a:r>
              <a:rPr lang="zh-CN" altLang="en-US" dirty="0" smtClean="0"/>
              <a:t>对输入和输出划分有效的和无效等价类；</a:t>
            </a:r>
            <a:endParaRPr lang="en-US" altLang="zh-CN" dirty="0" smtClean="0"/>
          </a:p>
          <a:p>
            <a:r>
              <a:rPr lang="zh-CN" altLang="en-US" dirty="0" smtClean="0"/>
              <a:t>使用</a:t>
            </a:r>
            <a:r>
              <a:rPr lang="zh-CN" altLang="en-US" dirty="0"/>
              <a:t>边界值分析</a:t>
            </a:r>
            <a:r>
              <a:rPr lang="zh-CN" altLang="en-US" dirty="0" smtClean="0"/>
              <a:t>法进行补充；</a:t>
            </a:r>
            <a:endParaRPr lang="zh-CN" altLang="en-US" dirty="0" smtClean="0"/>
          </a:p>
          <a:p>
            <a:r>
              <a:rPr lang="zh-CN" altLang="en-US" dirty="0" smtClean="0"/>
              <a:t>如果规范中含有输入条件的组合</a:t>
            </a:r>
            <a:r>
              <a:rPr lang="zh-CN" altLang="en-US" dirty="0"/>
              <a:t>，采用判定</a:t>
            </a:r>
            <a:r>
              <a:rPr lang="zh-CN" altLang="en-US" dirty="0" smtClean="0"/>
              <a:t>表；</a:t>
            </a:r>
            <a:endParaRPr lang="zh-CN" altLang="en-US" dirty="0"/>
          </a:p>
          <a:p>
            <a:r>
              <a:rPr lang="zh-CN" altLang="en-US" dirty="0" smtClean="0"/>
              <a:t>使用错误“猜测”技巧，增加一些测试用例。</a:t>
            </a:r>
            <a:endParaRPr lang="zh-CN" altLang="en-US" dirty="0" smtClean="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zh-CN" altLang="en-US" dirty="0" smtClean="0"/>
              <a:t>讨论：三角形问题</a:t>
            </a:r>
            <a:endParaRPr lang="zh-CN" altLang="en-US" dirty="0" smtClean="0"/>
          </a:p>
        </p:txBody>
      </p:sp>
      <p:sp>
        <p:nvSpPr>
          <p:cNvPr id="52227" name="Rectangle 3"/>
          <p:cNvSpPr>
            <a:spLocks noGrp="1" noChangeArrowheads="1"/>
          </p:cNvSpPr>
          <p:nvPr>
            <p:ph type="body" idx="1"/>
          </p:nvPr>
        </p:nvSpPr>
        <p:spPr/>
        <p:txBody>
          <a:bodyPr/>
          <a:lstStyle/>
          <a:p>
            <a:pPr eaLnBrk="1" hangingPunct="1">
              <a:defRPr/>
            </a:pPr>
            <a:r>
              <a:rPr lang="zh-CN" altLang="en-US" dirty="0" smtClean="0"/>
              <a:t>从键盘上输入三个整数（最大值为</a:t>
            </a:r>
            <a:r>
              <a:rPr lang="en-US" altLang="zh-CN" dirty="0" smtClean="0"/>
              <a:t>255</a:t>
            </a:r>
            <a:r>
              <a:rPr lang="zh-CN" altLang="en-US" dirty="0" smtClean="0"/>
              <a:t>），这三个数值表示三角形三条边的长度。然后，输出信息，以表明这个三角形是等腰、等边或是一般三角形，或不能构成三角形。</a:t>
            </a:r>
            <a:endParaRPr lang="en-US" altLang="zh-CN" dirty="0" smtClean="0"/>
          </a:p>
          <a:p>
            <a:pPr marL="0" indent="0">
              <a:buNone/>
              <a:defRPr/>
            </a:pPr>
            <a:endParaRPr lang="zh-CN" altLang="en-US" dirty="0" smtClean="0"/>
          </a:p>
          <a:p>
            <a:pPr eaLnBrk="1" hangingPunct="1">
              <a:defRPr/>
            </a:pPr>
            <a:r>
              <a:rPr lang="zh-CN" altLang="en-US" dirty="0" smtClean="0"/>
              <a:t>请采用黑盒测试方法设计测试用例</a:t>
            </a:r>
            <a:r>
              <a:rPr lang="zh-CN" altLang="en-US" dirty="0"/>
              <a:t>。</a:t>
            </a:r>
            <a:endParaRPr lang="zh-CN" altLang="en-US"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06"/>
          <p:cNvSpPr txBox="1"/>
          <p:nvPr/>
        </p:nvSpPr>
        <p:spPr>
          <a:xfrm>
            <a:off x="5757804" y="2849374"/>
            <a:ext cx="5204059" cy="533400"/>
          </a:xfrm>
          <a:prstGeom prst="rect">
            <a:avLst/>
          </a:prstGeom>
        </p:spPr>
        <p:txBody>
          <a:bodyPr vert="horz" rtlCol="0" anchor="t" anchorCtr="0">
            <a:noAutofit/>
          </a:bodyPr>
          <a:lstStyle/>
          <a:p>
            <a:pPr defTabSz="457200">
              <a:lnSpc>
                <a:spcPct val="125000"/>
              </a:lnSpc>
            </a:pP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Object 207"/>
          <p:cNvSpPr txBox="1"/>
          <p:nvPr/>
        </p:nvSpPr>
        <p:spPr>
          <a:xfrm>
            <a:off x="4944595" y="2915649"/>
            <a:ext cx="54635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03</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dirty="0" smtClean="0"/>
              <a:t>软件测试层次</a:t>
            </a:r>
            <a:endParaRPr lang="zh-CN" altLang="en-US" sz="3000" dirty="0"/>
          </a:p>
        </p:txBody>
      </p:sp>
      <p:sp>
        <p:nvSpPr>
          <p:cNvPr id="7" name="Object 209"/>
          <p:cNvSpPr txBox="1"/>
          <p:nvPr/>
        </p:nvSpPr>
        <p:spPr>
          <a:xfrm>
            <a:off x="4944595" y="949491"/>
            <a:ext cx="5469940"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01</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软件测试概述</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9" name="Object 205"/>
          <p:cNvSpPr txBox="1"/>
          <p:nvPr/>
        </p:nvSpPr>
        <p:spPr>
          <a:xfrm>
            <a:off x="4944594" y="1920883"/>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02</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dirty="0" smtClean="0"/>
              <a:t>软件测试方法</a:t>
            </a:r>
            <a:endParaRPr lang="zh-CN" altLang="en-US" sz="3000" dirty="0"/>
          </a:p>
        </p:txBody>
      </p:sp>
      <p:sp>
        <p:nvSpPr>
          <p:cNvPr id="10" name="灯片编号占位符 9"/>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12" name="AutoShape 4"/>
          <p:cNvSpPr>
            <a:spLocks noChangeArrowheads="1"/>
          </p:cNvSpPr>
          <p:nvPr/>
        </p:nvSpPr>
        <p:spPr bwMode="auto">
          <a:xfrm>
            <a:off x="4549308" y="2916643"/>
            <a:ext cx="395287" cy="431800"/>
          </a:xfrm>
          <a:prstGeom prst="sun">
            <a:avLst>
              <a:gd name="adj" fmla="val 25000"/>
            </a:avLst>
          </a:prstGeom>
          <a:solidFill>
            <a:srgbClr val="EB7C1F"/>
          </a:solidFill>
          <a:ln>
            <a:noFill/>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3" name="Object 205"/>
          <p:cNvSpPr txBox="1"/>
          <p:nvPr/>
        </p:nvSpPr>
        <p:spPr>
          <a:xfrm>
            <a:off x="4944595" y="4562923"/>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04</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smtClean="0">
                <a:solidFill>
                  <a:schemeClr val="tx2"/>
                </a:solidFill>
                <a:latin typeface="微软雅黑" panose="020B0503020204020204" pitchFamily="34" charset="-122"/>
                <a:ea typeface="微软雅黑" panose="020B0503020204020204" pitchFamily="34" charset="-122"/>
              </a:rPr>
              <a:t>系统测试技术</a:t>
            </a:r>
            <a:endParaRPr lang="zh-CN" altLang="en-US" sz="3000" dirty="0">
              <a:solidFill>
                <a:schemeClr val="tx2"/>
              </a:solidFill>
            </a:endParaRPr>
          </a:p>
        </p:txBody>
      </p:sp>
      <p:sp>
        <p:nvSpPr>
          <p:cNvPr id="14" name="Object 205"/>
          <p:cNvSpPr txBox="1"/>
          <p:nvPr/>
        </p:nvSpPr>
        <p:spPr>
          <a:xfrm>
            <a:off x="4957294" y="5534315"/>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05</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dirty="0"/>
              <a:t>软件测试过程</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15" name="Object 208"/>
          <p:cNvSpPr txBox="1"/>
          <p:nvPr/>
        </p:nvSpPr>
        <p:spPr>
          <a:xfrm>
            <a:off x="5688979" y="3394621"/>
            <a:ext cx="5204059" cy="1008857"/>
          </a:xfrm>
          <a:prstGeom prst="rect">
            <a:avLst/>
          </a:prstGeom>
        </p:spPr>
        <p:txBody>
          <a:bodyPr vert="horz" rtlCol="0" anchor="t" anchorCtr="0">
            <a:noAutofit/>
          </a:bodyPr>
          <a:lstStyle/>
          <a:p>
            <a:pPr defTabSz="457200">
              <a:lnSpc>
                <a:spcPct val="125000"/>
              </a:lnSpc>
            </a:pPr>
            <a:r>
              <a:rPr lang="zh-CN" altLang="en-US" sz="1600" spc="28" dirty="0" smtClean="0">
                <a:solidFill>
                  <a:schemeClr val="bg1">
                    <a:lumMod val="65000"/>
                  </a:schemeClr>
                </a:solidFill>
                <a:latin typeface="微软雅黑" panose="020B0503020204020204" pitchFamily="34" charset="-122"/>
                <a:ea typeface="微软雅黑" panose="020B0503020204020204" pitchFamily="34" charset="-122"/>
              </a:rPr>
              <a:t>单元测试</a:t>
            </a:r>
            <a:endParaRPr lang="zh-CN" altLang="en-US" sz="1600" spc="28" dirty="0">
              <a:solidFill>
                <a:schemeClr val="bg1">
                  <a:lumMod val="65000"/>
                </a:schemeClr>
              </a:solidFill>
              <a:latin typeface="微软雅黑" panose="020B0503020204020204" pitchFamily="34" charset="-122"/>
              <a:ea typeface="微软雅黑" panose="020B0503020204020204" pitchFamily="34" charset="-122"/>
            </a:endParaRPr>
          </a:p>
          <a:p>
            <a:pPr defTabSz="457200">
              <a:lnSpc>
                <a:spcPct val="125000"/>
              </a:lnSpc>
            </a:pPr>
            <a:r>
              <a:rPr lang="zh-CN" altLang="en-US" sz="1600" spc="28" dirty="0" smtClean="0">
                <a:solidFill>
                  <a:schemeClr val="bg1">
                    <a:lumMod val="65000"/>
                  </a:schemeClr>
                </a:solidFill>
                <a:latin typeface="微软雅黑" panose="020B0503020204020204" pitchFamily="34" charset="-122"/>
                <a:ea typeface="微软雅黑" panose="020B0503020204020204" pitchFamily="34" charset="-122"/>
              </a:rPr>
              <a:t>集成测试</a:t>
            </a:r>
            <a:endParaRPr lang="en-US" altLang="zh-CN" sz="1600" spc="28" dirty="0" smtClean="0">
              <a:solidFill>
                <a:schemeClr val="bg1">
                  <a:lumMod val="65000"/>
                </a:schemeClr>
              </a:solidFill>
              <a:latin typeface="微软雅黑" panose="020B0503020204020204" pitchFamily="34" charset="-122"/>
              <a:ea typeface="微软雅黑" panose="020B0503020204020204" pitchFamily="34" charset="-122"/>
            </a:endParaRPr>
          </a:p>
          <a:p>
            <a:pPr defTabSz="457200">
              <a:lnSpc>
                <a:spcPct val="125000"/>
              </a:lnSpc>
            </a:pPr>
            <a:r>
              <a:rPr lang="zh-CN" altLang="en-US" sz="1600" spc="28" dirty="0" smtClean="0">
                <a:solidFill>
                  <a:schemeClr val="bg1">
                    <a:lumMod val="65000"/>
                  </a:schemeClr>
                </a:solidFill>
                <a:latin typeface="微软雅黑" panose="020B0503020204020204" pitchFamily="34" charset="-122"/>
                <a:ea typeface="微软雅黑" panose="020B0503020204020204" pitchFamily="34" charset="-122"/>
              </a:rPr>
              <a:t>系统测试</a:t>
            </a:r>
            <a:endParaRPr lang="zh-CN" altLang="en-US" sz="1600" spc="28" dirty="0">
              <a:solidFill>
                <a:schemeClr val="bg1">
                  <a:lumMod val="6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缺陷的潜在位置</a:t>
            </a:r>
            <a:endParaRPr lang="zh-CN" altLang="en-US" dirty="0"/>
          </a:p>
        </p:txBody>
      </p:sp>
      <p:sp>
        <p:nvSpPr>
          <p:cNvPr id="3" name="内容占位符 2"/>
          <p:cNvSpPr>
            <a:spLocks noGrp="1"/>
          </p:cNvSpPr>
          <p:nvPr>
            <p:ph idx="1"/>
          </p:nvPr>
        </p:nvSpPr>
        <p:spPr>
          <a:xfrm>
            <a:off x="612000" y="1353458"/>
            <a:ext cx="11157857" cy="782237"/>
          </a:xfrm>
        </p:spPr>
        <p:txBody>
          <a:bodyPr/>
          <a:lstStyle/>
          <a:p>
            <a:r>
              <a:rPr lang="zh-CN" altLang="en-US" sz="2800" dirty="0" smtClean="0"/>
              <a:t>思考：</a:t>
            </a:r>
            <a:r>
              <a:rPr lang="zh-CN" altLang="en-US" sz="2800" dirty="0"/>
              <a:t>软件缺陷会“潜伏”在程序代码的哪些地方？</a:t>
            </a:r>
            <a:endParaRPr lang="en-US" altLang="zh-CN" sz="2800" dirty="0"/>
          </a:p>
          <a:p>
            <a:endParaRPr lang="zh-CN" altLang="en-US" sz="2800"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5" name="圆角矩形 4"/>
          <p:cNvSpPr/>
          <p:nvPr/>
        </p:nvSpPr>
        <p:spPr>
          <a:xfrm>
            <a:off x="3138530" y="2505633"/>
            <a:ext cx="1584176" cy="720080"/>
          </a:xfrm>
          <a:prstGeom prst="roundRect">
            <a:avLst/>
          </a:prstGeom>
          <a:solidFill>
            <a:schemeClr val="accent3">
              <a:lumMod val="20000"/>
              <a:lumOff val="80000"/>
            </a:schemeClr>
          </a:solidFill>
          <a:ln>
            <a:solidFill>
              <a:schemeClr val="accent3">
                <a:lumMod val="75000"/>
              </a:schemeClr>
            </a:solidFill>
          </a:ln>
        </p:spPr>
        <p:style>
          <a:lnRef idx="1">
            <a:schemeClr val="accent5"/>
          </a:lnRef>
          <a:fillRef idx="3">
            <a:schemeClr val="accent5"/>
          </a:fillRef>
          <a:effectRef idx="2">
            <a:schemeClr val="accent5"/>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dirty="0">
                <a:solidFill>
                  <a:schemeClr val="tx1"/>
                </a:solidFill>
                <a:latin typeface="微软雅黑" panose="020B0503020204020204" pitchFamily="34" charset="-122"/>
                <a:ea typeface="微软雅黑" panose="020B0503020204020204" pitchFamily="34" charset="-122"/>
              </a:rPr>
              <a:t>程序模块</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6" name="圆角矩形 5"/>
          <p:cNvSpPr/>
          <p:nvPr/>
        </p:nvSpPr>
        <p:spPr>
          <a:xfrm>
            <a:off x="767269" y="4017801"/>
            <a:ext cx="1584176" cy="720080"/>
          </a:xfrm>
          <a:prstGeom prst="roundRect">
            <a:avLst/>
          </a:prstGeom>
          <a:solidFill>
            <a:schemeClr val="accent3">
              <a:lumMod val="20000"/>
              <a:lumOff val="80000"/>
            </a:schemeClr>
          </a:solidFill>
          <a:ln>
            <a:solidFill>
              <a:schemeClr val="accent3">
                <a:lumMod val="75000"/>
              </a:schemeClr>
            </a:solidFill>
          </a:ln>
        </p:spPr>
        <p:style>
          <a:lnRef idx="1">
            <a:schemeClr val="accent5"/>
          </a:lnRef>
          <a:fillRef idx="3">
            <a:schemeClr val="accent5"/>
          </a:fillRef>
          <a:effectRef idx="2">
            <a:schemeClr val="accent5"/>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dirty="0">
                <a:solidFill>
                  <a:schemeClr val="tx1"/>
                </a:solidFill>
                <a:latin typeface="微软雅黑" panose="020B0503020204020204" pitchFamily="34" charset="-122"/>
                <a:ea typeface="微软雅黑" panose="020B0503020204020204" pitchFamily="34" charset="-122"/>
                <a:sym typeface="+mn-ea"/>
              </a:rPr>
              <a:t>程序模块</a:t>
            </a:r>
            <a:endParaRPr lang="zh-CN" altLang="en-US" dirty="0">
              <a:solidFill>
                <a:schemeClr val="tx1"/>
              </a:solidFill>
              <a:latin typeface="微软雅黑" panose="020B0503020204020204" pitchFamily="34" charset="-122"/>
              <a:ea typeface="微软雅黑" panose="020B0503020204020204" pitchFamily="34" charset="-122"/>
              <a:sym typeface="+mn-ea"/>
            </a:endParaRPr>
          </a:p>
        </p:txBody>
      </p:sp>
      <p:sp>
        <p:nvSpPr>
          <p:cNvPr id="7" name="圆角矩形 6"/>
          <p:cNvSpPr/>
          <p:nvPr/>
        </p:nvSpPr>
        <p:spPr>
          <a:xfrm>
            <a:off x="3138530" y="4017801"/>
            <a:ext cx="1584176" cy="720080"/>
          </a:xfrm>
          <a:prstGeom prst="roundRect">
            <a:avLst/>
          </a:prstGeom>
          <a:solidFill>
            <a:schemeClr val="accent3">
              <a:lumMod val="20000"/>
              <a:lumOff val="80000"/>
            </a:schemeClr>
          </a:solidFill>
          <a:ln>
            <a:solidFill>
              <a:schemeClr val="accent3">
                <a:lumMod val="75000"/>
              </a:schemeClr>
            </a:solidFill>
          </a:ln>
        </p:spPr>
        <p:style>
          <a:lnRef idx="1">
            <a:schemeClr val="accent5"/>
          </a:lnRef>
          <a:fillRef idx="3">
            <a:schemeClr val="accent5"/>
          </a:fillRef>
          <a:effectRef idx="2">
            <a:schemeClr val="accent5"/>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dirty="0">
                <a:solidFill>
                  <a:schemeClr val="tx1"/>
                </a:solidFill>
                <a:latin typeface="微软雅黑" panose="020B0503020204020204" pitchFamily="34" charset="-122"/>
                <a:ea typeface="微软雅黑" panose="020B0503020204020204" pitchFamily="34" charset="-122"/>
                <a:sym typeface="+mn-ea"/>
              </a:rPr>
              <a:t>程序模块</a:t>
            </a:r>
            <a:endParaRPr lang="zh-CN" altLang="en-US" dirty="0">
              <a:solidFill>
                <a:schemeClr val="tx1"/>
              </a:solidFill>
              <a:latin typeface="微软雅黑" panose="020B0503020204020204" pitchFamily="34" charset="-122"/>
              <a:ea typeface="微软雅黑" panose="020B0503020204020204" pitchFamily="34" charset="-122"/>
              <a:sym typeface="+mn-ea"/>
            </a:endParaRPr>
          </a:p>
        </p:txBody>
      </p:sp>
      <p:sp>
        <p:nvSpPr>
          <p:cNvPr id="8" name="圆角矩形 7"/>
          <p:cNvSpPr/>
          <p:nvPr/>
        </p:nvSpPr>
        <p:spPr>
          <a:xfrm>
            <a:off x="5509791" y="4017801"/>
            <a:ext cx="1584176" cy="720080"/>
          </a:xfrm>
          <a:prstGeom prst="roundRect">
            <a:avLst/>
          </a:prstGeom>
          <a:solidFill>
            <a:schemeClr val="accent3">
              <a:lumMod val="20000"/>
              <a:lumOff val="80000"/>
            </a:schemeClr>
          </a:solidFill>
          <a:ln>
            <a:solidFill>
              <a:schemeClr val="accent3">
                <a:lumMod val="75000"/>
              </a:schemeClr>
            </a:solidFill>
          </a:ln>
        </p:spPr>
        <p:style>
          <a:lnRef idx="1">
            <a:schemeClr val="accent5"/>
          </a:lnRef>
          <a:fillRef idx="3">
            <a:schemeClr val="accent5"/>
          </a:fillRef>
          <a:effectRef idx="2">
            <a:schemeClr val="accent5"/>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dirty="0">
                <a:solidFill>
                  <a:schemeClr val="tx1"/>
                </a:solidFill>
                <a:latin typeface="微软雅黑" panose="020B0503020204020204" pitchFamily="34" charset="-122"/>
                <a:ea typeface="微软雅黑" panose="020B0503020204020204" pitchFamily="34" charset="-122"/>
                <a:sym typeface="+mn-ea"/>
              </a:rPr>
              <a:t>程序模块</a:t>
            </a:r>
            <a:endParaRPr lang="zh-CN" altLang="en-US" dirty="0">
              <a:solidFill>
                <a:schemeClr val="tx1"/>
              </a:solidFill>
              <a:latin typeface="微软雅黑" panose="020B0503020204020204" pitchFamily="34" charset="-122"/>
              <a:ea typeface="微软雅黑" panose="020B0503020204020204" pitchFamily="34" charset="-122"/>
              <a:sym typeface="+mn-ea"/>
            </a:endParaRPr>
          </a:p>
        </p:txBody>
      </p:sp>
      <p:sp>
        <p:nvSpPr>
          <p:cNvPr id="9" name="圆角矩形 8"/>
          <p:cNvSpPr/>
          <p:nvPr/>
        </p:nvSpPr>
        <p:spPr>
          <a:xfrm>
            <a:off x="1735900" y="5529969"/>
            <a:ext cx="1584176" cy="720080"/>
          </a:xfrm>
          <a:prstGeom prst="roundRect">
            <a:avLst/>
          </a:prstGeom>
          <a:solidFill>
            <a:schemeClr val="accent3">
              <a:lumMod val="20000"/>
              <a:lumOff val="80000"/>
            </a:schemeClr>
          </a:solidFill>
          <a:ln>
            <a:solidFill>
              <a:schemeClr val="accent3">
                <a:lumMod val="75000"/>
              </a:schemeClr>
            </a:solidFill>
          </a:ln>
        </p:spPr>
        <p:style>
          <a:lnRef idx="1">
            <a:schemeClr val="accent5"/>
          </a:lnRef>
          <a:fillRef idx="3">
            <a:schemeClr val="accent5"/>
          </a:fillRef>
          <a:effectRef idx="2">
            <a:schemeClr val="accent5"/>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dirty="0">
                <a:solidFill>
                  <a:schemeClr val="tx1"/>
                </a:solidFill>
                <a:latin typeface="微软雅黑" panose="020B0503020204020204" pitchFamily="34" charset="-122"/>
                <a:ea typeface="微软雅黑" panose="020B0503020204020204" pitchFamily="34" charset="-122"/>
                <a:sym typeface="+mn-ea"/>
              </a:rPr>
              <a:t>程序模块</a:t>
            </a:r>
            <a:endParaRPr lang="zh-CN" altLang="en-US" dirty="0">
              <a:solidFill>
                <a:schemeClr val="tx1"/>
              </a:solidFill>
              <a:latin typeface="微软雅黑" panose="020B0503020204020204" pitchFamily="34" charset="-122"/>
              <a:ea typeface="微软雅黑" panose="020B0503020204020204" pitchFamily="34" charset="-122"/>
              <a:sym typeface="+mn-ea"/>
            </a:endParaRPr>
          </a:p>
        </p:txBody>
      </p:sp>
      <p:sp>
        <p:nvSpPr>
          <p:cNvPr id="10" name="圆角矩形 9"/>
          <p:cNvSpPr/>
          <p:nvPr/>
        </p:nvSpPr>
        <p:spPr>
          <a:xfrm>
            <a:off x="4544212" y="5529969"/>
            <a:ext cx="1584176" cy="720080"/>
          </a:xfrm>
          <a:prstGeom prst="roundRect">
            <a:avLst/>
          </a:prstGeom>
          <a:solidFill>
            <a:schemeClr val="accent3">
              <a:lumMod val="20000"/>
              <a:lumOff val="80000"/>
            </a:schemeClr>
          </a:solidFill>
          <a:ln>
            <a:solidFill>
              <a:schemeClr val="accent3">
                <a:lumMod val="75000"/>
              </a:schemeClr>
            </a:solidFill>
          </a:ln>
        </p:spPr>
        <p:style>
          <a:lnRef idx="1">
            <a:schemeClr val="accent5"/>
          </a:lnRef>
          <a:fillRef idx="3">
            <a:schemeClr val="accent5"/>
          </a:fillRef>
          <a:effectRef idx="2">
            <a:schemeClr val="accent5"/>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dirty="0">
                <a:solidFill>
                  <a:schemeClr val="tx1"/>
                </a:solidFill>
                <a:latin typeface="微软雅黑" panose="020B0503020204020204" pitchFamily="34" charset="-122"/>
                <a:ea typeface="微软雅黑" panose="020B0503020204020204" pitchFamily="34" charset="-122"/>
                <a:sym typeface="+mn-ea"/>
              </a:rPr>
              <a:t>程序模块</a:t>
            </a:r>
            <a:endParaRPr lang="zh-CN" altLang="en-US" dirty="0">
              <a:solidFill>
                <a:schemeClr val="tx1"/>
              </a:solidFill>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7880867" y="3353511"/>
            <a:ext cx="3823407" cy="1969972"/>
          </a:xfrm>
          <a:prstGeom prst="rect">
            <a:avLst/>
          </a:prstGeom>
          <a:solidFill>
            <a:schemeClr val="accent4">
              <a:lumMod val="20000"/>
              <a:lumOff val="80000"/>
            </a:schemeClr>
          </a:solidFill>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indent="0" algn="ctr">
              <a:lnSpc>
                <a:spcPct val="100000"/>
              </a:lnSpc>
              <a:buFont typeface="Wingdings" panose="05000000000000000000" pitchFamily="2" charset="2"/>
              <a:buNone/>
              <a:defRPr sz="28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457200" indent="-457200" algn="just">
              <a:lnSpc>
                <a:spcPct val="150000"/>
              </a:lnSpc>
              <a:buFont typeface="Wingdings" panose="05000000000000000000" pitchFamily="2" charset="2"/>
              <a:buChar char="ü"/>
            </a:pPr>
            <a:r>
              <a:rPr lang="zh-CN" altLang="en-US" dirty="0" smtClean="0">
                <a:solidFill>
                  <a:schemeClr val="tx1"/>
                </a:solidFill>
              </a:rPr>
              <a:t>模块</a:t>
            </a:r>
            <a:r>
              <a:rPr lang="zh-CN" altLang="en-US" dirty="0">
                <a:solidFill>
                  <a:schemeClr val="tx1"/>
                </a:solidFill>
              </a:rPr>
              <a:t>内部</a:t>
            </a:r>
            <a:endParaRPr lang="en-US" altLang="zh-CN" dirty="0">
              <a:solidFill>
                <a:schemeClr val="tx1"/>
              </a:solidFill>
            </a:endParaRPr>
          </a:p>
          <a:p>
            <a:pPr marL="457200" indent="-457200" algn="just">
              <a:lnSpc>
                <a:spcPct val="150000"/>
              </a:lnSpc>
              <a:buFont typeface="Wingdings" panose="05000000000000000000" pitchFamily="2" charset="2"/>
              <a:buChar char="ü"/>
            </a:pPr>
            <a:r>
              <a:rPr lang="zh-CN" altLang="en-US" dirty="0" smtClean="0">
                <a:solidFill>
                  <a:schemeClr val="tx1"/>
                </a:solidFill>
              </a:rPr>
              <a:t>模块接口与交互</a:t>
            </a:r>
            <a:endParaRPr lang="en-US" altLang="zh-CN" dirty="0">
              <a:solidFill>
                <a:schemeClr val="tx1"/>
              </a:solidFill>
            </a:endParaRPr>
          </a:p>
          <a:p>
            <a:pPr marL="457200" indent="-457200" algn="just">
              <a:lnSpc>
                <a:spcPct val="150000"/>
              </a:lnSpc>
              <a:buFont typeface="Wingdings" panose="05000000000000000000" pitchFamily="2" charset="2"/>
              <a:buChar char="ü"/>
            </a:pPr>
            <a:r>
              <a:rPr lang="zh-CN" altLang="en-US" dirty="0" smtClean="0">
                <a:solidFill>
                  <a:schemeClr val="tx1"/>
                </a:solidFill>
              </a:rPr>
              <a:t>整个系统</a:t>
            </a:r>
            <a:endParaRPr lang="zh-CN" altLang="en-US" dirty="0">
              <a:solidFill>
                <a:schemeClr val="tx1"/>
              </a:solidFill>
            </a:endParaRPr>
          </a:p>
        </p:txBody>
      </p:sp>
      <p:cxnSp>
        <p:nvCxnSpPr>
          <p:cNvPr id="12" name="直接箭头连接符 11"/>
          <p:cNvCxnSpPr>
            <a:stCxn id="5" idx="2"/>
            <a:endCxn id="6" idx="0"/>
          </p:cNvCxnSpPr>
          <p:nvPr/>
        </p:nvCxnSpPr>
        <p:spPr>
          <a:xfrm flipH="1">
            <a:off x="1559530" y="3225713"/>
            <a:ext cx="2371725" cy="79248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5" idx="2"/>
            <a:endCxn id="7" idx="0"/>
          </p:cNvCxnSpPr>
          <p:nvPr/>
        </p:nvCxnSpPr>
        <p:spPr>
          <a:xfrm>
            <a:off x="3931253" y="3225713"/>
            <a:ext cx="0" cy="79248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5" idx="2"/>
            <a:endCxn id="8" idx="0"/>
          </p:cNvCxnSpPr>
          <p:nvPr/>
        </p:nvCxnSpPr>
        <p:spPr>
          <a:xfrm>
            <a:off x="3931253" y="3225713"/>
            <a:ext cx="2371090" cy="79248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7" idx="2"/>
            <a:endCxn id="9" idx="0"/>
          </p:cNvCxnSpPr>
          <p:nvPr/>
        </p:nvCxnSpPr>
        <p:spPr>
          <a:xfrm flipH="1">
            <a:off x="2528540" y="4737883"/>
            <a:ext cx="1402715" cy="79184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7" idx="2"/>
            <a:endCxn id="10" idx="0"/>
          </p:cNvCxnSpPr>
          <p:nvPr/>
        </p:nvCxnSpPr>
        <p:spPr>
          <a:xfrm>
            <a:off x="3931255" y="4737883"/>
            <a:ext cx="1405255" cy="79184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8" idx="2"/>
            <a:endCxn id="10" idx="0"/>
          </p:cNvCxnSpPr>
          <p:nvPr/>
        </p:nvCxnSpPr>
        <p:spPr>
          <a:xfrm flipH="1">
            <a:off x="5336495" y="4738146"/>
            <a:ext cx="965835" cy="79184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zh-CN" altLang="en-US" smtClean="0"/>
              <a:t>测试层次</a:t>
            </a:r>
            <a:endParaRPr lang="en-US" altLang="zh-CN" smtClean="0"/>
          </a:p>
        </p:txBody>
      </p:sp>
      <p:sp>
        <p:nvSpPr>
          <p:cNvPr id="12291" name="Rectangle 3"/>
          <p:cNvSpPr>
            <a:spLocks noGrp="1" noChangeArrowheads="1"/>
          </p:cNvSpPr>
          <p:nvPr>
            <p:ph type="body" idx="1"/>
          </p:nvPr>
        </p:nvSpPr>
        <p:spPr/>
        <p:txBody>
          <a:bodyPr/>
          <a:lstStyle/>
          <a:p>
            <a:r>
              <a:rPr lang="zh-CN" altLang="en-US" dirty="0" smtClean="0"/>
              <a:t>不同层次的测试：</a:t>
            </a:r>
            <a:endParaRPr lang="zh-CN" altLang="en-US" dirty="0" smtClean="0"/>
          </a:p>
          <a:p>
            <a:pPr lvl="1"/>
            <a:r>
              <a:rPr lang="zh-CN" altLang="en-US" dirty="0" smtClean="0"/>
              <a:t>单元测试 </a:t>
            </a:r>
            <a:r>
              <a:rPr lang="en-US" altLang="zh-CN" dirty="0" smtClean="0"/>
              <a:t>(Unit testing) – </a:t>
            </a:r>
            <a:r>
              <a:rPr lang="zh-CN" altLang="en-US" dirty="0" smtClean="0"/>
              <a:t>采用白盒测试方法</a:t>
            </a:r>
            <a:endParaRPr lang="en-US" altLang="zh-CN" dirty="0" smtClean="0"/>
          </a:p>
          <a:p>
            <a:pPr lvl="1"/>
            <a:r>
              <a:rPr lang="zh-CN" altLang="en-US" dirty="0" smtClean="0"/>
              <a:t>集成测试 </a:t>
            </a:r>
            <a:r>
              <a:rPr lang="en-US" altLang="zh-CN" dirty="0" smtClean="0"/>
              <a:t>(Integration testing</a:t>
            </a:r>
            <a:r>
              <a:rPr lang="en-US" altLang="zh-CN" dirty="0"/>
              <a:t>) – </a:t>
            </a:r>
            <a:r>
              <a:rPr lang="zh-CN" altLang="en-US" dirty="0"/>
              <a:t>采用白</a:t>
            </a:r>
            <a:r>
              <a:rPr lang="zh-CN" altLang="en-US" dirty="0" smtClean="0"/>
              <a:t>盒</a:t>
            </a:r>
            <a:r>
              <a:rPr lang="en-US" altLang="zh-CN" dirty="0" smtClean="0"/>
              <a:t>+</a:t>
            </a:r>
            <a:r>
              <a:rPr lang="zh-CN" altLang="en-US" dirty="0" smtClean="0"/>
              <a:t>黑盒测试方法</a:t>
            </a:r>
            <a:endParaRPr lang="en-US" altLang="zh-CN" dirty="0" smtClean="0"/>
          </a:p>
          <a:p>
            <a:pPr lvl="1"/>
            <a:r>
              <a:rPr lang="zh-CN" altLang="en-US" dirty="0" smtClean="0"/>
              <a:t>系统测试 </a:t>
            </a:r>
            <a:r>
              <a:rPr lang="en-US" altLang="zh-CN" dirty="0" smtClean="0"/>
              <a:t>(System testing</a:t>
            </a:r>
            <a:r>
              <a:rPr lang="en-US" altLang="zh-CN" dirty="0"/>
              <a:t>) – </a:t>
            </a:r>
            <a:r>
              <a:rPr lang="zh-CN" altLang="en-US" dirty="0" smtClean="0"/>
              <a:t>采用黑盒</a:t>
            </a:r>
            <a:r>
              <a:rPr lang="zh-CN" altLang="en-US" dirty="0"/>
              <a:t>测试</a:t>
            </a:r>
            <a:r>
              <a:rPr lang="zh-CN" altLang="en-US" dirty="0" smtClean="0"/>
              <a:t>方法</a:t>
            </a:r>
            <a:endParaRPr lang="en-US" altLang="zh-CN" dirty="0" smtClean="0"/>
          </a:p>
          <a:p>
            <a:endParaRPr lang="zh-CN" altLang="en-US" dirty="0" smtClean="0"/>
          </a:p>
        </p:txBody>
      </p:sp>
      <p:pic>
        <p:nvPicPr>
          <p:cNvPr id="70660"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58753" y="3604940"/>
            <a:ext cx="6864350" cy="2881312"/>
          </a:xfrm>
          <a:prstGeom prst="rect">
            <a:avLst/>
          </a:prstGeom>
          <a:noFill/>
          <a:ln>
            <a:noFill/>
          </a:ln>
        </p:spPr>
      </p:pic>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zh-CN" altLang="en-US" smtClean="0"/>
              <a:t>单元测试</a:t>
            </a:r>
            <a:endParaRPr lang="zh-CN" altLang="en-US" smtClean="0"/>
          </a:p>
        </p:txBody>
      </p:sp>
      <p:grpSp>
        <p:nvGrpSpPr>
          <p:cNvPr id="2" name="Group 3"/>
          <p:cNvGrpSpPr/>
          <p:nvPr/>
        </p:nvGrpSpPr>
        <p:grpSpPr bwMode="auto">
          <a:xfrm>
            <a:off x="2590800" y="3352800"/>
            <a:ext cx="2209800" cy="2744788"/>
            <a:chOff x="248" y="1511"/>
            <a:chExt cx="1392" cy="1729"/>
          </a:xfrm>
        </p:grpSpPr>
        <p:sp>
          <p:nvSpPr>
            <p:cNvPr id="71696" name="Freeform 4"/>
            <p:cNvSpPr/>
            <p:nvPr/>
          </p:nvSpPr>
          <p:spPr bwMode="auto">
            <a:xfrm>
              <a:off x="248" y="1511"/>
              <a:ext cx="1392" cy="1729"/>
            </a:xfrm>
            <a:custGeom>
              <a:avLst/>
              <a:gdLst>
                <a:gd name="T0" fmla="*/ 30 w 1392"/>
                <a:gd name="T1" fmla="*/ 0 h 1729"/>
                <a:gd name="T2" fmla="*/ 1384 w 1392"/>
                <a:gd name="T3" fmla="*/ 1728 h 1729"/>
                <a:gd name="T4" fmla="*/ 1360 w 1392"/>
                <a:gd name="T5" fmla="*/ 1568 h 1729"/>
                <a:gd name="T6" fmla="*/ 1315 w 1392"/>
                <a:gd name="T7" fmla="*/ 1573 h 1729"/>
                <a:gd name="T8" fmla="*/ 1252 w 1392"/>
                <a:gd name="T9" fmla="*/ 1589 h 1729"/>
                <a:gd name="T10" fmla="*/ 1202 w 1392"/>
                <a:gd name="T11" fmla="*/ 1594 h 1729"/>
                <a:gd name="T12" fmla="*/ 1151 w 1392"/>
                <a:gd name="T13" fmla="*/ 1581 h 1729"/>
                <a:gd name="T14" fmla="*/ 1107 w 1392"/>
                <a:gd name="T15" fmla="*/ 1545 h 1729"/>
                <a:gd name="T16" fmla="*/ 1076 w 1392"/>
                <a:gd name="T17" fmla="*/ 1501 h 1729"/>
                <a:gd name="T18" fmla="*/ 1061 w 1392"/>
                <a:gd name="T19" fmla="*/ 1447 h 1729"/>
                <a:gd name="T20" fmla="*/ 1063 w 1392"/>
                <a:gd name="T21" fmla="*/ 1370 h 1729"/>
                <a:gd name="T22" fmla="*/ 1074 w 1392"/>
                <a:gd name="T23" fmla="*/ 1320 h 1729"/>
                <a:gd name="T24" fmla="*/ 1111 w 1392"/>
                <a:gd name="T25" fmla="*/ 1271 h 1729"/>
                <a:gd name="T26" fmla="*/ 1154 w 1392"/>
                <a:gd name="T27" fmla="*/ 1238 h 1729"/>
                <a:gd name="T28" fmla="*/ 1200 w 1392"/>
                <a:gd name="T29" fmla="*/ 1224 h 1729"/>
                <a:gd name="T30" fmla="*/ 1250 w 1392"/>
                <a:gd name="T31" fmla="*/ 1228 h 1729"/>
                <a:gd name="T32" fmla="*/ 1296 w 1392"/>
                <a:gd name="T33" fmla="*/ 1240 h 1729"/>
                <a:gd name="T34" fmla="*/ 1342 w 1392"/>
                <a:gd name="T35" fmla="*/ 1253 h 1729"/>
                <a:gd name="T36" fmla="*/ 1386 w 1392"/>
                <a:gd name="T37" fmla="*/ 1248 h 1729"/>
                <a:gd name="T38" fmla="*/ 1342 w 1392"/>
                <a:gd name="T39" fmla="*/ 964 h 1729"/>
                <a:gd name="T40" fmla="*/ 1280 w 1392"/>
                <a:gd name="T41" fmla="*/ 960 h 1729"/>
                <a:gd name="T42" fmla="*/ 1230 w 1392"/>
                <a:gd name="T43" fmla="*/ 955 h 1729"/>
                <a:gd name="T44" fmla="*/ 1186 w 1392"/>
                <a:gd name="T45" fmla="*/ 941 h 1729"/>
                <a:gd name="T46" fmla="*/ 1156 w 1392"/>
                <a:gd name="T47" fmla="*/ 916 h 1729"/>
                <a:gd name="T48" fmla="*/ 1141 w 1392"/>
                <a:gd name="T49" fmla="*/ 880 h 1729"/>
                <a:gd name="T50" fmla="*/ 1137 w 1392"/>
                <a:gd name="T51" fmla="*/ 840 h 1729"/>
                <a:gd name="T52" fmla="*/ 1139 w 1392"/>
                <a:gd name="T53" fmla="*/ 792 h 1729"/>
                <a:gd name="T54" fmla="*/ 1145 w 1392"/>
                <a:gd name="T55" fmla="*/ 748 h 1729"/>
                <a:gd name="T56" fmla="*/ 1149 w 1392"/>
                <a:gd name="T57" fmla="*/ 692 h 1729"/>
                <a:gd name="T58" fmla="*/ 1142 w 1392"/>
                <a:gd name="T59" fmla="*/ 642 h 1729"/>
                <a:gd name="T60" fmla="*/ 1144 w 1392"/>
                <a:gd name="T61" fmla="*/ 601 h 1729"/>
                <a:gd name="T62" fmla="*/ 1096 w 1392"/>
                <a:gd name="T63" fmla="*/ 561 h 1729"/>
                <a:gd name="T64" fmla="*/ 1059 w 1392"/>
                <a:gd name="T65" fmla="*/ 541 h 1729"/>
                <a:gd name="T66" fmla="*/ 1015 w 1392"/>
                <a:gd name="T67" fmla="*/ 540 h 1729"/>
                <a:gd name="T68" fmla="*/ 966 w 1392"/>
                <a:gd name="T69" fmla="*/ 539 h 1729"/>
                <a:gd name="T70" fmla="*/ 926 w 1392"/>
                <a:gd name="T71" fmla="*/ 529 h 1729"/>
                <a:gd name="T72" fmla="*/ 894 w 1392"/>
                <a:gd name="T73" fmla="*/ 507 h 1729"/>
                <a:gd name="T74" fmla="*/ 873 w 1392"/>
                <a:gd name="T75" fmla="*/ 464 h 1729"/>
                <a:gd name="T76" fmla="*/ 861 w 1392"/>
                <a:gd name="T77" fmla="*/ 419 h 1729"/>
                <a:gd name="T78" fmla="*/ 850 w 1392"/>
                <a:gd name="T79" fmla="*/ 363 h 1729"/>
                <a:gd name="T80" fmla="*/ 839 w 1392"/>
                <a:gd name="T81" fmla="*/ 315 h 1729"/>
                <a:gd name="T82" fmla="*/ 823 w 1392"/>
                <a:gd name="T83" fmla="*/ 273 h 1729"/>
                <a:gd name="T84" fmla="*/ 800 w 1392"/>
                <a:gd name="T85" fmla="*/ 242 h 1729"/>
                <a:gd name="T86" fmla="*/ 764 w 1392"/>
                <a:gd name="T87" fmla="*/ 215 h 1729"/>
                <a:gd name="T88" fmla="*/ 718 w 1392"/>
                <a:gd name="T89" fmla="*/ 201 h 1729"/>
                <a:gd name="T90" fmla="*/ 671 w 1392"/>
                <a:gd name="T91" fmla="*/ 206 h 1729"/>
                <a:gd name="T92" fmla="*/ 612 w 1392"/>
                <a:gd name="T93" fmla="*/ 219 h 1729"/>
                <a:gd name="T94" fmla="*/ 562 w 1392"/>
                <a:gd name="T95" fmla="*/ 227 h 1729"/>
                <a:gd name="T96" fmla="*/ 513 w 1392"/>
                <a:gd name="T97" fmla="*/ 224 h 1729"/>
                <a:gd name="T98" fmla="*/ 472 w 1392"/>
                <a:gd name="T99" fmla="*/ 208 h 1729"/>
                <a:gd name="T100" fmla="*/ 436 w 1392"/>
                <a:gd name="T101" fmla="*/ 182 h 1729"/>
                <a:gd name="T102" fmla="*/ 401 w 1392"/>
                <a:gd name="T103" fmla="*/ 146 h 1729"/>
                <a:gd name="T104" fmla="*/ 381 w 1392"/>
                <a:gd name="T105" fmla="*/ 102 h 1729"/>
                <a:gd name="T106" fmla="*/ 374 w 1392"/>
                <a:gd name="T107" fmla="*/ 59 h 1729"/>
                <a:gd name="T108" fmla="*/ 375 w 1392"/>
                <a:gd name="T109" fmla="*/ 6 h 172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92"/>
                <a:gd name="T166" fmla="*/ 0 h 1729"/>
                <a:gd name="T167" fmla="*/ 1392 w 1392"/>
                <a:gd name="T168" fmla="*/ 1729 h 172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92" h="1729">
                  <a:moveTo>
                    <a:pt x="375" y="6"/>
                  </a:moveTo>
                  <a:lnTo>
                    <a:pt x="30" y="0"/>
                  </a:lnTo>
                  <a:lnTo>
                    <a:pt x="0" y="1706"/>
                  </a:lnTo>
                  <a:lnTo>
                    <a:pt x="1384" y="1728"/>
                  </a:lnTo>
                  <a:lnTo>
                    <a:pt x="1387" y="1577"/>
                  </a:lnTo>
                  <a:lnTo>
                    <a:pt x="1360" y="1568"/>
                  </a:lnTo>
                  <a:lnTo>
                    <a:pt x="1341" y="1568"/>
                  </a:lnTo>
                  <a:lnTo>
                    <a:pt x="1315" y="1573"/>
                  </a:lnTo>
                  <a:lnTo>
                    <a:pt x="1287" y="1580"/>
                  </a:lnTo>
                  <a:lnTo>
                    <a:pt x="1252" y="1589"/>
                  </a:lnTo>
                  <a:lnTo>
                    <a:pt x="1225" y="1593"/>
                  </a:lnTo>
                  <a:lnTo>
                    <a:pt x="1202" y="1594"/>
                  </a:lnTo>
                  <a:lnTo>
                    <a:pt x="1175" y="1589"/>
                  </a:lnTo>
                  <a:lnTo>
                    <a:pt x="1151" y="1581"/>
                  </a:lnTo>
                  <a:lnTo>
                    <a:pt x="1126" y="1564"/>
                  </a:lnTo>
                  <a:lnTo>
                    <a:pt x="1107" y="1545"/>
                  </a:lnTo>
                  <a:lnTo>
                    <a:pt x="1089" y="1524"/>
                  </a:lnTo>
                  <a:lnTo>
                    <a:pt x="1076" y="1501"/>
                  </a:lnTo>
                  <a:lnTo>
                    <a:pt x="1064" y="1472"/>
                  </a:lnTo>
                  <a:lnTo>
                    <a:pt x="1061" y="1447"/>
                  </a:lnTo>
                  <a:lnTo>
                    <a:pt x="1060" y="1411"/>
                  </a:lnTo>
                  <a:lnTo>
                    <a:pt x="1063" y="1370"/>
                  </a:lnTo>
                  <a:lnTo>
                    <a:pt x="1067" y="1344"/>
                  </a:lnTo>
                  <a:lnTo>
                    <a:pt x="1074" y="1320"/>
                  </a:lnTo>
                  <a:lnTo>
                    <a:pt x="1088" y="1299"/>
                  </a:lnTo>
                  <a:lnTo>
                    <a:pt x="1111" y="1271"/>
                  </a:lnTo>
                  <a:lnTo>
                    <a:pt x="1131" y="1253"/>
                  </a:lnTo>
                  <a:lnTo>
                    <a:pt x="1154" y="1238"/>
                  </a:lnTo>
                  <a:lnTo>
                    <a:pt x="1178" y="1229"/>
                  </a:lnTo>
                  <a:lnTo>
                    <a:pt x="1200" y="1224"/>
                  </a:lnTo>
                  <a:lnTo>
                    <a:pt x="1225" y="1224"/>
                  </a:lnTo>
                  <a:lnTo>
                    <a:pt x="1250" y="1228"/>
                  </a:lnTo>
                  <a:lnTo>
                    <a:pt x="1274" y="1234"/>
                  </a:lnTo>
                  <a:lnTo>
                    <a:pt x="1296" y="1240"/>
                  </a:lnTo>
                  <a:lnTo>
                    <a:pt x="1318" y="1249"/>
                  </a:lnTo>
                  <a:lnTo>
                    <a:pt x="1342" y="1253"/>
                  </a:lnTo>
                  <a:lnTo>
                    <a:pt x="1362" y="1253"/>
                  </a:lnTo>
                  <a:lnTo>
                    <a:pt x="1386" y="1248"/>
                  </a:lnTo>
                  <a:lnTo>
                    <a:pt x="1391" y="962"/>
                  </a:lnTo>
                  <a:lnTo>
                    <a:pt x="1342" y="964"/>
                  </a:lnTo>
                  <a:lnTo>
                    <a:pt x="1307" y="960"/>
                  </a:lnTo>
                  <a:lnTo>
                    <a:pt x="1280" y="960"/>
                  </a:lnTo>
                  <a:lnTo>
                    <a:pt x="1255" y="959"/>
                  </a:lnTo>
                  <a:lnTo>
                    <a:pt x="1230" y="955"/>
                  </a:lnTo>
                  <a:lnTo>
                    <a:pt x="1203" y="949"/>
                  </a:lnTo>
                  <a:lnTo>
                    <a:pt x="1186" y="941"/>
                  </a:lnTo>
                  <a:lnTo>
                    <a:pt x="1170" y="930"/>
                  </a:lnTo>
                  <a:lnTo>
                    <a:pt x="1156" y="916"/>
                  </a:lnTo>
                  <a:lnTo>
                    <a:pt x="1146" y="899"/>
                  </a:lnTo>
                  <a:lnTo>
                    <a:pt x="1141" y="880"/>
                  </a:lnTo>
                  <a:lnTo>
                    <a:pt x="1138" y="860"/>
                  </a:lnTo>
                  <a:lnTo>
                    <a:pt x="1137" y="840"/>
                  </a:lnTo>
                  <a:lnTo>
                    <a:pt x="1138" y="815"/>
                  </a:lnTo>
                  <a:lnTo>
                    <a:pt x="1139" y="792"/>
                  </a:lnTo>
                  <a:lnTo>
                    <a:pt x="1143" y="773"/>
                  </a:lnTo>
                  <a:lnTo>
                    <a:pt x="1145" y="748"/>
                  </a:lnTo>
                  <a:lnTo>
                    <a:pt x="1149" y="721"/>
                  </a:lnTo>
                  <a:lnTo>
                    <a:pt x="1149" y="692"/>
                  </a:lnTo>
                  <a:lnTo>
                    <a:pt x="1147" y="667"/>
                  </a:lnTo>
                  <a:lnTo>
                    <a:pt x="1142" y="642"/>
                  </a:lnTo>
                  <a:lnTo>
                    <a:pt x="1136" y="614"/>
                  </a:lnTo>
                  <a:lnTo>
                    <a:pt x="1144" y="601"/>
                  </a:lnTo>
                  <a:lnTo>
                    <a:pt x="1114" y="574"/>
                  </a:lnTo>
                  <a:lnTo>
                    <a:pt x="1096" y="561"/>
                  </a:lnTo>
                  <a:lnTo>
                    <a:pt x="1078" y="547"/>
                  </a:lnTo>
                  <a:lnTo>
                    <a:pt x="1059" y="541"/>
                  </a:lnTo>
                  <a:lnTo>
                    <a:pt x="1037" y="538"/>
                  </a:lnTo>
                  <a:lnTo>
                    <a:pt x="1015" y="540"/>
                  </a:lnTo>
                  <a:lnTo>
                    <a:pt x="991" y="541"/>
                  </a:lnTo>
                  <a:lnTo>
                    <a:pt x="966" y="539"/>
                  </a:lnTo>
                  <a:lnTo>
                    <a:pt x="947" y="535"/>
                  </a:lnTo>
                  <a:lnTo>
                    <a:pt x="926" y="529"/>
                  </a:lnTo>
                  <a:lnTo>
                    <a:pt x="907" y="519"/>
                  </a:lnTo>
                  <a:lnTo>
                    <a:pt x="894" y="507"/>
                  </a:lnTo>
                  <a:lnTo>
                    <a:pt x="882" y="488"/>
                  </a:lnTo>
                  <a:lnTo>
                    <a:pt x="873" y="464"/>
                  </a:lnTo>
                  <a:lnTo>
                    <a:pt x="866" y="441"/>
                  </a:lnTo>
                  <a:lnTo>
                    <a:pt x="861" y="419"/>
                  </a:lnTo>
                  <a:lnTo>
                    <a:pt x="855" y="395"/>
                  </a:lnTo>
                  <a:lnTo>
                    <a:pt x="850" y="363"/>
                  </a:lnTo>
                  <a:lnTo>
                    <a:pt x="845" y="340"/>
                  </a:lnTo>
                  <a:lnTo>
                    <a:pt x="839" y="315"/>
                  </a:lnTo>
                  <a:lnTo>
                    <a:pt x="832" y="294"/>
                  </a:lnTo>
                  <a:lnTo>
                    <a:pt x="823" y="273"/>
                  </a:lnTo>
                  <a:lnTo>
                    <a:pt x="812" y="257"/>
                  </a:lnTo>
                  <a:lnTo>
                    <a:pt x="800" y="242"/>
                  </a:lnTo>
                  <a:lnTo>
                    <a:pt x="781" y="225"/>
                  </a:lnTo>
                  <a:lnTo>
                    <a:pt x="764" y="215"/>
                  </a:lnTo>
                  <a:lnTo>
                    <a:pt x="743" y="206"/>
                  </a:lnTo>
                  <a:lnTo>
                    <a:pt x="718" y="201"/>
                  </a:lnTo>
                  <a:lnTo>
                    <a:pt x="695" y="204"/>
                  </a:lnTo>
                  <a:lnTo>
                    <a:pt x="671" y="206"/>
                  </a:lnTo>
                  <a:lnTo>
                    <a:pt x="643" y="213"/>
                  </a:lnTo>
                  <a:lnTo>
                    <a:pt x="612" y="219"/>
                  </a:lnTo>
                  <a:lnTo>
                    <a:pt x="584" y="227"/>
                  </a:lnTo>
                  <a:lnTo>
                    <a:pt x="562" y="227"/>
                  </a:lnTo>
                  <a:lnTo>
                    <a:pt x="541" y="227"/>
                  </a:lnTo>
                  <a:lnTo>
                    <a:pt x="513" y="224"/>
                  </a:lnTo>
                  <a:lnTo>
                    <a:pt x="490" y="216"/>
                  </a:lnTo>
                  <a:lnTo>
                    <a:pt x="472" y="208"/>
                  </a:lnTo>
                  <a:lnTo>
                    <a:pt x="456" y="198"/>
                  </a:lnTo>
                  <a:lnTo>
                    <a:pt x="436" y="182"/>
                  </a:lnTo>
                  <a:lnTo>
                    <a:pt x="417" y="166"/>
                  </a:lnTo>
                  <a:lnTo>
                    <a:pt x="401" y="146"/>
                  </a:lnTo>
                  <a:lnTo>
                    <a:pt x="389" y="123"/>
                  </a:lnTo>
                  <a:lnTo>
                    <a:pt x="381" y="102"/>
                  </a:lnTo>
                  <a:lnTo>
                    <a:pt x="377" y="81"/>
                  </a:lnTo>
                  <a:lnTo>
                    <a:pt x="374" y="59"/>
                  </a:lnTo>
                  <a:lnTo>
                    <a:pt x="374" y="33"/>
                  </a:lnTo>
                  <a:lnTo>
                    <a:pt x="375" y="6"/>
                  </a:lnTo>
                </a:path>
              </a:pathLst>
            </a:custGeom>
            <a:solidFill>
              <a:srgbClr val="008080"/>
            </a:solidFill>
            <a:ln w="12700" cap="rnd">
              <a:solidFill>
                <a:srgbClr val="000000"/>
              </a:solidFill>
              <a:round/>
            </a:ln>
          </p:spPr>
          <p:txBody>
            <a:bodyPr/>
            <a:lstStyle/>
            <a:p>
              <a:endParaRPr lang="zh-CN" altLang="en-US"/>
            </a:p>
          </p:txBody>
        </p:sp>
        <p:sp>
          <p:nvSpPr>
            <p:cNvPr id="1292293" name="Rectangle 5"/>
            <p:cNvSpPr>
              <a:spLocks noChangeArrowheads="1"/>
            </p:cNvSpPr>
            <p:nvPr/>
          </p:nvSpPr>
          <p:spPr bwMode="auto">
            <a:xfrm>
              <a:off x="422" y="2246"/>
              <a:ext cx="897" cy="291"/>
            </a:xfrm>
            <a:prstGeom prst="rect">
              <a:avLst/>
            </a:prstGeom>
            <a:noFill/>
            <a:ln w="9525">
              <a:noFill/>
              <a:miter lim="800000"/>
            </a:ln>
            <a:effectLst/>
          </p:spPr>
          <p:txBody>
            <a:bodyPr wrap="none" lIns="92075" tIns="46038" rIns="92075" bIns="46038">
              <a:spAutoFit/>
            </a:bodyPr>
            <a:lstStyle/>
            <a:p>
              <a:pPr>
                <a:defRPr/>
              </a:pPr>
              <a:r>
                <a:rPr kumimoji="1" lang="zh-CN" altLang="en-US" sz="2400" b="1">
                  <a:solidFill>
                    <a:srgbClr val="FFFF00"/>
                  </a:solidFill>
                  <a:effectLst>
                    <a:outerShdw blurRad="38100" dist="38100" dir="2700000" algn="tl">
                      <a:srgbClr val="FFFFFF"/>
                    </a:outerShdw>
                  </a:effectLst>
                  <a:latin typeface="楷体_GB2312" panose="02010609030101010101" pitchFamily="49" charset="-122"/>
                  <a:ea typeface="楷体_GB2312" panose="02010609030101010101" pitchFamily="49" charset="-122"/>
                </a:rPr>
                <a:t>单元测试</a:t>
              </a:r>
              <a:endParaRPr kumimoji="1" lang="zh-CN" altLang="en-US" sz="2400" b="1">
                <a:solidFill>
                  <a:srgbClr val="FFFF00"/>
                </a:solidFill>
                <a:effectLst>
                  <a:outerShdw blurRad="38100" dist="38100" dir="2700000" algn="tl">
                    <a:srgbClr val="FFFFFF"/>
                  </a:outerShdw>
                </a:effectLst>
                <a:latin typeface="楷体_GB2312" panose="02010609030101010101" pitchFamily="49" charset="-122"/>
                <a:ea typeface="楷体_GB2312" panose="02010609030101010101" pitchFamily="49" charset="-122"/>
              </a:endParaRPr>
            </a:p>
          </p:txBody>
        </p:sp>
      </p:grpSp>
      <p:grpSp>
        <p:nvGrpSpPr>
          <p:cNvPr id="3" name="Group 6"/>
          <p:cNvGrpSpPr/>
          <p:nvPr/>
        </p:nvGrpSpPr>
        <p:grpSpPr bwMode="auto">
          <a:xfrm>
            <a:off x="5029200" y="3048001"/>
            <a:ext cx="2522538" cy="3497263"/>
            <a:chOff x="2079" y="1181"/>
            <a:chExt cx="1589" cy="2203"/>
          </a:xfrm>
        </p:grpSpPr>
        <p:sp>
          <p:nvSpPr>
            <p:cNvPr id="71694" name="Freeform 7"/>
            <p:cNvSpPr/>
            <p:nvPr/>
          </p:nvSpPr>
          <p:spPr bwMode="auto">
            <a:xfrm>
              <a:off x="2079" y="1181"/>
              <a:ext cx="1589" cy="2203"/>
            </a:xfrm>
            <a:custGeom>
              <a:avLst/>
              <a:gdLst>
                <a:gd name="T0" fmla="*/ 289 w 1589"/>
                <a:gd name="T1" fmla="*/ 0 h 2203"/>
                <a:gd name="T2" fmla="*/ 741 w 1589"/>
                <a:gd name="T3" fmla="*/ 2101 h 2203"/>
                <a:gd name="T4" fmla="*/ 617 w 1589"/>
                <a:gd name="T5" fmla="*/ 2011 h 2203"/>
                <a:gd name="T6" fmla="*/ 594 w 1589"/>
                <a:gd name="T7" fmla="*/ 2031 h 2203"/>
                <a:gd name="T8" fmla="*/ 576 w 1589"/>
                <a:gd name="T9" fmla="*/ 2064 h 2203"/>
                <a:gd name="T10" fmla="*/ 557 w 1589"/>
                <a:gd name="T11" fmla="*/ 2105 h 2203"/>
                <a:gd name="T12" fmla="*/ 535 w 1589"/>
                <a:gd name="T13" fmla="*/ 2144 h 2203"/>
                <a:gd name="T14" fmla="*/ 508 w 1589"/>
                <a:gd name="T15" fmla="*/ 2172 h 2203"/>
                <a:gd name="T16" fmla="*/ 473 w 1589"/>
                <a:gd name="T17" fmla="*/ 2194 h 2203"/>
                <a:gd name="T18" fmla="*/ 431 w 1589"/>
                <a:gd name="T19" fmla="*/ 2201 h 2203"/>
                <a:gd name="T20" fmla="*/ 390 w 1589"/>
                <a:gd name="T21" fmla="*/ 2202 h 2203"/>
                <a:gd name="T22" fmla="*/ 348 w 1589"/>
                <a:gd name="T23" fmla="*/ 2192 h 2203"/>
                <a:gd name="T24" fmla="*/ 305 w 1589"/>
                <a:gd name="T25" fmla="*/ 2167 h 2203"/>
                <a:gd name="T26" fmla="*/ 271 w 1589"/>
                <a:gd name="T27" fmla="*/ 2140 h 2203"/>
                <a:gd name="T28" fmla="*/ 246 w 1589"/>
                <a:gd name="T29" fmla="*/ 2114 h 2203"/>
                <a:gd name="T30" fmla="*/ 224 w 1589"/>
                <a:gd name="T31" fmla="*/ 2080 h 2203"/>
                <a:gd name="T32" fmla="*/ 213 w 1589"/>
                <a:gd name="T33" fmla="*/ 2045 h 2203"/>
                <a:gd name="T34" fmla="*/ 211 w 1589"/>
                <a:gd name="T35" fmla="*/ 2002 h 2203"/>
                <a:gd name="T36" fmla="*/ 215 w 1589"/>
                <a:gd name="T37" fmla="*/ 1961 h 2203"/>
                <a:gd name="T38" fmla="*/ 235 w 1589"/>
                <a:gd name="T39" fmla="*/ 1916 h 2203"/>
                <a:gd name="T40" fmla="*/ 270 w 1589"/>
                <a:gd name="T41" fmla="*/ 1884 h 2203"/>
                <a:gd name="T42" fmla="*/ 310 w 1589"/>
                <a:gd name="T43" fmla="*/ 1855 h 2203"/>
                <a:gd name="T44" fmla="*/ 348 w 1589"/>
                <a:gd name="T45" fmla="*/ 1826 h 2203"/>
                <a:gd name="T46" fmla="*/ 361 w 1589"/>
                <a:gd name="T47" fmla="*/ 1808 h 2203"/>
                <a:gd name="T48" fmla="*/ 149 w 1589"/>
                <a:gd name="T49" fmla="*/ 1616 h 2203"/>
                <a:gd name="T50" fmla="*/ 210 w 1589"/>
                <a:gd name="T51" fmla="*/ 1554 h 2203"/>
                <a:gd name="T52" fmla="*/ 241 w 1589"/>
                <a:gd name="T53" fmla="*/ 1512 h 2203"/>
                <a:gd name="T54" fmla="*/ 270 w 1589"/>
                <a:gd name="T55" fmla="*/ 1467 h 2203"/>
                <a:gd name="T56" fmla="*/ 276 w 1589"/>
                <a:gd name="T57" fmla="*/ 1430 h 2203"/>
                <a:gd name="T58" fmla="*/ 268 w 1589"/>
                <a:gd name="T59" fmla="*/ 1392 h 2203"/>
                <a:gd name="T60" fmla="*/ 245 w 1589"/>
                <a:gd name="T61" fmla="*/ 1360 h 2203"/>
                <a:gd name="T62" fmla="*/ 212 w 1589"/>
                <a:gd name="T63" fmla="*/ 1329 h 2203"/>
                <a:gd name="T64" fmla="*/ 176 w 1589"/>
                <a:gd name="T65" fmla="*/ 1306 h 2203"/>
                <a:gd name="T66" fmla="*/ 132 w 1589"/>
                <a:gd name="T67" fmla="*/ 1277 h 2203"/>
                <a:gd name="T68" fmla="*/ 92 w 1589"/>
                <a:gd name="T69" fmla="*/ 1239 h 2203"/>
                <a:gd name="T70" fmla="*/ 62 w 1589"/>
                <a:gd name="T71" fmla="*/ 1197 h 2203"/>
                <a:gd name="T72" fmla="*/ 46 w 1589"/>
                <a:gd name="T73" fmla="*/ 1152 h 2203"/>
                <a:gd name="T74" fmla="*/ 49 w 1589"/>
                <a:gd name="T75" fmla="*/ 1109 h 2203"/>
                <a:gd name="T76" fmla="*/ 67 w 1589"/>
                <a:gd name="T77" fmla="*/ 1071 h 2203"/>
                <a:gd name="T78" fmla="*/ 102 w 1589"/>
                <a:gd name="T79" fmla="*/ 1037 h 2203"/>
                <a:gd name="T80" fmla="*/ 126 w 1589"/>
                <a:gd name="T81" fmla="*/ 1000 h 2203"/>
                <a:gd name="T82" fmla="*/ 138 w 1589"/>
                <a:gd name="T83" fmla="*/ 961 h 2203"/>
                <a:gd name="T84" fmla="*/ 134 w 1589"/>
                <a:gd name="T85" fmla="*/ 922 h 2203"/>
                <a:gd name="T86" fmla="*/ 106 w 1589"/>
                <a:gd name="T87" fmla="*/ 878 h 2203"/>
                <a:gd name="T88" fmla="*/ 79 w 1589"/>
                <a:gd name="T89" fmla="*/ 841 h 2203"/>
                <a:gd name="T90" fmla="*/ 44 w 1589"/>
                <a:gd name="T91" fmla="*/ 797 h 2203"/>
                <a:gd name="T92" fmla="*/ 18 w 1589"/>
                <a:gd name="T93" fmla="*/ 756 h 2203"/>
                <a:gd name="T94" fmla="*/ 4 w 1589"/>
                <a:gd name="T95" fmla="*/ 717 h 2203"/>
                <a:gd name="T96" fmla="*/ 0 w 1589"/>
                <a:gd name="T97" fmla="*/ 674 h 2203"/>
                <a:gd name="T98" fmla="*/ 8 w 1589"/>
                <a:gd name="T99" fmla="*/ 632 h 2203"/>
                <a:gd name="T100" fmla="*/ 40 w 1589"/>
                <a:gd name="T101" fmla="*/ 593 h 2203"/>
                <a:gd name="T102" fmla="*/ 80 w 1589"/>
                <a:gd name="T103" fmla="*/ 561 h 2203"/>
                <a:gd name="T104" fmla="*/ 129 w 1589"/>
                <a:gd name="T105" fmla="*/ 525 h 2203"/>
                <a:gd name="T106" fmla="*/ 159 w 1589"/>
                <a:gd name="T107" fmla="*/ 494 h 2203"/>
                <a:gd name="T108" fmla="*/ 185 w 1589"/>
                <a:gd name="T109" fmla="*/ 449 h 2203"/>
                <a:gd name="T110" fmla="*/ 193 w 1589"/>
                <a:gd name="T111" fmla="*/ 409 h 2203"/>
                <a:gd name="T112" fmla="*/ 194 w 1589"/>
                <a:gd name="T113" fmla="*/ 360 h 2203"/>
                <a:gd name="T114" fmla="*/ 180 w 1589"/>
                <a:gd name="T115" fmla="*/ 311 h 2203"/>
                <a:gd name="T116" fmla="*/ 157 w 1589"/>
                <a:gd name="T117" fmla="*/ 273 h 2203"/>
                <a:gd name="T118" fmla="*/ 122 w 1589"/>
                <a:gd name="T119" fmla="*/ 238 h 220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89"/>
                <a:gd name="T181" fmla="*/ 0 h 2203"/>
                <a:gd name="T182" fmla="*/ 1589 w 1589"/>
                <a:gd name="T183" fmla="*/ 2203 h 220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89" h="2203">
                  <a:moveTo>
                    <a:pt x="102" y="222"/>
                  </a:moveTo>
                  <a:lnTo>
                    <a:pt x="289" y="0"/>
                  </a:lnTo>
                  <a:lnTo>
                    <a:pt x="1588" y="1090"/>
                  </a:lnTo>
                  <a:lnTo>
                    <a:pt x="741" y="2101"/>
                  </a:lnTo>
                  <a:lnTo>
                    <a:pt x="628" y="2006"/>
                  </a:lnTo>
                  <a:lnTo>
                    <a:pt x="617" y="2011"/>
                  </a:lnTo>
                  <a:lnTo>
                    <a:pt x="602" y="2021"/>
                  </a:lnTo>
                  <a:lnTo>
                    <a:pt x="594" y="2031"/>
                  </a:lnTo>
                  <a:lnTo>
                    <a:pt x="585" y="2045"/>
                  </a:lnTo>
                  <a:lnTo>
                    <a:pt x="576" y="2064"/>
                  </a:lnTo>
                  <a:lnTo>
                    <a:pt x="564" y="2088"/>
                  </a:lnTo>
                  <a:lnTo>
                    <a:pt x="557" y="2105"/>
                  </a:lnTo>
                  <a:lnTo>
                    <a:pt x="547" y="2126"/>
                  </a:lnTo>
                  <a:lnTo>
                    <a:pt x="535" y="2144"/>
                  </a:lnTo>
                  <a:lnTo>
                    <a:pt x="522" y="2159"/>
                  </a:lnTo>
                  <a:lnTo>
                    <a:pt x="508" y="2172"/>
                  </a:lnTo>
                  <a:lnTo>
                    <a:pt x="490" y="2184"/>
                  </a:lnTo>
                  <a:lnTo>
                    <a:pt x="473" y="2194"/>
                  </a:lnTo>
                  <a:lnTo>
                    <a:pt x="454" y="2198"/>
                  </a:lnTo>
                  <a:lnTo>
                    <a:pt x="431" y="2201"/>
                  </a:lnTo>
                  <a:lnTo>
                    <a:pt x="410" y="2202"/>
                  </a:lnTo>
                  <a:lnTo>
                    <a:pt x="390" y="2202"/>
                  </a:lnTo>
                  <a:lnTo>
                    <a:pt x="369" y="2198"/>
                  </a:lnTo>
                  <a:lnTo>
                    <a:pt x="348" y="2192"/>
                  </a:lnTo>
                  <a:lnTo>
                    <a:pt x="326" y="2181"/>
                  </a:lnTo>
                  <a:lnTo>
                    <a:pt x="305" y="2167"/>
                  </a:lnTo>
                  <a:lnTo>
                    <a:pt x="288" y="2154"/>
                  </a:lnTo>
                  <a:lnTo>
                    <a:pt x="271" y="2140"/>
                  </a:lnTo>
                  <a:lnTo>
                    <a:pt x="257" y="2127"/>
                  </a:lnTo>
                  <a:lnTo>
                    <a:pt x="246" y="2114"/>
                  </a:lnTo>
                  <a:lnTo>
                    <a:pt x="235" y="2097"/>
                  </a:lnTo>
                  <a:lnTo>
                    <a:pt x="224" y="2080"/>
                  </a:lnTo>
                  <a:lnTo>
                    <a:pt x="219" y="2064"/>
                  </a:lnTo>
                  <a:lnTo>
                    <a:pt x="213" y="2045"/>
                  </a:lnTo>
                  <a:lnTo>
                    <a:pt x="212" y="2024"/>
                  </a:lnTo>
                  <a:lnTo>
                    <a:pt x="211" y="2002"/>
                  </a:lnTo>
                  <a:lnTo>
                    <a:pt x="212" y="1981"/>
                  </a:lnTo>
                  <a:lnTo>
                    <a:pt x="215" y="1961"/>
                  </a:lnTo>
                  <a:lnTo>
                    <a:pt x="223" y="1939"/>
                  </a:lnTo>
                  <a:lnTo>
                    <a:pt x="235" y="1916"/>
                  </a:lnTo>
                  <a:lnTo>
                    <a:pt x="250" y="1898"/>
                  </a:lnTo>
                  <a:lnTo>
                    <a:pt x="270" y="1884"/>
                  </a:lnTo>
                  <a:lnTo>
                    <a:pt x="290" y="1870"/>
                  </a:lnTo>
                  <a:lnTo>
                    <a:pt x="310" y="1855"/>
                  </a:lnTo>
                  <a:lnTo>
                    <a:pt x="332" y="1840"/>
                  </a:lnTo>
                  <a:lnTo>
                    <a:pt x="348" y="1826"/>
                  </a:lnTo>
                  <a:lnTo>
                    <a:pt x="355" y="1818"/>
                  </a:lnTo>
                  <a:lnTo>
                    <a:pt x="361" y="1808"/>
                  </a:lnTo>
                  <a:lnTo>
                    <a:pt x="364" y="1797"/>
                  </a:lnTo>
                  <a:lnTo>
                    <a:pt x="149" y="1616"/>
                  </a:lnTo>
                  <a:lnTo>
                    <a:pt x="189" y="1578"/>
                  </a:lnTo>
                  <a:lnTo>
                    <a:pt x="210" y="1554"/>
                  </a:lnTo>
                  <a:lnTo>
                    <a:pt x="227" y="1532"/>
                  </a:lnTo>
                  <a:lnTo>
                    <a:pt x="241" y="1512"/>
                  </a:lnTo>
                  <a:lnTo>
                    <a:pt x="256" y="1490"/>
                  </a:lnTo>
                  <a:lnTo>
                    <a:pt x="270" y="1467"/>
                  </a:lnTo>
                  <a:lnTo>
                    <a:pt x="274" y="1448"/>
                  </a:lnTo>
                  <a:lnTo>
                    <a:pt x="276" y="1430"/>
                  </a:lnTo>
                  <a:lnTo>
                    <a:pt x="274" y="1411"/>
                  </a:lnTo>
                  <a:lnTo>
                    <a:pt x="268" y="1392"/>
                  </a:lnTo>
                  <a:lnTo>
                    <a:pt x="258" y="1374"/>
                  </a:lnTo>
                  <a:lnTo>
                    <a:pt x="245" y="1360"/>
                  </a:lnTo>
                  <a:lnTo>
                    <a:pt x="230" y="1345"/>
                  </a:lnTo>
                  <a:lnTo>
                    <a:pt x="212" y="1329"/>
                  </a:lnTo>
                  <a:lnTo>
                    <a:pt x="191" y="1316"/>
                  </a:lnTo>
                  <a:lnTo>
                    <a:pt x="176" y="1306"/>
                  </a:lnTo>
                  <a:lnTo>
                    <a:pt x="154" y="1291"/>
                  </a:lnTo>
                  <a:lnTo>
                    <a:pt x="132" y="1277"/>
                  </a:lnTo>
                  <a:lnTo>
                    <a:pt x="109" y="1257"/>
                  </a:lnTo>
                  <a:lnTo>
                    <a:pt x="92" y="1239"/>
                  </a:lnTo>
                  <a:lnTo>
                    <a:pt x="76" y="1219"/>
                  </a:lnTo>
                  <a:lnTo>
                    <a:pt x="62" y="1197"/>
                  </a:lnTo>
                  <a:lnTo>
                    <a:pt x="52" y="1177"/>
                  </a:lnTo>
                  <a:lnTo>
                    <a:pt x="46" y="1152"/>
                  </a:lnTo>
                  <a:lnTo>
                    <a:pt x="46" y="1132"/>
                  </a:lnTo>
                  <a:lnTo>
                    <a:pt x="49" y="1109"/>
                  </a:lnTo>
                  <a:lnTo>
                    <a:pt x="57" y="1088"/>
                  </a:lnTo>
                  <a:lnTo>
                    <a:pt x="67" y="1071"/>
                  </a:lnTo>
                  <a:lnTo>
                    <a:pt x="85" y="1054"/>
                  </a:lnTo>
                  <a:lnTo>
                    <a:pt x="102" y="1037"/>
                  </a:lnTo>
                  <a:lnTo>
                    <a:pt x="115" y="1018"/>
                  </a:lnTo>
                  <a:lnTo>
                    <a:pt x="126" y="1000"/>
                  </a:lnTo>
                  <a:lnTo>
                    <a:pt x="133" y="981"/>
                  </a:lnTo>
                  <a:lnTo>
                    <a:pt x="138" y="961"/>
                  </a:lnTo>
                  <a:lnTo>
                    <a:pt x="138" y="943"/>
                  </a:lnTo>
                  <a:lnTo>
                    <a:pt x="134" y="922"/>
                  </a:lnTo>
                  <a:lnTo>
                    <a:pt x="120" y="900"/>
                  </a:lnTo>
                  <a:lnTo>
                    <a:pt x="106" y="878"/>
                  </a:lnTo>
                  <a:lnTo>
                    <a:pt x="95" y="860"/>
                  </a:lnTo>
                  <a:lnTo>
                    <a:pt x="79" y="841"/>
                  </a:lnTo>
                  <a:lnTo>
                    <a:pt x="60" y="817"/>
                  </a:lnTo>
                  <a:lnTo>
                    <a:pt x="44" y="797"/>
                  </a:lnTo>
                  <a:lnTo>
                    <a:pt x="29" y="775"/>
                  </a:lnTo>
                  <a:lnTo>
                    <a:pt x="18" y="756"/>
                  </a:lnTo>
                  <a:lnTo>
                    <a:pt x="8" y="737"/>
                  </a:lnTo>
                  <a:lnTo>
                    <a:pt x="4" y="717"/>
                  </a:lnTo>
                  <a:lnTo>
                    <a:pt x="1" y="699"/>
                  </a:lnTo>
                  <a:lnTo>
                    <a:pt x="0" y="674"/>
                  </a:lnTo>
                  <a:lnTo>
                    <a:pt x="3" y="653"/>
                  </a:lnTo>
                  <a:lnTo>
                    <a:pt x="8" y="632"/>
                  </a:lnTo>
                  <a:lnTo>
                    <a:pt x="22" y="610"/>
                  </a:lnTo>
                  <a:lnTo>
                    <a:pt x="40" y="593"/>
                  </a:lnTo>
                  <a:lnTo>
                    <a:pt x="57" y="578"/>
                  </a:lnTo>
                  <a:lnTo>
                    <a:pt x="80" y="561"/>
                  </a:lnTo>
                  <a:lnTo>
                    <a:pt x="106" y="542"/>
                  </a:lnTo>
                  <a:lnTo>
                    <a:pt x="129" y="525"/>
                  </a:lnTo>
                  <a:lnTo>
                    <a:pt x="147" y="509"/>
                  </a:lnTo>
                  <a:lnTo>
                    <a:pt x="159" y="494"/>
                  </a:lnTo>
                  <a:lnTo>
                    <a:pt x="174" y="470"/>
                  </a:lnTo>
                  <a:lnTo>
                    <a:pt x="185" y="449"/>
                  </a:lnTo>
                  <a:lnTo>
                    <a:pt x="189" y="429"/>
                  </a:lnTo>
                  <a:lnTo>
                    <a:pt x="193" y="409"/>
                  </a:lnTo>
                  <a:lnTo>
                    <a:pt x="194" y="385"/>
                  </a:lnTo>
                  <a:lnTo>
                    <a:pt x="194" y="360"/>
                  </a:lnTo>
                  <a:lnTo>
                    <a:pt x="189" y="335"/>
                  </a:lnTo>
                  <a:lnTo>
                    <a:pt x="180" y="311"/>
                  </a:lnTo>
                  <a:lnTo>
                    <a:pt x="170" y="292"/>
                  </a:lnTo>
                  <a:lnTo>
                    <a:pt x="157" y="273"/>
                  </a:lnTo>
                  <a:lnTo>
                    <a:pt x="142" y="257"/>
                  </a:lnTo>
                  <a:lnTo>
                    <a:pt x="122" y="238"/>
                  </a:lnTo>
                  <a:lnTo>
                    <a:pt x="102" y="222"/>
                  </a:lnTo>
                </a:path>
              </a:pathLst>
            </a:custGeom>
            <a:solidFill>
              <a:srgbClr val="00FF00"/>
            </a:solidFill>
            <a:ln w="12700" cap="rnd">
              <a:solidFill>
                <a:srgbClr val="000000"/>
              </a:solidFill>
              <a:round/>
            </a:ln>
          </p:spPr>
          <p:txBody>
            <a:bodyPr/>
            <a:lstStyle/>
            <a:p>
              <a:endParaRPr lang="zh-CN" altLang="en-US"/>
            </a:p>
          </p:txBody>
        </p:sp>
        <p:sp>
          <p:nvSpPr>
            <p:cNvPr id="1292296" name="Rectangle 8"/>
            <p:cNvSpPr>
              <a:spLocks noChangeArrowheads="1"/>
            </p:cNvSpPr>
            <p:nvPr/>
          </p:nvSpPr>
          <p:spPr bwMode="auto">
            <a:xfrm>
              <a:off x="2294" y="2006"/>
              <a:ext cx="897" cy="291"/>
            </a:xfrm>
            <a:prstGeom prst="rect">
              <a:avLst/>
            </a:prstGeom>
            <a:noFill/>
            <a:ln w="9525">
              <a:noFill/>
              <a:miter lim="800000"/>
            </a:ln>
            <a:effectLst/>
          </p:spPr>
          <p:txBody>
            <a:bodyPr wrap="none" lIns="92075" tIns="46038" rIns="92075" bIns="46038">
              <a:spAutoFit/>
            </a:bodyPr>
            <a:lstStyle/>
            <a:p>
              <a:pPr>
                <a:defRPr/>
              </a:pPr>
              <a:r>
                <a:rPr kumimoji="1" lang="zh-CN" altLang="en-US" sz="2400" b="1">
                  <a:solidFill>
                    <a:srgbClr val="393939"/>
                  </a:solidFill>
                  <a:effectLst>
                    <a:outerShdw blurRad="38100" dist="38100" dir="2700000" algn="tl">
                      <a:srgbClr val="FFFFFF"/>
                    </a:outerShdw>
                  </a:effectLst>
                  <a:latin typeface="楷体_GB2312" panose="02010609030101010101" pitchFamily="49" charset="-122"/>
                  <a:ea typeface="楷体_GB2312" panose="02010609030101010101" pitchFamily="49" charset="-122"/>
                </a:rPr>
                <a:t>单元测试</a:t>
              </a:r>
              <a:endParaRPr kumimoji="1" lang="zh-CN" altLang="en-US" sz="2400" b="1">
                <a:solidFill>
                  <a:srgbClr val="393939"/>
                </a:solidFill>
                <a:effectLst>
                  <a:outerShdw blurRad="38100" dist="38100" dir="2700000" algn="tl">
                    <a:srgbClr val="FFFFFF"/>
                  </a:outerShdw>
                </a:effectLst>
                <a:latin typeface="楷体_GB2312" panose="02010609030101010101" pitchFamily="49" charset="-122"/>
                <a:ea typeface="楷体_GB2312" panose="02010609030101010101" pitchFamily="49" charset="-122"/>
              </a:endParaRPr>
            </a:p>
          </p:txBody>
        </p:sp>
      </p:grpSp>
      <p:grpSp>
        <p:nvGrpSpPr>
          <p:cNvPr id="4" name="Group 9"/>
          <p:cNvGrpSpPr/>
          <p:nvPr/>
        </p:nvGrpSpPr>
        <p:grpSpPr bwMode="auto">
          <a:xfrm>
            <a:off x="3048001" y="1752600"/>
            <a:ext cx="2727325" cy="2762250"/>
            <a:chOff x="800" y="603"/>
            <a:chExt cx="1718" cy="1740"/>
          </a:xfrm>
        </p:grpSpPr>
        <p:sp>
          <p:nvSpPr>
            <p:cNvPr id="71692" name="Freeform 10"/>
            <p:cNvSpPr/>
            <p:nvPr/>
          </p:nvSpPr>
          <p:spPr bwMode="auto">
            <a:xfrm>
              <a:off x="800" y="603"/>
              <a:ext cx="1718" cy="1740"/>
            </a:xfrm>
            <a:custGeom>
              <a:avLst/>
              <a:gdLst>
                <a:gd name="T0" fmla="*/ 1145 w 1718"/>
                <a:gd name="T1" fmla="*/ 204 h 1740"/>
                <a:gd name="T2" fmla="*/ 1229 w 1718"/>
                <a:gd name="T3" fmla="*/ 52 h 1740"/>
                <a:gd name="T4" fmla="*/ 1388 w 1718"/>
                <a:gd name="T5" fmla="*/ 0 h 1740"/>
                <a:gd name="T6" fmla="*/ 1564 w 1718"/>
                <a:gd name="T7" fmla="*/ 119 h 1740"/>
                <a:gd name="T8" fmla="*/ 1597 w 1718"/>
                <a:gd name="T9" fmla="*/ 247 h 1740"/>
                <a:gd name="T10" fmla="*/ 1528 w 1718"/>
                <a:gd name="T11" fmla="*/ 373 h 1740"/>
                <a:gd name="T12" fmla="*/ 1419 w 1718"/>
                <a:gd name="T13" fmla="*/ 480 h 1740"/>
                <a:gd name="T14" fmla="*/ 1445 w 1718"/>
                <a:gd name="T15" fmla="*/ 614 h 1740"/>
                <a:gd name="T16" fmla="*/ 1544 w 1718"/>
                <a:gd name="T17" fmla="*/ 740 h 1740"/>
                <a:gd name="T18" fmla="*/ 1552 w 1718"/>
                <a:gd name="T19" fmla="*/ 836 h 1740"/>
                <a:gd name="T20" fmla="*/ 1492 w 1718"/>
                <a:gd name="T21" fmla="*/ 917 h 1740"/>
                <a:gd name="T22" fmla="*/ 1484 w 1718"/>
                <a:gd name="T23" fmla="*/ 1025 h 1740"/>
                <a:gd name="T24" fmla="*/ 1572 w 1718"/>
                <a:gd name="T25" fmla="*/ 1115 h 1740"/>
                <a:gd name="T26" fmla="*/ 1681 w 1718"/>
                <a:gd name="T27" fmla="*/ 1192 h 1740"/>
                <a:gd name="T28" fmla="*/ 1717 w 1718"/>
                <a:gd name="T29" fmla="*/ 1275 h 1740"/>
                <a:gd name="T30" fmla="*/ 1636 w 1718"/>
                <a:gd name="T31" fmla="*/ 1411 h 1740"/>
                <a:gd name="T32" fmla="*/ 1490 w 1718"/>
                <a:gd name="T33" fmla="*/ 1565 h 1740"/>
                <a:gd name="T34" fmla="*/ 1395 w 1718"/>
                <a:gd name="T35" fmla="*/ 1554 h 1740"/>
                <a:gd name="T36" fmla="*/ 1286 w 1718"/>
                <a:gd name="T37" fmla="*/ 1460 h 1740"/>
                <a:gd name="T38" fmla="*/ 1191 w 1718"/>
                <a:gd name="T39" fmla="*/ 1406 h 1740"/>
                <a:gd name="T40" fmla="*/ 1105 w 1718"/>
                <a:gd name="T41" fmla="*/ 1418 h 1740"/>
                <a:gd name="T42" fmla="*/ 1027 w 1718"/>
                <a:gd name="T43" fmla="*/ 1508 h 1740"/>
                <a:gd name="T44" fmla="*/ 922 w 1718"/>
                <a:gd name="T45" fmla="*/ 1530 h 1740"/>
                <a:gd name="T46" fmla="*/ 806 w 1718"/>
                <a:gd name="T47" fmla="*/ 1474 h 1740"/>
                <a:gd name="T48" fmla="*/ 684 w 1718"/>
                <a:gd name="T49" fmla="*/ 1453 h 1740"/>
                <a:gd name="T50" fmla="*/ 595 w 1718"/>
                <a:gd name="T51" fmla="*/ 1530 h 1740"/>
                <a:gd name="T52" fmla="*/ 525 w 1718"/>
                <a:gd name="T53" fmla="*/ 1657 h 1740"/>
                <a:gd name="T54" fmla="*/ 401 w 1718"/>
                <a:gd name="T55" fmla="*/ 1732 h 1740"/>
                <a:gd name="T56" fmla="*/ 286 w 1718"/>
                <a:gd name="T57" fmla="*/ 1732 h 1740"/>
                <a:gd name="T58" fmla="*/ 170 w 1718"/>
                <a:gd name="T59" fmla="*/ 1650 h 1740"/>
                <a:gd name="T60" fmla="*/ 119 w 1718"/>
                <a:gd name="T61" fmla="*/ 1543 h 1740"/>
                <a:gd name="T62" fmla="*/ 142 w 1718"/>
                <a:gd name="T63" fmla="*/ 1433 h 1740"/>
                <a:gd name="T64" fmla="*/ 226 w 1718"/>
                <a:gd name="T65" fmla="*/ 1346 h 1740"/>
                <a:gd name="T66" fmla="*/ 298 w 1718"/>
                <a:gd name="T67" fmla="*/ 1267 h 1740"/>
                <a:gd name="T68" fmla="*/ 289 w 1718"/>
                <a:gd name="T69" fmla="*/ 1162 h 1740"/>
                <a:gd name="T70" fmla="*/ 216 w 1718"/>
                <a:gd name="T71" fmla="*/ 1068 h 1740"/>
                <a:gd name="T72" fmla="*/ 155 w 1718"/>
                <a:gd name="T73" fmla="*/ 964 h 1740"/>
                <a:gd name="T74" fmla="*/ 204 w 1718"/>
                <a:gd name="T75" fmla="*/ 852 h 1740"/>
                <a:gd name="T76" fmla="*/ 238 w 1718"/>
                <a:gd name="T77" fmla="*/ 753 h 1740"/>
                <a:gd name="T78" fmla="*/ 173 w 1718"/>
                <a:gd name="T79" fmla="*/ 655 h 1740"/>
                <a:gd name="T80" fmla="*/ 78 w 1718"/>
                <a:gd name="T81" fmla="*/ 593 h 1740"/>
                <a:gd name="T82" fmla="*/ 0 w 1718"/>
                <a:gd name="T83" fmla="*/ 495 h 1740"/>
                <a:gd name="T84" fmla="*/ 57 w 1718"/>
                <a:gd name="T85" fmla="*/ 363 h 1740"/>
                <a:gd name="T86" fmla="*/ 186 w 1718"/>
                <a:gd name="T87" fmla="*/ 211 h 1740"/>
                <a:gd name="T88" fmla="*/ 289 w 1718"/>
                <a:gd name="T89" fmla="*/ 140 h 1740"/>
                <a:gd name="T90" fmla="*/ 382 w 1718"/>
                <a:gd name="T91" fmla="*/ 174 h 1740"/>
                <a:gd name="T92" fmla="*/ 485 w 1718"/>
                <a:gd name="T93" fmla="*/ 268 h 1740"/>
                <a:gd name="T94" fmla="*/ 611 w 1718"/>
                <a:gd name="T95" fmla="*/ 307 h 1740"/>
                <a:gd name="T96" fmla="*/ 698 w 1718"/>
                <a:gd name="T97" fmla="*/ 234 h 1740"/>
                <a:gd name="T98" fmla="*/ 800 w 1718"/>
                <a:gd name="T99" fmla="*/ 176 h 1740"/>
                <a:gd name="T100" fmla="*/ 927 w 1718"/>
                <a:gd name="T101" fmla="*/ 226 h 174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18"/>
                <a:gd name="T154" fmla="*/ 0 h 1740"/>
                <a:gd name="T155" fmla="*/ 1718 w 1718"/>
                <a:gd name="T156" fmla="*/ 1740 h 174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18" h="1740">
                  <a:moveTo>
                    <a:pt x="1050" y="260"/>
                  </a:moveTo>
                  <a:lnTo>
                    <a:pt x="1079" y="254"/>
                  </a:lnTo>
                  <a:lnTo>
                    <a:pt x="1104" y="245"/>
                  </a:lnTo>
                  <a:lnTo>
                    <a:pt x="1125" y="230"/>
                  </a:lnTo>
                  <a:lnTo>
                    <a:pt x="1145" y="204"/>
                  </a:lnTo>
                  <a:lnTo>
                    <a:pt x="1160" y="170"/>
                  </a:lnTo>
                  <a:lnTo>
                    <a:pt x="1174" y="141"/>
                  </a:lnTo>
                  <a:lnTo>
                    <a:pt x="1189" y="104"/>
                  </a:lnTo>
                  <a:lnTo>
                    <a:pt x="1211" y="69"/>
                  </a:lnTo>
                  <a:lnTo>
                    <a:pt x="1229" y="52"/>
                  </a:lnTo>
                  <a:lnTo>
                    <a:pt x="1255" y="32"/>
                  </a:lnTo>
                  <a:lnTo>
                    <a:pt x="1286" y="16"/>
                  </a:lnTo>
                  <a:lnTo>
                    <a:pt x="1321" y="4"/>
                  </a:lnTo>
                  <a:lnTo>
                    <a:pt x="1358" y="1"/>
                  </a:lnTo>
                  <a:lnTo>
                    <a:pt x="1388" y="0"/>
                  </a:lnTo>
                  <a:lnTo>
                    <a:pt x="1421" y="11"/>
                  </a:lnTo>
                  <a:lnTo>
                    <a:pt x="1455" y="30"/>
                  </a:lnTo>
                  <a:lnTo>
                    <a:pt x="1488" y="54"/>
                  </a:lnTo>
                  <a:lnTo>
                    <a:pt x="1532" y="89"/>
                  </a:lnTo>
                  <a:lnTo>
                    <a:pt x="1564" y="119"/>
                  </a:lnTo>
                  <a:lnTo>
                    <a:pt x="1578" y="141"/>
                  </a:lnTo>
                  <a:lnTo>
                    <a:pt x="1586" y="162"/>
                  </a:lnTo>
                  <a:lnTo>
                    <a:pt x="1594" y="186"/>
                  </a:lnTo>
                  <a:lnTo>
                    <a:pt x="1598" y="215"/>
                  </a:lnTo>
                  <a:lnTo>
                    <a:pt x="1597" y="247"/>
                  </a:lnTo>
                  <a:lnTo>
                    <a:pt x="1594" y="275"/>
                  </a:lnTo>
                  <a:lnTo>
                    <a:pt x="1587" y="296"/>
                  </a:lnTo>
                  <a:lnTo>
                    <a:pt x="1570" y="328"/>
                  </a:lnTo>
                  <a:lnTo>
                    <a:pt x="1551" y="351"/>
                  </a:lnTo>
                  <a:lnTo>
                    <a:pt x="1528" y="373"/>
                  </a:lnTo>
                  <a:lnTo>
                    <a:pt x="1509" y="388"/>
                  </a:lnTo>
                  <a:lnTo>
                    <a:pt x="1480" y="413"/>
                  </a:lnTo>
                  <a:lnTo>
                    <a:pt x="1447" y="439"/>
                  </a:lnTo>
                  <a:lnTo>
                    <a:pt x="1428" y="455"/>
                  </a:lnTo>
                  <a:lnTo>
                    <a:pt x="1419" y="480"/>
                  </a:lnTo>
                  <a:lnTo>
                    <a:pt x="1415" y="500"/>
                  </a:lnTo>
                  <a:lnTo>
                    <a:pt x="1413" y="528"/>
                  </a:lnTo>
                  <a:lnTo>
                    <a:pt x="1420" y="557"/>
                  </a:lnTo>
                  <a:lnTo>
                    <a:pt x="1427" y="583"/>
                  </a:lnTo>
                  <a:lnTo>
                    <a:pt x="1445" y="614"/>
                  </a:lnTo>
                  <a:lnTo>
                    <a:pt x="1464" y="641"/>
                  </a:lnTo>
                  <a:lnTo>
                    <a:pt x="1484" y="666"/>
                  </a:lnTo>
                  <a:lnTo>
                    <a:pt x="1508" y="689"/>
                  </a:lnTo>
                  <a:lnTo>
                    <a:pt x="1528" y="717"/>
                  </a:lnTo>
                  <a:lnTo>
                    <a:pt x="1544" y="740"/>
                  </a:lnTo>
                  <a:lnTo>
                    <a:pt x="1555" y="761"/>
                  </a:lnTo>
                  <a:lnTo>
                    <a:pt x="1560" y="780"/>
                  </a:lnTo>
                  <a:lnTo>
                    <a:pt x="1561" y="798"/>
                  </a:lnTo>
                  <a:lnTo>
                    <a:pt x="1557" y="816"/>
                  </a:lnTo>
                  <a:lnTo>
                    <a:pt x="1552" y="836"/>
                  </a:lnTo>
                  <a:lnTo>
                    <a:pt x="1544" y="852"/>
                  </a:lnTo>
                  <a:lnTo>
                    <a:pt x="1536" y="866"/>
                  </a:lnTo>
                  <a:lnTo>
                    <a:pt x="1522" y="884"/>
                  </a:lnTo>
                  <a:lnTo>
                    <a:pt x="1504" y="902"/>
                  </a:lnTo>
                  <a:lnTo>
                    <a:pt x="1492" y="917"/>
                  </a:lnTo>
                  <a:lnTo>
                    <a:pt x="1481" y="938"/>
                  </a:lnTo>
                  <a:lnTo>
                    <a:pt x="1476" y="960"/>
                  </a:lnTo>
                  <a:lnTo>
                    <a:pt x="1475" y="982"/>
                  </a:lnTo>
                  <a:lnTo>
                    <a:pt x="1479" y="1001"/>
                  </a:lnTo>
                  <a:lnTo>
                    <a:pt x="1484" y="1025"/>
                  </a:lnTo>
                  <a:lnTo>
                    <a:pt x="1494" y="1043"/>
                  </a:lnTo>
                  <a:lnTo>
                    <a:pt x="1514" y="1066"/>
                  </a:lnTo>
                  <a:lnTo>
                    <a:pt x="1532" y="1084"/>
                  </a:lnTo>
                  <a:lnTo>
                    <a:pt x="1549" y="1100"/>
                  </a:lnTo>
                  <a:lnTo>
                    <a:pt x="1572" y="1115"/>
                  </a:lnTo>
                  <a:lnTo>
                    <a:pt x="1599" y="1132"/>
                  </a:lnTo>
                  <a:lnTo>
                    <a:pt x="1619" y="1146"/>
                  </a:lnTo>
                  <a:lnTo>
                    <a:pt x="1640" y="1160"/>
                  </a:lnTo>
                  <a:lnTo>
                    <a:pt x="1661" y="1173"/>
                  </a:lnTo>
                  <a:lnTo>
                    <a:pt x="1681" y="1192"/>
                  </a:lnTo>
                  <a:lnTo>
                    <a:pt x="1691" y="1203"/>
                  </a:lnTo>
                  <a:lnTo>
                    <a:pt x="1702" y="1217"/>
                  </a:lnTo>
                  <a:lnTo>
                    <a:pt x="1709" y="1234"/>
                  </a:lnTo>
                  <a:lnTo>
                    <a:pt x="1716" y="1255"/>
                  </a:lnTo>
                  <a:lnTo>
                    <a:pt x="1717" y="1275"/>
                  </a:lnTo>
                  <a:lnTo>
                    <a:pt x="1712" y="1299"/>
                  </a:lnTo>
                  <a:lnTo>
                    <a:pt x="1703" y="1316"/>
                  </a:lnTo>
                  <a:lnTo>
                    <a:pt x="1691" y="1337"/>
                  </a:lnTo>
                  <a:lnTo>
                    <a:pt x="1667" y="1372"/>
                  </a:lnTo>
                  <a:lnTo>
                    <a:pt x="1636" y="1411"/>
                  </a:lnTo>
                  <a:lnTo>
                    <a:pt x="1604" y="1453"/>
                  </a:lnTo>
                  <a:lnTo>
                    <a:pt x="1563" y="1500"/>
                  </a:lnTo>
                  <a:lnTo>
                    <a:pt x="1532" y="1530"/>
                  </a:lnTo>
                  <a:lnTo>
                    <a:pt x="1508" y="1555"/>
                  </a:lnTo>
                  <a:lnTo>
                    <a:pt x="1490" y="1565"/>
                  </a:lnTo>
                  <a:lnTo>
                    <a:pt x="1470" y="1572"/>
                  </a:lnTo>
                  <a:lnTo>
                    <a:pt x="1453" y="1572"/>
                  </a:lnTo>
                  <a:lnTo>
                    <a:pt x="1432" y="1570"/>
                  </a:lnTo>
                  <a:lnTo>
                    <a:pt x="1412" y="1562"/>
                  </a:lnTo>
                  <a:lnTo>
                    <a:pt x="1395" y="1554"/>
                  </a:lnTo>
                  <a:lnTo>
                    <a:pt x="1366" y="1533"/>
                  </a:lnTo>
                  <a:lnTo>
                    <a:pt x="1341" y="1512"/>
                  </a:lnTo>
                  <a:lnTo>
                    <a:pt x="1323" y="1493"/>
                  </a:lnTo>
                  <a:lnTo>
                    <a:pt x="1305" y="1476"/>
                  </a:lnTo>
                  <a:lnTo>
                    <a:pt x="1286" y="1460"/>
                  </a:lnTo>
                  <a:lnTo>
                    <a:pt x="1267" y="1445"/>
                  </a:lnTo>
                  <a:lnTo>
                    <a:pt x="1249" y="1433"/>
                  </a:lnTo>
                  <a:lnTo>
                    <a:pt x="1231" y="1421"/>
                  </a:lnTo>
                  <a:lnTo>
                    <a:pt x="1206" y="1410"/>
                  </a:lnTo>
                  <a:lnTo>
                    <a:pt x="1191" y="1406"/>
                  </a:lnTo>
                  <a:lnTo>
                    <a:pt x="1177" y="1402"/>
                  </a:lnTo>
                  <a:lnTo>
                    <a:pt x="1156" y="1400"/>
                  </a:lnTo>
                  <a:lnTo>
                    <a:pt x="1137" y="1404"/>
                  </a:lnTo>
                  <a:lnTo>
                    <a:pt x="1123" y="1410"/>
                  </a:lnTo>
                  <a:lnTo>
                    <a:pt x="1105" y="1418"/>
                  </a:lnTo>
                  <a:lnTo>
                    <a:pt x="1091" y="1427"/>
                  </a:lnTo>
                  <a:lnTo>
                    <a:pt x="1080" y="1440"/>
                  </a:lnTo>
                  <a:lnTo>
                    <a:pt x="1069" y="1456"/>
                  </a:lnTo>
                  <a:lnTo>
                    <a:pt x="1049" y="1482"/>
                  </a:lnTo>
                  <a:lnTo>
                    <a:pt x="1027" y="1508"/>
                  </a:lnTo>
                  <a:lnTo>
                    <a:pt x="1005" y="1522"/>
                  </a:lnTo>
                  <a:lnTo>
                    <a:pt x="985" y="1532"/>
                  </a:lnTo>
                  <a:lnTo>
                    <a:pt x="966" y="1536"/>
                  </a:lnTo>
                  <a:lnTo>
                    <a:pt x="943" y="1534"/>
                  </a:lnTo>
                  <a:lnTo>
                    <a:pt x="922" y="1530"/>
                  </a:lnTo>
                  <a:lnTo>
                    <a:pt x="900" y="1520"/>
                  </a:lnTo>
                  <a:lnTo>
                    <a:pt x="875" y="1508"/>
                  </a:lnTo>
                  <a:lnTo>
                    <a:pt x="852" y="1499"/>
                  </a:lnTo>
                  <a:lnTo>
                    <a:pt x="827" y="1486"/>
                  </a:lnTo>
                  <a:lnTo>
                    <a:pt x="806" y="1474"/>
                  </a:lnTo>
                  <a:lnTo>
                    <a:pt x="782" y="1463"/>
                  </a:lnTo>
                  <a:lnTo>
                    <a:pt x="759" y="1458"/>
                  </a:lnTo>
                  <a:lnTo>
                    <a:pt x="734" y="1452"/>
                  </a:lnTo>
                  <a:lnTo>
                    <a:pt x="709" y="1449"/>
                  </a:lnTo>
                  <a:lnTo>
                    <a:pt x="684" y="1453"/>
                  </a:lnTo>
                  <a:lnTo>
                    <a:pt x="661" y="1460"/>
                  </a:lnTo>
                  <a:lnTo>
                    <a:pt x="636" y="1472"/>
                  </a:lnTo>
                  <a:lnTo>
                    <a:pt x="620" y="1488"/>
                  </a:lnTo>
                  <a:lnTo>
                    <a:pt x="605" y="1508"/>
                  </a:lnTo>
                  <a:lnTo>
                    <a:pt x="595" y="1530"/>
                  </a:lnTo>
                  <a:lnTo>
                    <a:pt x="585" y="1554"/>
                  </a:lnTo>
                  <a:lnTo>
                    <a:pt x="572" y="1580"/>
                  </a:lnTo>
                  <a:lnTo>
                    <a:pt x="561" y="1603"/>
                  </a:lnTo>
                  <a:lnTo>
                    <a:pt x="545" y="1631"/>
                  </a:lnTo>
                  <a:lnTo>
                    <a:pt x="525" y="1657"/>
                  </a:lnTo>
                  <a:lnTo>
                    <a:pt x="499" y="1678"/>
                  </a:lnTo>
                  <a:lnTo>
                    <a:pt x="479" y="1693"/>
                  </a:lnTo>
                  <a:lnTo>
                    <a:pt x="456" y="1707"/>
                  </a:lnTo>
                  <a:lnTo>
                    <a:pt x="432" y="1719"/>
                  </a:lnTo>
                  <a:lnTo>
                    <a:pt x="401" y="1732"/>
                  </a:lnTo>
                  <a:lnTo>
                    <a:pt x="376" y="1736"/>
                  </a:lnTo>
                  <a:lnTo>
                    <a:pt x="355" y="1738"/>
                  </a:lnTo>
                  <a:lnTo>
                    <a:pt x="330" y="1739"/>
                  </a:lnTo>
                  <a:lnTo>
                    <a:pt x="306" y="1737"/>
                  </a:lnTo>
                  <a:lnTo>
                    <a:pt x="286" y="1732"/>
                  </a:lnTo>
                  <a:lnTo>
                    <a:pt x="269" y="1724"/>
                  </a:lnTo>
                  <a:lnTo>
                    <a:pt x="244" y="1708"/>
                  </a:lnTo>
                  <a:lnTo>
                    <a:pt x="217" y="1689"/>
                  </a:lnTo>
                  <a:lnTo>
                    <a:pt x="185" y="1662"/>
                  </a:lnTo>
                  <a:lnTo>
                    <a:pt x="170" y="1650"/>
                  </a:lnTo>
                  <a:lnTo>
                    <a:pt x="153" y="1631"/>
                  </a:lnTo>
                  <a:lnTo>
                    <a:pt x="137" y="1609"/>
                  </a:lnTo>
                  <a:lnTo>
                    <a:pt x="126" y="1584"/>
                  </a:lnTo>
                  <a:lnTo>
                    <a:pt x="122" y="1565"/>
                  </a:lnTo>
                  <a:lnTo>
                    <a:pt x="119" y="1543"/>
                  </a:lnTo>
                  <a:lnTo>
                    <a:pt x="118" y="1523"/>
                  </a:lnTo>
                  <a:lnTo>
                    <a:pt x="119" y="1500"/>
                  </a:lnTo>
                  <a:lnTo>
                    <a:pt x="122" y="1478"/>
                  </a:lnTo>
                  <a:lnTo>
                    <a:pt x="129" y="1455"/>
                  </a:lnTo>
                  <a:lnTo>
                    <a:pt x="142" y="1433"/>
                  </a:lnTo>
                  <a:lnTo>
                    <a:pt x="153" y="1416"/>
                  </a:lnTo>
                  <a:lnTo>
                    <a:pt x="169" y="1396"/>
                  </a:lnTo>
                  <a:lnTo>
                    <a:pt x="184" y="1379"/>
                  </a:lnTo>
                  <a:lnTo>
                    <a:pt x="204" y="1364"/>
                  </a:lnTo>
                  <a:lnTo>
                    <a:pt x="226" y="1346"/>
                  </a:lnTo>
                  <a:lnTo>
                    <a:pt x="248" y="1330"/>
                  </a:lnTo>
                  <a:lnTo>
                    <a:pt x="266" y="1314"/>
                  </a:lnTo>
                  <a:lnTo>
                    <a:pt x="281" y="1298"/>
                  </a:lnTo>
                  <a:lnTo>
                    <a:pt x="290" y="1283"/>
                  </a:lnTo>
                  <a:lnTo>
                    <a:pt x="298" y="1267"/>
                  </a:lnTo>
                  <a:lnTo>
                    <a:pt x="302" y="1242"/>
                  </a:lnTo>
                  <a:lnTo>
                    <a:pt x="302" y="1223"/>
                  </a:lnTo>
                  <a:lnTo>
                    <a:pt x="300" y="1201"/>
                  </a:lnTo>
                  <a:lnTo>
                    <a:pt x="295" y="1182"/>
                  </a:lnTo>
                  <a:lnTo>
                    <a:pt x="289" y="1162"/>
                  </a:lnTo>
                  <a:lnTo>
                    <a:pt x="275" y="1141"/>
                  </a:lnTo>
                  <a:lnTo>
                    <a:pt x="263" y="1124"/>
                  </a:lnTo>
                  <a:lnTo>
                    <a:pt x="246" y="1103"/>
                  </a:lnTo>
                  <a:lnTo>
                    <a:pt x="230" y="1086"/>
                  </a:lnTo>
                  <a:lnTo>
                    <a:pt x="216" y="1068"/>
                  </a:lnTo>
                  <a:lnTo>
                    <a:pt x="198" y="1047"/>
                  </a:lnTo>
                  <a:lnTo>
                    <a:pt x="186" y="1026"/>
                  </a:lnTo>
                  <a:lnTo>
                    <a:pt x="170" y="1004"/>
                  </a:lnTo>
                  <a:lnTo>
                    <a:pt x="159" y="984"/>
                  </a:lnTo>
                  <a:lnTo>
                    <a:pt x="155" y="964"/>
                  </a:lnTo>
                  <a:lnTo>
                    <a:pt x="155" y="942"/>
                  </a:lnTo>
                  <a:lnTo>
                    <a:pt x="162" y="919"/>
                  </a:lnTo>
                  <a:lnTo>
                    <a:pt x="174" y="892"/>
                  </a:lnTo>
                  <a:lnTo>
                    <a:pt x="188" y="872"/>
                  </a:lnTo>
                  <a:lnTo>
                    <a:pt x="204" y="852"/>
                  </a:lnTo>
                  <a:lnTo>
                    <a:pt x="220" y="837"/>
                  </a:lnTo>
                  <a:lnTo>
                    <a:pt x="233" y="816"/>
                  </a:lnTo>
                  <a:lnTo>
                    <a:pt x="239" y="797"/>
                  </a:lnTo>
                  <a:lnTo>
                    <a:pt x="242" y="772"/>
                  </a:lnTo>
                  <a:lnTo>
                    <a:pt x="238" y="753"/>
                  </a:lnTo>
                  <a:lnTo>
                    <a:pt x="234" y="733"/>
                  </a:lnTo>
                  <a:lnTo>
                    <a:pt x="222" y="712"/>
                  </a:lnTo>
                  <a:lnTo>
                    <a:pt x="208" y="690"/>
                  </a:lnTo>
                  <a:lnTo>
                    <a:pt x="188" y="671"/>
                  </a:lnTo>
                  <a:lnTo>
                    <a:pt x="173" y="655"/>
                  </a:lnTo>
                  <a:lnTo>
                    <a:pt x="153" y="640"/>
                  </a:lnTo>
                  <a:lnTo>
                    <a:pt x="134" y="629"/>
                  </a:lnTo>
                  <a:lnTo>
                    <a:pt x="116" y="617"/>
                  </a:lnTo>
                  <a:lnTo>
                    <a:pt x="96" y="605"/>
                  </a:lnTo>
                  <a:lnTo>
                    <a:pt x="78" y="593"/>
                  </a:lnTo>
                  <a:lnTo>
                    <a:pt x="49" y="571"/>
                  </a:lnTo>
                  <a:lnTo>
                    <a:pt x="31" y="556"/>
                  </a:lnTo>
                  <a:lnTo>
                    <a:pt x="15" y="536"/>
                  </a:lnTo>
                  <a:lnTo>
                    <a:pt x="7" y="517"/>
                  </a:lnTo>
                  <a:lnTo>
                    <a:pt x="0" y="495"/>
                  </a:lnTo>
                  <a:lnTo>
                    <a:pt x="0" y="473"/>
                  </a:lnTo>
                  <a:lnTo>
                    <a:pt x="4" y="454"/>
                  </a:lnTo>
                  <a:lnTo>
                    <a:pt x="16" y="421"/>
                  </a:lnTo>
                  <a:lnTo>
                    <a:pt x="37" y="393"/>
                  </a:lnTo>
                  <a:lnTo>
                    <a:pt x="57" y="363"/>
                  </a:lnTo>
                  <a:lnTo>
                    <a:pt x="84" y="328"/>
                  </a:lnTo>
                  <a:lnTo>
                    <a:pt x="109" y="300"/>
                  </a:lnTo>
                  <a:lnTo>
                    <a:pt x="135" y="268"/>
                  </a:lnTo>
                  <a:lnTo>
                    <a:pt x="160" y="240"/>
                  </a:lnTo>
                  <a:lnTo>
                    <a:pt x="186" y="211"/>
                  </a:lnTo>
                  <a:lnTo>
                    <a:pt x="207" y="191"/>
                  </a:lnTo>
                  <a:lnTo>
                    <a:pt x="231" y="169"/>
                  </a:lnTo>
                  <a:lnTo>
                    <a:pt x="250" y="152"/>
                  </a:lnTo>
                  <a:lnTo>
                    <a:pt x="268" y="144"/>
                  </a:lnTo>
                  <a:lnTo>
                    <a:pt x="289" y="140"/>
                  </a:lnTo>
                  <a:lnTo>
                    <a:pt x="305" y="140"/>
                  </a:lnTo>
                  <a:lnTo>
                    <a:pt x="327" y="142"/>
                  </a:lnTo>
                  <a:lnTo>
                    <a:pt x="341" y="149"/>
                  </a:lnTo>
                  <a:lnTo>
                    <a:pt x="359" y="158"/>
                  </a:lnTo>
                  <a:lnTo>
                    <a:pt x="382" y="174"/>
                  </a:lnTo>
                  <a:lnTo>
                    <a:pt x="399" y="189"/>
                  </a:lnTo>
                  <a:lnTo>
                    <a:pt x="422" y="213"/>
                  </a:lnTo>
                  <a:lnTo>
                    <a:pt x="443" y="232"/>
                  </a:lnTo>
                  <a:lnTo>
                    <a:pt x="461" y="246"/>
                  </a:lnTo>
                  <a:lnTo>
                    <a:pt x="485" y="268"/>
                  </a:lnTo>
                  <a:lnTo>
                    <a:pt x="515" y="285"/>
                  </a:lnTo>
                  <a:lnTo>
                    <a:pt x="541" y="298"/>
                  </a:lnTo>
                  <a:lnTo>
                    <a:pt x="568" y="306"/>
                  </a:lnTo>
                  <a:lnTo>
                    <a:pt x="588" y="309"/>
                  </a:lnTo>
                  <a:lnTo>
                    <a:pt x="611" y="307"/>
                  </a:lnTo>
                  <a:lnTo>
                    <a:pt x="635" y="299"/>
                  </a:lnTo>
                  <a:lnTo>
                    <a:pt x="655" y="288"/>
                  </a:lnTo>
                  <a:lnTo>
                    <a:pt x="671" y="273"/>
                  </a:lnTo>
                  <a:lnTo>
                    <a:pt x="679" y="259"/>
                  </a:lnTo>
                  <a:lnTo>
                    <a:pt x="698" y="234"/>
                  </a:lnTo>
                  <a:lnTo>
                    <a:pt x="717" y="210"/>
                  </a:lnTo>
                  <a:lnTo>
                    <a:pt x="736" y="196"/>
                  </a:lnTo>
                  <a:lnTo>
                    <a:pt x="755" y="183"/>
                  </a:lnTo>
                  <a:lnTo>
                    <a:pt x="775" y="176"/>
                  </a:lnTo>
                  <a:lnTo>
                    <a:pt x="800" y="176"/>
                  </a:lnTo>
                  <a:lnTo>
                    <a:pt x="825" y="180"/>
                  </a:lnTo>
                  <a:lnTo>
                    <a:pt x="852" y="191"/>
                  </a:lnTo>
                  <a:lnTo>
                    <a:pt x="879" y="202"/>
                  </a:lnTo>
                  <a:lnTo>
                    <a:pt x="901" y="212"/>
                  </a:lnTo>
                  <a:lnTo>
                    <a:pt x="927" y="226"/>
                  </a:lnTo>
                  <a:lnTo>
                    <a:pt x="953" y="239"/>
                  </a:lnTo>
                  <a:lnTo>
                    <a:pt x="984" y="252"/>
                  </a:lnTo>
                  <a:lnTo>
                    <a:pt x="1017" y="261"/>
                  </a:lnTo>
                  <a:lnTo>
                    <a:pt x="1050" y="260"/>
                  </a:lnTo>
                </a:path>
              </a:pathLst>
            </a:custGeom>
            <a:solidFill>
              <a:srgbClr val="FFFF00"/>
            </a:solidFill>
            <a:ln w="12700" cap="rnd">
              <a:solidFill>
                <a:srgbClr val="000000"/>
              </a:solidFill>
              <a:round/>
            </a:ln>
          </p:spPr>
          <p:txBody>
            <a:bodyPr/>
            <a:lstStyle/>
            <a:p>
              <a:endParaRPr lang="zh-CN" altLang="en-US"/>
            </a:p>
          </p:txBody>
        </p:sp>
        <p:sp>
          <p:nvSpPr>
            <p:cNvPr id="1292299" name="Rectangle 11"/>
            <p:cNvSpPr>
              <a:spLocks noChangeArrowheads="1"/>
            </p:cNvSpPr>
            <p:nvPr/>
          </p:nvSpPr>
          <p:spPr bwMode="auto">
            <a:xfrm>
              <a:off x="1190" y="1286"/>
              <a:ext cx="897" cy="291"/>
            </a:xfrm>
            <a:prstGeom prst="rect">
              <a:avLst/>
            </a:prstGeom>
            <a:noFill/>
            <a:ln w="9525">
              <a:noFill/>
              <a:miter lim="800000"/>
            </a:ln>
            <a:effectLst/>
          </p:spPr>
          <p:txBody>
            <a:bodyPr wrap="none" lIns="92075" tIns="46038" rIns="92075" bIns="46038">
              <a:spAutoFit/>
            </a:bodyPr>
            <a:lstStyle/>
            <a:p>
              <a:pPr>
                <a:defRPr/>
              </a:pPr>
              <a:r>
                <a:rPr kumimoji="1" lang="zh-CN" altLang="en-US" sz="2400" b="1">
                  <a:solidFill>
                    <a:srgbClr val="FF3300"/>
                  </a:solidFill>
                  <a:effectLst>
                    <a:outerShdw blurRad="38100" dist="38100" dir="2700000" algn="tl">
                      <a:srgbClr val="FFFFFF"/>
                    </a:outerShdw>
                  </a:effectLst>
                  <a:latin typeface="楷体_GB2312" panose="02010609030101010101" pitchFamily="49" charset="-122"/>
                  <a:ea typeface="楷体_GB2312" panose="02010609030101010101" pitchFamily="49" charset="-122"/>
                </a:rPr>
                <a:t>单元测试</a:t>
              </a:r>
              <a:endParaRPr kumimoji="1" lang="zh-CN" altLang="en-US" sz="2400" b="1">
                <a:solidFill>
                  <a:srgbClr val="FF3300"/>
                </a:solidFill>
                <a:effectLst>
                  <a:outerShdw blurRad="38100" dist="38100" dir="2700000" algn="tl">
                    <a:srgbClr val="FFFFFF"/>
                  </a:outerShdw>
                </a:effectLst>
                <a:latin typeface="楷体_GB2312" panose="02010609030101010101" pitchFamily="49" charset="-122"/>
                <a:ea typeface="楷体_GB2312" panose="02010609030101010101" pitchFamily="49" charset="-122"/>
              </a:endParaRPr>
            </a:p>
          </p:txBody>
        </p:sp>
      </p:grpSp>
      <p:grpSp>
        <p:nvGrpSpPr>
          <p:cNvPr id="5" name="Group 12"/>
          <p:cNvGrpSpPr/>
          <p:nvPr/>
        </p:nvGrpSpPr>
        <p:grpSpPr bwMode="auto">
          <a:xfrm>
            <a:off x="6629400" y="1752600"/>
            <a:ext cx="2674938" cy="3340100"/>
            <a:chOff x="3024" y="410"/>
            <a:chExt cx="1685" cy="2104"/>
          </a:xfrm>
        </p:grpSpPr>
        <p:sp>
          <p:nvSpPr>
            <p:cNvPr id="71690" name="Freeform 13"/>
            <p:cNvSpPr/>
            <p:nvPr/>
          </p:nvSpPr>
          <p:spPr bwMode="auto">
            <a:xfrm>
              <a:off x="3024" y="410"/>
              <a:ext cx="1685" cy="2104"/>
            </a:xfrm>
            <a:custGeom>
              <a:avLst/>
              <a:gdLst>
                <a:gd name="T0" fmla="*/ 1538 w 1685"/>
                <a:gd name="T1" fmla="*/ 2103 h 2104"/>
                <a:gd name="T2" fmla="*/ 557 w 1685"/>
                <a:gd name="T3" fmla="*/ 190 h 2104"/>
                <a:gd name="T4" fmla="*/ 701 w 1685"/>
                <a:gd name="T5" fmla="*/ 244 h 2104"/>
                <a:gd name="T6" fmla="*/ 717 w 1685"/>
                <a:gd name="T7" fmla="*/ 220 h 2104"/>
                <a:gd name="T8" fmla="*/ 726 w 1685"/>
                <a:gd name="T9" fmla="*/ 183 h 2104"/>
                <a:gd name="T10" fmla="*/ 734 w 1685"/>
                <a:gd name="T11" fmla="*/ 138 h 2104"/>
                <a:gd name="T12" fmla="*/ 745 w 1685"/>
                <a:gd name="T13" fmla="*/ 96 h 2104"/>
                <a:gd name="T14" fmla="*/ 765 w 1685"/>
                <a:gd name="T15" fmla="*/ 61 h 2104"/>
                <a:gd name="T16" fmla="*/ 792 w 1685"/>
                <a:gd name="T17" fmla="*/ 31 h 2104"/>
                <a:gd name="T18" fmla="*/ 832 w 1685"/>
                <a:gd name="T19" fmla="*/ 13 h 2104"/>
                <a:gd name="T20" fmla="*/ 871 w 1685"/>
                <a:gd name="T21" fmla="*/ 2 h 2104"/>
                <a:gd name="T22" fmla="*/ 913 w 1685"/>
                <a:gd name="T23" fmla="*/ 2 h 2104"/>
                <a:gd name="T24" fmla="*/ 961 w 1685"/>
                <a:gd name="T25" fmla="*/ 14 h 2104"/>
                <a:gd name="T26" fmla="*/ 1000 w 1685"/>
                <a:gd name="T27" fmla="*/ 30 h 2104"/>
                <a:gd name="T28" fmla="*/ 1032 w 1685"/>
                <a:gd name="T29" fmla="*/ 50 h 2104"/>
                <a:gd name="T30" fmla="*/ 1061 w 1685"/>
                <a:gd name="T31" fmla="*/ 77 h 2104"/>
                <a:gd name="T32" fmla="*/ 1081 w 1685"/>
                <a:gd name="T33" fmla="*/ 108 h 2104"/>
                <a:gd name="T34" fmla="*/ 1095 w 1685"/>
                <a:gd name="T35" fmla="*/ 149 h 2104"/>
                <a:gd name="T36" fmla="*/ 1101 w 1685"/>
                <a:gd name="T37" fmla="*/ 189 h 2104"/>
                <a:gd name="T38" fmla="*/ 1094 w 1685"/>
                <a:gd name="T39" fmla="*/ 238 h 2104"/>
                <a:gd name="T40" fmla="*/ 1069 w 1685"/>
                <a:gd name="T41" fmla="*/ 278 h 2104"/>
                <a:gd name="T42" fmla="*/ 1038 w 1685"/>
                <a:gd name="T43" fmla="*/ 316 h 2104"/>
                <a:gd name="T44" fmla="*/ 1009 w 1685"/>
                <a:gd name="T45" fmla="*/ 354 h 2104"/>
                <a:gd name="T46" fmla="*/ 1001 w 1685"/>
                <a:gd name="T47" fmla="*/ 374 h 2104"/>
                <a:gd name="T48" fmla="*/ 1256 w 1685"/>
                <a:gd name="T49" fmla="*/ 506 h 2104"/>
                <a:gd name="T50" fmla="*/ 1220 w 1685"/>
                <a:gd name="T51" fmla="*/ 576 h 2104"/>
                <a:gd name="T52" fmla="*/ 1204 w 1685"/>
                <a:gd name="T53" fmla="*/ 625 h 2104"/>
                <a:gd name="T54" fmla="*/ 1201 w 1685"/>
                <a:gd name="T55" fmla="*/ 659 h 2104"/>
                <a:gd name="T56" fmla="*/ 1213 w 1685"/>
                <a:gd name="T57" fmla="*/ 691 h 2104"/>
                <a:gd name="T58" fmla="*/ 1235 w 1685"/>
                <a:gd name="T59" fmla="*/ 719 h 2104"/>
                <a:gd name="T60" fmla="*/ 1269 w 1685"/>
                <a:gd name="T61" fmla="*/ 740 h 2104"/>
                <a:gd name="T62" fmla="*/ 1322 w 1685"/>
                <a:gd name="T63" fmla="*/ 761 h 2104"/>
                <a:gd name="T64" fmla="*/ 1374 w 1685"/>
                <a:gd name="T65" fmla="*/ 781 h 2104"/>
                <a:gd name="T66" fmla="*/ 1425 w 1685"/>
                <a:gd name="T67" fmla="*/ 805 h 2104"/>
                <a:gd name="T68" fmla="*/ 1471 w 1685"/>
                <a:gd name="T69" fmla="*/ 837 h 2104"/>
                <a:gd name="T70" fmla="*/ 1499 w 1685"/>
                <a:gd name="T71" fmla="*/ 878 h 2104"/>
                <a:gd name="T72" fmla="*/ 1507 w 1685"/>
                <a:gd name="T73" fmla="*/ 919 h 2104"/>
                <a:gd name="T74" fmla="*/ 1497 w 1685"/>
                <a:gd name="T75" fmla="*/ 965 h 2104"/>
                <a:gd name="T76" fmla="*/ 1474 w 1685"/>
                <a:gd name="T77" fmla="*/ 1011 h 2104"/>
                <a:gd name="T78" fmla="*/ 1461 w 1685"/>
                <a:gd name="T79" fmla="*/ 1057 h 2104"/>
                <a:gd name="T80" fmla="*/ 1459 w 1685"/>
                <a:gd name="T81" fmla="*/ 1089 h 2104"/>
                <a:gd name="T82" fmla="*/ 1467 w 1685"/>
                <a:gd name="T83" fmla="*/ 1114 h 2104"/>
                <a:gd name="T84" fmla="*/ 1496 w 1685"/>
                <a:gd name="T85" fmla="*/ 1148 h 2104"/>
                <a:gd name="T86" fmla="*/ 1540 w 1685"/>
                <a:gd name="T87" fmla="*/ 1185 h 2104"/>
                <a:gd name="T88" fmla="*/ 1590 w 1685"/>
                <a:gd name="T89" fmla="*/ 1219 h 2104"/>
                <a:gd name="T90" fmla="*/ 1625 w 1685"/>
                <a:gd name="T91" fmla="*/ 1252 h 2104"/>
                <a:gd name="T92" fmla="*/ 1652 w 1685"/>
                <a:gd name="T93" fmla="*/ 1289 h 2104"/>
                <a:gd name="T94" fmla="*/ 1668 w 1685"/>
                <a:gd name="T95" fmla="*/ 1331 h 2104"/>
                <a:gd name="T96" fmla="*/ 1671 w 1685"/>
                <a:gd name="T97" fmla="*/ 1374 h 2104"/>
                <a:gd name="T98" fmla="*/ 1656 w 1685"/>
                <a:gd name="T99" fmla="*/ 1414 h 2104"/>
                <a:gd name="T100" fmla="*/ 1625 w 1685"/>
                <a:gd name="T101" fmla="*/ 1452 h 2104"/>
                <a:gd name="T102" fmla="*/ 1592 w 1685"/>
                <a:gd name="T103" fmla="*/ 1495 h 2104"/>
                <a:gd name="T104" fmla="*/ 1564 w 1685"/>
                <a:gd name="T105" fmla="*/ 1537 h 2104"/>
                <a:gd name="T106" fmla="*/ 1550 w 1685"/>
                <a:gd name="T107" fmla="*/ 1586 h 2104"/>
                <a:gd name="T108" fmla="*/ 1550 w 1685"/>
                <a:gd name="T109" fmla="*/ 1636 h 2104"/>
                <a:gd name="T110" fmla="*/ 1557 w 1685"/>
                <a:gd name="T111" fmla="*/ 1670 h 2104"/>
                <a:gd name="T112" fmla="*/ 1570 w 1685"/>
                <a:gd name="T113" fmla="*/ 1703 h 2104"/>
                <a:gd name="T114" fmla="*/ 1591 w 1685"/>
                <a:gd name="T115" fmla="*/ 1733 h 2104"/>
                <a:gd name="T116" fmla="*/ 1622 w 1685"/>
                <a:gd name="T117" fmla="*/ 1761 h 2104"/>
                <a:gd name="T118" fmla="*/ 1664 w 1685"/>
                <a:gd name="T119" fmla="*/ 1781 h 21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85"/>
                <a:gd name="T181" fmla="*/ 0 h 2104"/>
                <a:gd name="T182" fmla="*/ 1685 w 1685"/>
                <a:gd name="T183" fmla="*/ 2104 h 210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85" h="2104">
                  <a:moveTo>
                    <a:pt x="1684" y="1791"/>
                  </a:moveTo>
                  <a:lnTo>
                    <a:pt x="1538" y="2103"/>
                  </a:lnTo>
                  <a:lnTo>
                    <a:pt x="0" y="1386"/>
                  </a:lnTo>
                  <a:lnTo>
                    <a:pt x="557" y="190"/>
                  </a:lnTo>
                  <a:lnTo>
                    <a:pt x="690" y="253"/>
                  </a:lnTo>
                  <a:lnTo>
                    <a:pt x="701" y="244"/>
                  </a:lnTo>
                  <a:lnTo>
                    <a:pt x="712" y="232"/>
                  </a:lnTo>
                  <a:lnTo>
                    <a:pt x="717" y="220"/>
                  </a:lnTo>
                  <a:lnTo>
                    <a:pt x="722" y="205"/>
                  </a:lnTo>
                  <a:lnTo>
                    <a:pt x="726" y="183"/>
                  </a:lnTo>
                  <a:lnTo>
                    <a:pt x="731" y="157"/>
                  </a:lnTo>
                  <a:lnTo>
                    <a:pt x="734" y="138"/>
                  </a:lnTo>
                  <a:lnTo>
                    <a:pt x="739" y="117"/>
                  </a:lnTo>
                  <a:lnTo>
                    <a:pt x="745" y="96"/>
                  </a:lnTo>
                  <a:lnTo>
                    <a:pt x="754" y="78"/>
                  </a:lnTo>
                  <a:lnTo>
                    <a:pt x="765" y="61"/>
                  </a:lnTo>
                  <a:lnTo>
                    <a:pt x="777" y="45"/>
                  </a:lnTo>
                  <a:lnTo>
                    <a:pt x="792" y="31"/>
                  </a:lnTo>
                  <a:lnTo>
                    <a:pt x="810" y="22"/>
                  </a:lnTo>
                  <a:lnTo>
                    <a:pt x="832" y="13"/>
                  </a:lnTo>
                  <a:lnTo>
                    <a:pt x="852" y="8"/>
                  </a:lnTo>
                  <a:lnTo>
                    <a:pt x="871" y="2"/>
                  </a:lnTo>
                  <a:lnTo>
                    <a:pt x="891" y="0"/>
                  </a:lnTo>
                  <a:lnTo>
                    <a:pt x="913" y="2"/>
                  </a:lnTo>
                  <a:lnTo>
                    <a:pt x="938" y="6"/>
                  </a:lnTo>
                  <a:lnTo>
                    <a:pt x="961" y="14"/>
                  </a:lnTo>
                  <a:lnTo>
                    <a:pt x="980" y="21"/>
                  </a:lnTo>
                  <a:lnTo>
                    <a:pt x="1000" y="30"/>
                  </a:lnTo>
                  <a:lnTo>
                    <a:pt x="1019" y="40"/>
                  </a:lnTo>
                  <a:lnTo>
                    <a:pt x="1032" y="50"/>
                  </a:lnTo>
                  <a:lnTo>
                    <a:pt x="1046" y="63"/>
                  </a:lnTo>
                  <a:lnTo>
                    <a:pt x="1061" y="77"/>
                  </a:lnTo>
                  <a:lnTo>
                    <a:pt x="1071" y="90"/>
                  </a:lnTo>
                  <a:lnTo>
                    <a:pt x="1081" y="108"/>
                  </a:lnTo>
                  <a:lnTo>
                    <a:pt x="1088" y="128"/>
                  </a:lnTo>
                  <a:lnTo>
                    <a:pt x="1095" y="149"/>
                  </a:lnTo>
                  <a:lnTo>
                    <a:pt x="1100" y="169"/>
                  </a:lnTo>
                  <a:lnTo>
                    <a:pt x="1101" y="189"/>
                  </a:lnTo>
                  <a:lnTo>
                    <a:pt x="1099" y="213"/>
                  </a:lnTo>
                  <a:lnTo>
                    <a:pt x="1094" y="238"/>
                  </a:lnTo>
                  <a:lnTo>
                    <a:pt x="1084" y="260"/>
                  </a:lnTo>
                  <a:lnTo>
                    <a:pt x="1069" y="278"/>
                  </a:lnTo>
                  <a:lnTo>
                    <a:pt x="1053" y="297"/>
                  </a:lnTo>
                  <a:lnTo>
                    <a:pt x="1038" y="316"/>
                  </a:lnTo>
                  <a:lnTo>
                    <a:pt x="1020" y="337"/>
                  </a:lnTo>
                  <a:lnTo>
                    <a:pt x="1009" y="354"/>
                  </a:lnTo>
                  <a:lnTo>
                    <a:pt x="1004" y="365"/>
                  </a:lnTo>
                  <a:lnTo>
                    <a:pt x="1001" y="374"/>
                  </a:lnTo>
                  <a:lnTo>
                    <a:pt x="1000" y="387"/>
                  </a:lnTo>
                  <a:lnTo>
                    <a:pt x="1256" y="506"/>
                  </a:lnTo>
                  <a:lnTo>
                    <a:pt x="1231" y="550"/>
                  </a:lnTo>
                  <a:lnTo>
                    <a:pt x="1220" y="576"/>
                  </a:lnTo>
                  <a:lnTo>
                    <a:pt x="1211" y="602"/>
                  </a:lnTo>
                  <a:lnTo>
                    <a:pt x="1204" y="625"/>
                  </a:lnTo>
                  <a:lnTo>
                    <a:pt x="1201" y="642"/>
                  </a:lnTo>
                  <a:lnTo>
                    <a:pt x="1201" y="659"/>
                  </a:lnTo>
                  <a:lnTo>
                    <a:pt x="1204" y="674"/>
                  </a:lnTo>
                  <a:lnTo>
                    <a:pt x="1213" y="691"/>
                  </a:lnTo>
                  <a:lnTo>
                    <a:pt x="1223" y="707"/>
                  </a:lnTo>
                  <a:lnTo>
                    <a:pt x="1235" y="719"/>
                  </a:lnTo>
                  <a:lnTo>
                    <a:pt x="1247" y="729"/>
                  </a:lnTo>
                  <a:lnTo>
                    <a:pt x="1269" y="740"/>
                  </a:lnTo>
                  <a:lnTo>
                    <a:pt x="1296" y="752"/>
                  </a:lnTo>
                  <a:lnTo>
                    <a:pt x="1322" y="761"/>
                  </a:lnTo>
                  <a:lnTo>
                    <a:pt x="1351" y="774"/>
                  </a:lnTo>
                  <a:lnTo>
                    <a:pt x="1374" y="781"/>
                  </a:lnTo>
                  <a:lnTo>
                    <a:pt x="1403" y="792"/>
                  </a:lnTo>
                  <a:lnTo>
                    <a:pt x="1425" y="805"/>
                  </a:lnTo>
                  <a:lnTo>
                    <a:pt x="1443" y="817"/>
                  </a:lnTo>
                  <a:lnTo>
                    <a:pt x="1471" y="837"/>
                  </a:lnTo>
                  <a:lnTo>
                    <a:pt x="1487" y="856"/>
                  </a:lnTo>
                  <a:lnTo>
                    <a:pt x="1499" y="878"/>
                  </a:lnTo>
                  <a:lnTo>
                    <a:pt x="1505" y="898"/>
                  </a:lnTo>
                  <a:lnTo>
                    <a:pt x="1507" y="919"/>
                  </a:lnTo>
                  <a:lnTo>
                    <a:pt x="1506" y="943"/>
                  </a:lnTo>
                  <a:lnTo>
                    <a:pt x="1497" y="965"/>
                  </a:lnTo>
                  <a:lnTo>
                    <a:pt x="1485" y="992"/>
                  </a:lnTo>
                  <a:lnTo>
                    <a:pt x="1474" y="1011"/>
                  </a:lnTo>
                  <a:lnTo>
                    <a:pt x="1467" y="1032"/>
                  </a:lnTo>
                  <a:lnTo>
                    <a:pt x="1461" y="1057"/>
                  </a:lnTo>
                  <a:lnTo>
                    <a:pt x="1459" y="1072"/>
                  </a:lnTo>
                  <a:lnTo>
                    <a:pt x="1459" y="1089"/>
                  </a:lnTo>
                  <a:lnTo>
                    <a:pt x="1463" y="1102"/>
                  </a:lnTo>
                  <a:lnTo>
                    <a:pt x="1467" y="1114"/>
                  </a:lnTo>
                  <a:lnTo>
                    <a:pt x="1480" y="1130"/>
                  </a:lnTo>
                  <a:lnTo>
                    <a:pt x="1496" y="1148"/>
                  </a:lnTo>
                  <a:lnTo>
                    <a:pt x="1516" y="1165"/>
                  </a:lnTo>
                  <a:lnTo>
                    <a:pt x="1540" y="1185"/>
                  </a:lnTo>
                  <a:lnTo>
                    <a:pt x="1563" y="1203"/>
                  </a:lnTo>
                  <a:lnTo>
                    <a:pt x="1590" y="1219"/>
                  </a:lnTo>
                  <a:lnTo>
                    <a:pt x="1607" y="1235"/>
                  </a:lnTo>
                  <a:lnTo>
                    <a:pt x="1625" y="1252"/>
                  </a:lnTo>
                  <a:lnTo>
                    <a:pt x="1642" y="1270"/>
                  </a:lnTo>
                  <a:lnTo>
                    <a:pt x="1652" y="1289"/>
                  </a:lnTo>
                  <a:lnTo>
                    <a:pt x="1663" y="1312"/>
                  </a:lnTo>
                  <a:lnTo>
                    <a:pt x="1668" y="1331"/>
                  </a:lnTo>
                  <a:lnTo>
                    <a:pt x="1672" y="1351"/>
                  </a:lnTo>
                  <a:lnTo>
                    <a:pt x="1671" y="1374"/>
                  </a:lnTo>
                  <a:lnTo>
                    <a:pt x="1664" y="1395"/>
                  </a:lnTo>
                  <a:lnTo>
                    <a:pt x="1656" y="1414"/>
                  </a:lnTo>
                  <a:lnTo>
                    <a:pt x="1643" y="1429"/>
                  </a:lnTo>
                  <a:lnTo>
                    <a:pt x="1625" y="1452"/>
                  </a:lnTo>
                  <a:lnTo>
                    <a:pt x="1606" y="1474"/>
                  </a:lnTo>
                  <a:lnTo>
                    <a:pt x="1592" y="1495"/>
                  </a:lnTo>
                  <a:lnTo>
                    <a:pt x="1577" y="1516"/>
                  </a:lnTo>
                  <a:lnTo>
                    <a:pt x="1564" y="1537"/>
                  </a:lnTo>
                  <a:lnTo>
                    <a:pt x="1556" y="1562"/>
                  </a:lnTo>
                  <a:lnTo>
                    <a:pt x="1550" y="1586"/>
                  </a:lnTo>
                  <a:lnTo>
                    <a:pt x="1549" y="1611"/>
                  </a:lnTo>
                  <a:lnTo>
                    <a:pt x="1550" y="1636"/>
                  </a:lnTo>
                  <a:lnTo>
                    <a:pt x="1554" y="1657"/>
                  </a:lnTo>
                  <a:lnTo>
                    <a:pt x="1557" y="1670"/>
                  </a:lnTo>
                  <a:lnTo>
                    <a:pt x="1563" y="1688"/>
                  </a:lnTo>
                  <a:lnTo>
                    <a:pt x="1570" y="1703"/>
                  </a:lnTo>
                  <a:lnTo>
                    <a:pt x="1578" y="1717"/>
                  </a:lnTo>
                  <a:lnTo>
                    <a:pt x="1591" y="1733"/>
                  </a:lnTo>
                  <a:lnTo>
                    <a:pt x="1605" y="1746"/>
                  </a:lnTo>
                  <a:lnTo>
                    <a:pt x="1622" y="1761"/>
                  </a:lnTo>
                  <a:lnTo>
                    <a:pt x="1644" y="1772"/>
                  </a:lnTo>
                  <a:lnTo>
                    <a:pt x="1664" y="1781"/>
                  </a:lnTo>
                  <a:lnTo>
                    <a:pt x="1684" y="1791"/>
                  </a:lnTo>
                </a:path>
              </a:pathLst>
            </a:custGeom>
            <a:solidFill>
              <a:srgbClr val="FF00FF"/>
            </a:solidFill>
            <a:ln w="12700" cap="rnd">
              <a:solidFill>
                <a:srgbClr val="000000"/>
              </a:solidFill>
              <a:round/>
            </a:ln>
          </p:spPr>
          <p:txBody>
            <a:bodyPr/>
            <a:lstStyle/>
            <a:p>
              <a:endParaRPr lang="zh-CN" altLang="en-US"/>
            </a:p>
          </p:txBody>
        </p:sp>
        <p:sp>
          <p:nvSpPr>
            <p:cNvPr id="1292302" name="Rectangle 14"/>
            <p:cNvSpPr>
              <a:spLocks noChangeArrowheads="1"/>
            </p:cNvSpPr>
            <p:nvPr/>
          </p:nvSpPr>
          <p:spPr bwMode="auto">
            <a:xfrm>
              <a:off x="3398" y="1190"/>
              <a:ext cx="897" cy="291"/>
            </a:xfrm>
            <a:prstGeom prst="rect">
              <a:avLst/>
            </a:prstGeom>
            <a:noFill/>
            <a:ln w="9525">
              <a:noFill/>
              <a:miter lim="800000"/>
            </a:ln>
            <a:effectLst/>
          </p:spPr>
          <p:txBody>
            <a:bodyPr wrap="none" lIns="92075" tIns="46038" rIns="92075" bIns="46038">
              <a:spAutoFit/>
            </a:bodyPr>
            <a:lstStyle/>
            <a:p>
              <a:pPr>
                <a:defRPr/>
              </a:pPr>
              <a:r>
                <a:rPr kumimoji="1" lang="zh-CN" altLang="en-US" sz="2400" b="1">
                  <a:solidFill>
                    <a:schemeClr val="bg1"/>
                  </a:solidFill>
                  <a:effectLst>
                    <a:outerShdw blurRad="38100" dist="38100" dir="2700000" algn="tl">
                      <a:srgbClr val="FFFFFF"/>
                    </a:outerShdw>
                  </a:effectLst>
                  <a:latin typeface="楷体_GB2312" panose="02010609030101010101" pitchFamily="49" charset="-122"/>
                  <a:ea typeface="楷体_GB2312" panose="02010609030101010101" pitchFamily="49" charset="-122"/>
                </a:rPr>
                <a:t>单元测试</a:t>
              </a:r>
              <a:endParaRPr kumimoji="1" lang="zh-CN" altLang="en-US" sz="2400" b="1">
                <a:solidFill>
                  <a:schemeClr val="bg1"/>
                </a:solidFill>
                <a:effectLst>
                  <a:outerShdw blurRad="38100" dist="38100" dir="2700000" algn="tl">
                    <a:srgbClr val="FFFFFF"/>
                  </a:outerShdw>
                </a:effectLst>
                <a:latin typeface="楷体_GB2312" panose="02010609030101010101" pitchFamily="49" charset="-122"/>
                <a:ea typeface="楷体_GB2312" panose="02010609030101010101" pitchFamily="49" charset="-122"/>
              </a:endParaRPr>
            </a:p>
          </p:txBody>
        </p:sp>
      </p:grpSp>
      <p:grpSp>
        <p:nvGrpSpPr>
          <p:cNvPr id="6" name="Group 15"/>
          <p:cNvGrpSpPr/>
          <p:nvPr/>
        </p:nvGrpSpPr>
        <p:grpSpPr bwMode="auto">
          <a:xfrm>
            <a:off x="6705600" y="3657601"/>
            <a:ext cx="3467100" cy="2498725"/>
            <a:chOff x="3194" y="1821"/>
            <a:chExt cx="2184" cy="1574"/>
          </a:xfrm>
        </p:grpSpPr>
        <p:sp>
          <p:nvSpPr>
            <p:cNvPr id="71688" name="Freeform 16"/>
            <p:cNvSpPr/>
            <p:nvPr/>
          </p:nvSpPr>
          <p:spPr bwMode="auto">
            <a:xfrm>
              <a:off x="3194" y="1821"/>
              <a:ext cx="2184" cy="1574"/>
            </a:xfrm>
            <a:custGeom>
              <a:avLst/>
              <a:gdLst>
                <a:gd name="T0" fmla="*/ 0 w 2184"/>
                <a:gd name="T1" fmla="*/ 644 h 1574"/>
                <a:gd name="T2" fmla="*/ 2183 w 2184"/>
                <a:gd name="T3" fmla="*/ 413 h 1574"/>
                <a:gd name="T4" fmla="*/ 2035 w 2184"/>
                <a:gd name="T5" fmla="*/ 347 h 1574"/>
                <a:gd name="T6" fmla="*/ 2014 w 2184"/>
                <a:gd name="T7" fmla="*/ 388 h 1574"/>
                <a:gd name="T8" fmla="*/ 1996 w 2184"/>
                <a:gd name="T9" fmla="*/ 449 h 1574"/>
                <a:gd name="T10" fmla="*/ 1971 w 2184"/>
                <a:gd name="T11" fmla="*/ 494 h 1574"/>
                <a:gd name="T12" fmla="*/ 1935 w 2184"/>
                <a:gd name="T13" fmla="*/ 532 h 1574"/>
                <a:gd name="T14" fmla="*/ 1881 w 2184"/>
                <a:gd name="T15" fmla="*/ 549 h 1574"/>
                <a:gd name="T16" fmla="*/ 1826 w 2184"/>
                <a:gd name="T17" fmla="*/ 553 h 1574"/>
                <a:gd name="T18" fmla="*/ 1773 w 2184"/>
                <a:gd name="T19" fmla="*/ 537 h 1574"/>
                <a:gd name="T20" fmla="*/ 1710 w 2184"/>
                <a:gd name="T21" fmla="*/ 494 h 1574"/>
                <a:gd name="T22" fmla="*/ 1673 w 2184"/>
                <a:gd name="T23" fmla="*/ 458 h 1574"/>
                <a:gd name="T24" fmla="*/ 1650 w 2184"/>
                <a:gd name="T25" fmla="*/ 401 h 1574"/>
                <a:gd name="T26" fmla="*/ 1646 w 2184"/>
                <a:gd name="T27" fmla="*/ 347 h 1574"/>
                <a:gd name="T28" fmla="*/ 1658 w 2184"/>
                <a:gd name="T29" fmla="*/ 301 h 1574"/>
                <a:gd name="T30" fmla="*/ 1688 w 2184"/>
                <a:gd name="T31" fmla="*/ 260 h 1574"/>
                <a:gd name="T32" fmla="*/ 1722 w 2184"/>
                <a:gd name="T33" fmla="*/ 229 h 1574"/>
                <a:gd name="T34" fmla="*/ 1757 w 2184"/>
                <a:gd name="T35" fmla="*/ 196 h 1574"/>
                <a:gd name="T36" fmla="*/ 1777 w 2184"/>
                <a:gd name="T37" fmla="*/ 155 h 1574"/>
                <a:gd name="T38" fmla="*/ 1514 w 2184"/>
                <a:gd name="T39" fmla="*/ 42 h 1574"/>
                <a:gd name="T40" fmla="*/ 1476 w 2184"/>
                <a:gd name="T41" fmla="*/ 92 h 1574"/>
                <a:gd name="T42" fmla="*/ 1445 w 2184"/>
                <a:gd name="T43" fmla="*/ 133 h 1574"/>
                <a:gd name="T44" fmla="*/ 1410 w 2184"/>
                <a:gd name="T45" fmla="*/ 162 h 1574"/>
                <a:gd name="T46" fmla="*/ 1373 w 2184"/>
                <a:gd name="T47" fmla="*/ 174 h 1574"/>
                <a:gd name="T48" fmla="*/ 1335 w 2184"/>
                <a:gd name="T49" fmla="*/ 168 h 1574"/>
                <a:gd name="T50" fmla="*/ 1299 w 2184"/>
                <a:gd name="T51" fmla="*/ 151 h 1574"/>
                <a:gd name="T52" fmla="*/ 1259 w 2184"/>
                <a:gd name="T53" fmla="*/ 122 h 1574"/>
                <a:gd name="T54" fmla="*/ 1224 w 2184"/>
                <a:gd name="T55" fmla="*/ 95 h 1574"/>
                <a:gd name="T56" fmla="*/ 1179 w 2184"/>
                <a:gd name="T57" fmla="*/ 62 h 1574"/>
                <a:gd name="T58" fmla="*/ 1134 w 2184"/>
                <a:gd name="T59" fmla="*/ 40 h 1574"/>
                <a:gd name="T60" fmla="*/ 1086 w 2184"/>
                <a:gd name="T61" fmla="*/ 29 h 1574"/>
                <a:gd name="T62" fmla="*/ 1040 w 2184"/>
                <a:gd name="T63" fmla="*/ 37 h 1574"/>
                <a:gd name="T64" fmla="*/ 1004 w 2184"/>
                <a:gd name="T65" fmla="*/ 58 h 1574"/>
                <a:gd name="T66" fmla="*/ 979 w 2184"/>
                <a:gd name="T67" fmla="*/ 96 h 1574"/>
                <a:gd name="T68" fmla="*/ 953 w 2184"/>
                <a:gd name="T69" fmla="*/ 136 h 1574"/>
                <a:gd name="T70" fmla="*/ 923 w 2184"/>
                <a:gd name="T71" fmla="*/ 164 h 1574"/>
                <a:gd name="T72" fmla="*/ 888 w 2184"/>
                <a:gd name="T73" fmla="*/ 180 h 1574"/>
                <a:gd name="T74" fmla="*/ 841 w 2184"/>
                <a:gd name="T75" fmla="*/ 175 h 1574"/>
                <a:gd name="T76" fmla="*/ 794 w 2184"/>
                <a:gd name="T77" fmla="*/ 162 h 1574"/>
                <a:gd name="T78" fmla="*/ 743 w 2184"/>
                <a:gd name="T79" fmla="*/ 142 h 1574"/>
                <a:gd name="T80" fmla="*/ 696 w 2184"/>
                <a:gd name="T81" fmla="*/ 125 h 1574"/>
                <a:gd name="T82" fmla="*/ 652 w 2184"/>
                <a:gd name="T83" fmla="*/ 116 h 1574"/>
                <a:gd name="T84" fmla="*/ 613 w 2184"/>
                <a:gd name="T85" fmla="*/ 119 h 1574"/>
                <a:gd name="T86" fmla="*/ 571 w 2184"/>
                <a:gd name="T87" fmla="*/ 136 h 1574"/>
                <a:gd name="T88" fmla="*/ 535 w 2184"/>
                <a:gd name="T89" fmla="*/ 166 h 1574"/>
                <a:gd name="T90" fmla="*/ 515 w 2184"/>
                <a:gd name="T91" fmla="*/ 209 h 1574"/>
                <a:gd name="T92" fmla="*/ 495 w 2184"/>
                <a:gd name="T93" fmla="*/ 267 h 1574"/>
                <a:gd name="T94" fmla="*/ 475 w 2184"/>
                <a:gd name="T95" fmla="*/ 313 h 1574"/>
                <a:gd name="T96" fmla="*/ 446 w 2184"/>
                <a:gd name="T97" fmla="*/ 353 h 1574"/>
                <a:gd name="T98" fmla="*/ 410 w 2184"/>
                <a:gd name="T99" fmla="*/ 382 h 1574"/>
                <a:gd name="T100" fmla="*/ 370 w 2184"/>
                <a:gd name="T101" fmla="*/ 408 h 1574"/>
                <a:gd name="T102" fmla="*/ 314 w 2184"/>
                <a:gd name="T103" fmla="*/ 431 h 1574"/>
                <a:gd name="T104" fmla="*/ 269 w 2184"/>
                <a:gd name="T105" fmla="*/ 438 h 1574"/>
                <a:gd name="T106" fmla="*/ 229 w 2184"/>
                <a:gd name="T107" fmla="*/ 435 h 1574"/>
                <a:gd name="T108" fmla="*/ 180 w 2184"/>
                <a:gd name="T109" fmla="*/ 415 h 157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84"/>
                <a:gd name="T166" fmla="*/ 0 h 1574"/>
                <a:gd name="T167" fmla="*/ 2184 w 2184"/>
                <a:gd name="T168" fmla="*/ 1574 h 157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84" h="1574">
                  <a:moveTo>
                    <a:pt x="158" y="401"/>
                  </a:moveTo>
                  <a:lnTo>
                    <a:pt x="0" y="644"/>
                  </a:lnTo>
                  <a:lnTo>
                    <a:pt x="1430" y="1573"/>
                  </a:lnTo>
                  <a:lnTo>
                    <a:pt x="2183" y="413"/>
                  </a:lnTo>
                  <a:lnTo>
                    <a:pt x="2055" y="330"/>
                  </a:lnTo>
                  <a:lnTo>
                    <a:pt x="2035" y="347"/>
                  </a:lnTo>
                  <a:lnTo>
                    <a:pt x="2024" y="363"/>
                  </a:lnTo>
                  <a:lnTo>
                    <a:pt x="2014" y="388"/>
                  </a:lnTo>
                  <a:lnTo>
                    <a:pt x="2006" y="417"/>
                  </a:lnTo>
                  <a:lnTo>
                    <a:pt x="1996" y="449"/>
                  </a:lnTo>
                  <a:lnTo>
                    <a:pt x="1984" y="474"/>
                  </a:lnTo>
                  <a:lnTo>
                    <a:pt x="1971" y="494"/>
                  </a:lnTo>
                  <a:lnTo>
                    <a:pt x="1954" y="515"/>
                  </a:lnTo>
                  <a:lnTo>
                    <a:pt x="1935" y="532"/>
                  </a:lnTo>
                  <a:lnTo>
                    <a:pt x="1908" y="543"/>
                  </a:lnTo>
                  <a:lnTo>
                    <a:pt x="1881" y="549"/>
                  </a:lnTo>
                  <a:lnTo>
                    <a:pt x="1854" y="554"/>
                  </a:lnTo>
                  <a:lnTo>
                    <a:pt x="1826" y="553"/>
                  </a:lnTo>
                  <a:lnTo>
                    <a:pt x="1797" y="546"/>
                  </a:lnTo>
                  <a:lnTo>
                    <a:pt x="1773" y="537"/>
                  </a:lnTo>
                  <a:lnTo>
                    <a:pt x="1743" y="519"/>
                  </a:lnTo>
                  <a:lnTo>
                    <a:pt x="1710" y="494"/>
                  </a:lnTo>
                  <a:lnTo>
                    <a:pt x="1690" y="476"/>
                  </a:lnTo>
                  <a:lnTo>
                    <a:pt x="1673" y="458"/>
                  </a:lnTo>
                  <a:lnTo>
                    <a:pt x="1661" y="435"/>
                  </a:lnTo>
                  <a:lnTo>
                    <a:pt x="1650" y="401"/>
                  </a:lnTo>
                  <a:lnTo>
                    <a:pt x="1647" y="375"/>
                  </a:lnTo>
                  <a:lnTo>
                    <a:pt x="1646" y="347"/>
                  </a:lnTo>
                  <a:lnTo>
                    <a:pt x="1651" y="322"/>
                  </a:lnTo>
                  <a:lnTo>
                    <a:pt x="1658" y="301"/>
                  </a:lnTo>
                  <a:lnTo>
                    <a:pt x="1672" y="280"/>
                  </a:lnTo>
                  <a:lnTo>
                    <a:pt x="1688" y="260"/>
                  </a:lnTo>
                  <a:lnTo>
                    <a:pt x="1705" y="244"/>
                  </a:lnTo>
                  <a:lnTo>
                    <a:pt x="1722" y="229"/>
                  </a:lnTo>
                  <a:lnTo>
                    <a:pt x="1741" y="213"/>
                  </a:lnTo>
                  <a:lnTo>
                    <a:pt x="1757" y="196"/>
                  </a:lnTo>
                  <a:lnTo>
                    <a:pt x="1769" y="178"/>
                  </a:lnTo>
                  <a:lnTo>
                    <a:pt x="1777" y="155"/>
                  </a:lnTo>
                  <a:lnTo>
                    <a:pt x="1538" y="0"/>
                  </a:lnTo>
                  <a:lnTo>
                    <a:pt x="1514" y="42"/>
                  </a:lnTo>
                  <a:lnTo>
                    <a:pt x="1493" y="69"/>
                  </a:lnTo>
                  <a:lnTo>
                    <a:pt x="1476" y="92"/>
                  </a:lnTo>
                  <a:lnTo>
                    <a:pt x="1462" y="112"/>
                  </a:lnTo>
                  <a:lnTo>
                    <a:pt x="1445" y="133"/>
                  </a:lnTo>
                  <a:lnTo>
                    <a:pt x="1426" y="152"/>
                  </a:lnTo>
                  <a:lnTo>
                    <a:pt x="1410" y="162"/>
                  </a:lnTo>
                  <a:lnTo>
                    <a:pt x="1393" y="171"/>
                  </a:lnTo>
                  <a:lnTo>
                    <a:pt x="1373" y="174"/>
                  </a:lnTo>
                  <a:lnTo>
                    <a:pt x="1354" y="174"/>
                  </a:lnTo>
                  <a:lnTo>
                    <a:pt x="1335" y="168"/>
                  </a:lnTo>
                  <a:lnTo>
                    <a:pt x="1316" y="159"/>
                  </a:lnTo>
                  <a:lnTo>
                    <a:pt x="1299" y="151"/>
                  </a:lnTo>
                  <a:lnTo>
                    <a:pt x="1278" y="137"/>
                  </a:lnTo>
                  <a:lnTo>
                    <a:pt x="1259" y="122"/>
                  </a:lnTo>
                  <a:lnTo>
                    <a:pt x="1245" y="110"/>
                  </a:lnTo>
                  <a:lnTo>
                    <a:pt x="1224" y="95"/>
                  </a:lnTo>
                  <a:lnTo>
                    <a:pt x="1204" y="78"/>
                  </a:lnTo>
                  <a:lnTo>
                    <a:pt x="1179" y="62"/>
                  </a:lnTo>
                  <a:lnTo>
                    <a:pt x="1156" y="51"/>
                  </a:lnTo>
                  <a:lnTo>
                    <a:pt x="1134" y="40"/>
                  </a:lnTo>
                  <a:lnTo>
                    <a:pt x="1108" y="32"/>
                  </a:lnTo>
                  <a:lnTo>
                    <a:pt x="1086" y="29"/>
                  </a:lnTo>
                  <a:lnTo>
                    <a:pt x="1062" y="29"/>
                  </a:lnTo>
                  <a:lnTo>
                    <a:pt x="1040" y="37"/>
                  </a:lnTo>
                  <a:lnTo>
                    <a:pt x="1019" y="45"/>
                  </a:lnTo>
                  <a:lnTo>
                    <a:pt x="1004" y="58"/>
                  </a:lnTo>
                  <a:lnTo>
                    <a:pt x="989" y="75"/>
                  </a:lnTo>
                  <a:lnTo>
                    <a:pt x="979" y="96"/>
                  </a:lnTo>
                  <a:lnTo>
                    <a:pt x="968" y="116"/>
                  </a:lnTo>
                  <a:lnTo>
                    <a:pt x="953" y="136"/>
                  </a:lnTo>
                  <a:lnTo>
                    <a:pt x="939" y="150"/>
                  </a:lnTo>
                  <a:lnTo>
                    <a:pt x="923" y="164"/>
                  </a:lnTo>
                  <a:lnTo>
                    <a:pt x="905" y="175"/>
                  </a:lnTo>
                  <a:lnTo>
                    <a:pt x="888" y="180"/>
                  </a:lnTo>
                  <a:lnTo>
                    <a:pt x="864" y="181"/>
                  </a:lnTo>
                  <a:lnTo>
                    <a:pt x="841" y="175"/>
                  </a:lnTo>
                  <a:lnTo>
                    <a:pt x="816" y="169"/>
                  </a:lnTo>
                  <a:lnTo>
                    <a:pt x="794" y="162"/>
                  </a:lnTo>
                  <a:lnTo>
                    <a:pt x="772" y="153"/>
                  </a:lnTo>
                  <a:lnTo>
                    <a:pt x="743" y="142"/>
                  </a:lnTo>
                  <a:lnTo>
                    <a:pt x="720" y="133"/>
                  </a:lnTo>
                  <a:lnTo>
                    <a:pt x="696" y="125"/>
                  </a:lnTo>
                  <a:lnTo>
                    <a:pt x="674" y="120"/>
                  </a:lnTo>
                  <a:lnTo>
                    <a:pt x="652" y="116"/>
                  </a:lnTo>
                  <a:lnTo>
                    <a:pt x="632" y="117"/>
                  </a:lnTo>
                  <a:lnTo>
                    <a:pt x="613" y="119"/>
                  </a:lnTo>
                  <a:lnTo>
                    <a:pt x="590" y="127"/>
                  </a:lnTo>
                  <a:lnTo>
                    <a:pt x="571" y="136"/>
                  </a:lnTo>
                  <a:lnTo>
                    <a:pt x="552" y="148"/>
                  </a:lnTo>
                  <a:lnTo>
                    <a:pt x="535" y="166"/>
                  </a:lnTo>
                  <a:lnTo>
                    <a:pt x="525" y="188"/>
                  </a:lnTo>
                  <a:lnTo>
                    <a:pt x="515" y="209"/>
                  </a:lnTo>
                  <a:lnTo>
                    <a:pt x="505" y="236"/>
                  </a:lnTo>
                  <a:lnTo>
                    <a:pt x="495" y="267"/>
                  </a:lnTo>
                  <a:lnTo>
                    <a:pt x="485" y="293"/>
                  </a:lnTo>
                  <a:lnTo>
                    <a:pt x="475" y="313"/>
                  </a:lnTo>
                  <a:lnTo>
                    <a:pt x="463" y="331"/>
                  </a:lnTo>
                  <a:lnTo>
                    <a:pt x="446" y="353"/>
                  </a:lnTo>
                  <a:lnTo>
                    <a:pt x="427" y="368"/>
                  </a:lnTo>
                  <a:lnTo>
                    <a:pt x="410" y="382"/>
                  </a:lnTo>
                  <a:lnTo>
                    <a:pt x="393" y="393"/>
                  </a:lnTo>
                  <a:lnTo>
                    <a:pt x="370" y="408"/>
                  </a:lnTo>
                  <a:lnTo>
                    <a:pt x="340" y="422"/>
                  </a:lnTo>
                  <a:lnTo>
                    <a:pt x="314" y="431"/>
                  </a:lnTo>
                  <a:lnTo>
                    <a:pt x="291" y="434"/>
                  </a:lnTo>
                  <a:lnTo>
                    <a:pt x="269" y="438"/>
                  </a:lnTo>
                  <a:lnTo>
                    <a:pt x="248" y="438"/>
                  </a:lnTo>
                  <a:lnTo>
                    <a:pt x="229" y="435"/>
                  </a:lnTo>
                  <a:lnTo>
                    <a:pt x="205" y="427"/>
                  </a:lnTo>
                  <a:lnTo>
                    <a:pt x="180" y="415"/>
                  </a:lnTo>
                  <a:lnTo>
                    <a:pt x="158" y="401"/>
                  </a:lnTo>
                </a:path>
              </a:pathLst>
            </a:custGeom>
            <a:solidFill>
              <a:srgbClr val="0000FF"/>
            </a:solidFill>
            <a:ln w="12700" cap="rnd">
              <a:solidFill>
                <a:srgbClr val="000000"/>
              </a:solidFill>
              <a:round/>
            </a:ln>
          </p:spPr>
          <p:txBody>
            <a:bodyPr/>
            <a:lstStyle/>
            <a:p>
              <a:endParaRPr lang="zh-CN" altLang="en-US"/>
            </a:p>
          </p:txBody>
        </p:sp>
        <p:sp>
          <p:nvSpPr>
            <p:cNvPr id="1292305" name="Rectangle 17"/>
            <p:cNvSpPr>
              <a:spLocks noChangeArrowheads="1"/>
            </p:cNvSpPr>
            <p:nvPr/>
          </p:nvSpPr>
          <p:spPr bwMode="auto">
            <a:xfrm>
              <a:off x="3974" y="2438"/>
              <a:ext cx="897" cy="291"/>
            </a:xfrm>
            <a:prstGeom prst="rect">
              <a:avLst/>
            </a:prstGeom>
            <a:noFill/>
            <a:ln w="9525">
              <a:noFill/>
              <a:miter lim="800000"/>
            </a:ln>
            <a:effectLst/>
          </p:spPr>
          <p:txBody>
            <a:bodyPr wrap="none" lIns="92075" tIns="46038" rIns="92075" bIns="46038">
              <a:spAutoFit/>
            </a:bodyPr>
            <a:lstStyle/>
            <a:p>
              <a:pPr>
                <a:defRPr/>
              </a:pPr>
              <a:r>
                <a:rPr kumimoji="1" lang="zh-CN" altLang="en-US" sz="2400" b="1">
                  <a:solidFill>
                    <a:srgbClr val="66FF33"/>
                  </a:solidFill>
                  <a:effectLst>
                    <a:outerShdw blurRad="38100" dist="38100" dir="2700000" algn="tl">
                      <a:srgbClr val="FFFFFF"/>
                    </a:outerShdw>
                  </a:effectLst>
                  <a:latin typeface="楷体_GB2312" panose="02010609030101010101" pitchFamily="49" charset="-122"/>
                  <a:ea typeface="楷体_GB2312" panose="02010609030101010101" pitchFamily="49" charset="-122"/>
                </a:rPr>
                <a:t>单元测试</a:t>
              </a:r>
              <a:endParaRPr kumimoji="1" lang="zh-CN" altLang="en-US" sz="2400" b="1">
                <a:solidFill>
                  <a:srgbClr val="66FF33"/>
                </a:solidFill>
                <a:effectLst>
                  <a:outerShdw blurRad="38100" dist="38100" dir="2700000" algn="tl">
                    <a:srgbClr val="FFFFFF"/>
                  </a:outerShdw>
                </a:effectLst>
                <a:latin typeface="楷体_GB2312" panose="02010609030101010101" pitchFamily="49" charset="-122"/>
                <a:ea typeface="楷体_GB2312" panose="02010609030101010101" pitchFamily="49" charset="-122"/>
              </a:endParaRPr>
            </a:p>
          </p:txBody>
        </p:sp>
      </p:grpSp>
      <p:sp>
        <p:nvSpPr>
          <p:cNvPr id="7" name="灯片编号占位符 6"/>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ox(in)">
                                      <p:cBhvr>
                                        <p:cTn id="11" dur="500"/>
                                        <p:tgtEl>
                                          <p:spTgt spid="3"/>
                                        </p:tgtEl>
                                      </p:cBhvr>
                                    </p:animEffect>
                                  </p:childTnLst>
                                </p:cTn>
                              </p:par>
                            </p:childTnLst>
                          </p:cTn>
                        </p:par>
                        <p:par>
                          <p:cTn id="12" fill="hold">
                            <p:stCondLst>
                              <p:cond delay="1000"/>
                            </p:stCondLst>
                            <p:childTnLst>
                              <p:par>
                                <p:cTn id="13" presetID="4" presetClass="entr" presetSubtype="32"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ox(out)">
                                      <p:cBhvr>
                                        <p:cTn id="15" dur="500"/>
                                        <p:tgtEl>
                                          <p:spTgt spid="4"/>
                                        </p:tgtEl>
                                      </p:cBhvr>
                                    </p:animEffect>
                                  </p:childTnLst>
                                </p:cTn>
                              </p:par>
                            </p:childTnLst>
                          </p:cTn>
                        </p:par>
                        <p:par>
                          <p:cTn id="16" fill="hold">
                            <p:stCondLst>
                              <p:cond delay="1500"/>
                            </p:stCondLst>
                            <p:childTnLst>
                              <p:par>
                                <p:cTn id="17" presetID="4" presetClass="entr" presetSubtype="16"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ox(in)">
                                      <p:cBhvr>
                                        <p:cTn id="19" dur="500"/>
                                        <p:tgtEl>
                                          <p:spTgt spid="5"/>
                                        </p:tgtEl>
                                      </p:cBhvr>
                                    </p:animEffect>
                                  </p:childTnLst>
                                </p:cTn>
                              </p:par>
                            </p:childTnLst>
                          </p:cTn>
                        </p:par>
                        <p:par>
                          <p:cTn id="20" fill="hold">
                            <p:stCondLst>
                              <p:cond delay="2000"/>
                            </p:stCondLst>
                            <p:childTnLst>
                              <p:par>
                                <p:cTn id="21" presetID="4" presetClass="entr" presetSubtype="32"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ox(ou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zh-CN" altLang="en-US" smtClean="0"/>
              <a:t>单元测试 </a:t>
            </a:r>
            <a:endParaRPr lang="zh-CN" altLang="en-US" smtClean="0"/>
          </a:p>
        </p:txBody>
      </p:sp>
      <p:sp>
        <p:nvSpPr>
          <p:cNvPr id="14339" name="Rectangle 3"/>
          <p:cNvSpPr>
            <a:spLocks noGrp="1" noChangeArrowheads="1"/>
          </p:cNvSpPr>
          <p:nvPr>
            <p:ph type="body" idx="1"/>
          </p:nvPr>
        </p:nvSpPr>
        <p:spPr/>
        <p:txBody>
          <a:bodyPr/>
          <a:lstStyle/>
          <a:p>
            <a:r>
              <a:rPr lang="zh-CN" altLang="zh-CN" dirty="0" smtClean="0"/>
              <a:t>单元测试（</a:t>
            </a:r>
            <a:r>
              <a:rPr lang="en-US" altLang="zh-CN" dirty="0" smtClean="0"/>
              <a:t>unit testing</a:t>
            </a:r>
            <a:r>
              <a:rPr lang="zh-CN" altLang="zh-CN" dirty="0" smtClean="0"/>
              <a:t>），又称为模块测试，是针对软件结构中独立的基本</a:t>
            </a:r>
            <a:r>
              <a:rPr lang="zh-CN" altLang="en-US" dirty="0" smtClean="0"/>
              <a:t>模块</a:t>
            </a:r>
            <a:r>
              <a:rPr lang="zh-CN" altLang="zh-CN" dirty="0" smtClean="0"/>
              <a:t>单元</a:t>
            </a:r>
            <a:r>
              <a:rPr lang="zh-CN" altLang="en-US" dirty="0" smtClean="0"/>
              <a:t>（如函数、子过程、类）</a:t>
            </a:r>
            <a:r>
              <a:rPr lang="zh-CN" altLang="zh-CN" dirty="0" smtClean="0"/>
              <a:t>进行的测试。</a:t>
            </a:r>
            <a:endParaRPr lang="en-US" altLang="zh-CN" dirty="0"/>
          </a:p>
        </p:txBody>
      </p:sp>
      <p:sp>
        <p:nvSpPr>
          <p:cNvPr id="72708" name="AutoShape 3"/>
          <p:cNvSpPr>
            <a:spLocks noChangeArrowheads="1"/>
          </p:cNvSpPr>
          <p:nvPr/>
        </p:nvSpPr>
        <p:spPr bwMode="auto">
          <a:xfrm>
            <a:off x="2286000" y="3121025"/>
            <a:ext cx="1524000" cy="762000"/>
          </a:xfrm>
          <a:prstGeom prst="flowChartPunchedTape">
            <a:avLst/>
          </a:prstGeom>
          <a:solidFill>
            <a:srgbClr val="009999">
              <a:alpha val="26000"/>
            </a:srgbClr>
          </a:solidFill>
          <a:ln w="9525">
            <a:solidFill>
              <a:schemeClr val="tx1"/>
            </a:solidFill>
            <a:miter lim="800000"/>
          </a:ln>
        </p:spPr>
        <p:txBody>
          <a:bodyPr wrap="none" anchor="ctr"/>
          <a:lstStyle/>
          <a:p>
            <a:pPr algn="ctr"/>
            <a:r>
              <a:rPr kumimoji="1" lang="zh-CN" altLang="en-US" sz="2400" b="1" dirty="0">
                <a:latin typeface="Times New Roman" panose="02020603050405020304" pitchFamily="18" charset="0"/>
                <a:ea typeface="宋体" panose="02010600030101010101" pitchFamily="2" charset="-122"/>
              </a:rPr>
              <a:t>测试用例</a:t>
            </a:r>
            <a:endParaRPr kumimoji="1" lang="zh-CN" altLang="en-US" sz="2400" b="1" dirty="0">
              <a:latin typeface="Times New Roman" panose="02020603050405020304" pitchFamily="18" charset="0"/>
              <a:ea typeface="宋体" panose="02010600030101010101" pitchFamily="2" charset="-122"/>
            </a:endParaRPr>
          </a:p>
        </p:txBody>
      </p:sp>
      <p:sp>
        <p:nvSpPr>
          <p:cNvPr id="72709" name="Rectangle 4"/>
          <p:cNvSpPr>
            <a:spLocks noChangeArrowheads="1"/>
          </p:cNvSpPr>
          <p:nvPr/>
        </p:nvSpPr>
        <p:spPr bwMode="auto">
          <a:xfrm>
            <a:off x="5181600" y="3197225"/>
            <a:ext cx="1981200" cy="685800"/>
          </a:xfrm>
          <a:prstGeom prst="rect">
            <a:avLst/>
          </a:prstGeom>
          <a:solidFill>
            <a:schemeClr val="accent4">
              <a:lumMod val="20000"/>
              <a:lumOff val="80000"/>
            </a:schemeClr>
          </a:solidFill>
          <a:ln w="9525">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dirty="0" smtClean="0">
                <a:latin typeface="Times New Roman" panose="02020603050405020304" pitchFamily="18" charset="0"/>
              </a:rPr>
              <a:t>测试程序</a:t>
            </a:r>
            <a:endParaRPr kumimoji="1" lang="zh-CN" altLang="en-US" sz="2400" b="1" dirty="0">
              <a:latin typeface="Times New Roman" panose="02020603050405020304" pitchFamily="18" charset="0"/>
            </a:endParaRPr>
          </a:p>
        </p:txBody>
      </p:sp>
      <p:sp>
        <p:nvSpPr>
          <p:cNvPr id="72710" name="Rectangle 5"/>
          <p:cNvSpPr>
            <a:spLocks noChangeArrowheads="1"/>
          </p:cNvSpPr>
          <p:nvPr/>
        </p:nvSpPr>
        <p:spPr bwMode="auto">
          <a:xfrm>
            <a:off x="5410200" y="5864225"/>
            <a:ext cx="1600200" cy="685800"/>
          </a:xfrm>
          <a:prstGeom prst="rect">
            <a:avLst/>
          </a:prstGeom>
          <a:solidFill>
            <a:schemeClr val="accent2">
              <a:lumMod val="20000"/>
              <a:lumOff val="80000"/>
            </a:schemeClr>
          </a:solidFill>
          <a:ln w="9525">
            <a:solidFill>
              <a:schemeClr val="tx1"/>
            </a:solidFill>
            <a:miter lim="800000"/>
          </a:ln>
        </p:spPr>
        <p:txBody>
          <a:bodyPr wrap="none" anchor="ctr"/>
          <a:lstStyle/>
          <a:p>
            <a:pPr algn="ctr"/>
            <a:r>
              <a:rPr kumimoji="1" lang="zh-CN" altLang="en-US" sz="2400" b="1" dirty="0">
                <a:latin typeface="Times New Roman" panose="02020603050405020304" pitchFamily="18" charset="0"/>
                <a:ea typeface="宋体" panose="02010600030101010101" pitchFamily="2" charset="-122"/>
              </a:rPr>
              <a:t>桩模块</a:t>
            </a:r>
            <a:r>
              <a:rPr kumimoji="1" lang="en-US" altLang="zh-CN" sz="2400" b="1" dirty="0">
                <a:latin typeface="Times New Roman" panose="02020603050405020304" pitchFamily="18" charset="0"/>
                <a:ea typeface="宋体" panose="02010600030101010101" pitchFamily="2" charset="-122"/>
              </a:rPr>
              <a:t>2</a:t>
            </a:r>
            <a:endParaRPr kumimoji="1" lang="en-US" altLang="zh-CN" sz="2400" b="1" dirty="0">
              <a:latin typeface="Times New Roman" panose="02020603050405020304" pitchFamily="18" charset="0"/>
              <a:ea typeface="宋体" panose="02010600030101010101" pitchFamily="2" charset="-122"/>
            </a:endParaRPr>
          </a:p>
        </p:txBody>
      </p:sp>
      <p:sp>
        <p:nvSpPr>
          <p:cNvPr id="72711" name="Rectangle 6"/>
          <p:cNvSpPr>
            <a:spLocks noChangeArrowheads="1"/>
          </p:cNvSpPr>
          <p:nvPr/>
        </p:nvSpPr>
        <p:spPr bwMode="auto">
          <a:xfrm>
            <a:off x="5181600" y="4340225"/>
            <a:ext cx="1981200" cy="685800"/>
          </a:xfrm>
          <a:prstGeom prst="rect">
            <a:avLst/>
          </a:prstGeom>
          <a:solidFill>
            <a:srgbClr val="175F8B"/>
          </a:solidFill>
          <a:ln w="9525">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dirty="0">
                <a:solidFill>
                  <a:schemeClr val="bg1"/>
                </a:solidFill>
                <a:latin typeface="Times New Roman" panose="02020603050405020304" pitchFamily="18" charset="0"/>
              </a:rPr>
              <a:t>被测模块</a:t>
            </a:r>
            <a:endParaRPr kumimoji="1" lang="zh-CN" altLang="en-US" sz="2400" b="1" dirty="0">
              <a:solidFill>
                <a:schemeClr val="bg1"/>
              </a:solidFill>
              <a:latin typeface="Times New Roman" panose="02020603050405020304" pitchFamily="18" charset="0"/>
            </a:endParaRPr>
          </a:p>
        </p:txBody>
      </p:sp>
      <p:sp>
        <p:nvSpPr>
          <p:cNvPr id="72712" name="AutoShape 7"/>
          <p:cNvSpPr>
            <a:spLocks noChangeArrowheads="1"/>
          </p:cNvSpPr>
          <p:nvPr/>
        </p:nvSpPr>
        <p:spPr bwMode="auto">
          <a:xfrm>
            <a:off x="8534400" y="3121025"/>
            <a:ext cx="1524000" cy="762000"/>
          </a:xfrm>
          <a:prstGeom prst="flowChartPunchedTape">
            <a:avLst/>
          </a:prstGeom>
          <a:solidFill>
            <a:srgbClr val="009999">
              <a:alpha val="26000"/>
            </a:srgbClr>
          </a:solidFill>
          <a:ln w="9525">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latin typeface="Times New Roman" panose="02020603050405020304" pitchFamily="18" charset="0"/>
              </a:rPr>
              <a:t>测试结果</a:t>
            </a:r>
            <a:endParaRPr kumimoji="1" lang="zh-CN" altLang="en-US" sz="2400" b="1">
              <a:latin typeface="Times New Roman" panose="02020603050405020304" pitchFamily="18" charset="0"/>
            </a:endParaRPr>
          </a:p>
        </p:txBody>
      </p:sp>
      <p:sp>
        <p:nvSpPr>
          <p:cNvPr id="72713" name="Line 8"/>
          <p:cNvSpPr>
            <a:spLocks noChangeShapeType="1"/>
          </p:cNvSpPr>
          <p:nvPr/>
        </p:nvSpPr>
        <p:spPr bwMode="auto">
          <a:xfrm>
            <a:off x="3810000" y="3502025"/>
            <a:ext cx="1371600"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4" name="Line 9"/>
          <p:cNvSpPr>
            <a:spLocks noChangeShapeType="1"/>
          </p:cNvSpPr>
          <p:nvPr/>
        </p:nvSpPr>
        <p:spPr bwMode="auto">
          <a:xfrm>
            <a:off x="7162800" y="3502025"/>
            <a:ext cx="1371600"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9" name="Rectangle 14"/>
          <p:cNvSpPr>
            <a:spLocks noChangeArrowheads="1"/>
          </p:cNvSpPr>
          <p:nvPr/>
        </p:nvSpPr>
        <p:spPr bwMode="auto">
          <a:xfrm>
            <a:off x="3124200" y="5864225"/>
            <a:ext cx="1600200" cy="685800"/>
          </a:xfrm>
          <a:prstGeom prst="rect">
            <a:avLst/>
          </a:prstGeom>
          <a:solidFill>
            <a:schemeClr val="accent2">
              <a:lumMod val="20000"/>
              <a:lumOff val="80000"/>
            </a:schemeClr>
          </a:solidFill>
          <a:ln w="9525">
            <a:solidFill>
              <a:schemeClr val="tx1"/>
            </a:solidFill>
            <a:miter lim="800000"/>
          </a:ln>
        </p:spPr>
        <p:txBody>
          <a:bodyPr wrap="none" anchor="ctr"/>
          <a:lstStyle/>
          <a:p>
            <a:pPr algn="ctr"/>
            <a:r>
              <a:rPr kumimoji="1" lang="zh-CN" altLang="en-US" sz="2400" b="1" dirty="0">
                <a:latin typeface="Times New Roman" panose="02020603050405020304" pitchFamily="18" charset="0"/>
                <a:ea typeface="宋体" panose="02010600030101010101" pitchFamily="2" charset="-122"/>
              </a:rPr>
              <a:t>桩模块</a:t>
            </a:r>
            <a:r>
              <a:rPr kumimoji="1" lang="en-US" altLang="zh-CN" sz="2400" b="1" dirty="0">
                <a:latin typeface="Times New Roman" panose="02020603050405020304" pitchFamily="18" charset="0"/>
                <a:ea typeface="宋体" panose="02010600030101010101" pitchFamily="2" charset="-122"/>
              </a:rPr>
              <a:t>1</a:t>
            </a:r>
            <a:endParaRPr kumimoji="1" lang="en-US" altLang="zh-CN" sz="2400" b="1" dirty="0">
              <a:latin typeface="Times New Roman" panose="02020603050405020304" pitchFamily="18" charset="0"/>
              <a:ea typeface="宋体" panose="02010600030101010101" pitchFamily="2" charset="-122"/>
            </a:endParaRPr>
          </a:p>
        </p:txBody>
      </p:sp>
      <p:sp>
        <p:nvSpPr>
          <p:cNvPr id="72720" name="Rectangle 15"/>
          <p:cNvSpPr>
            <a:spLocks noChangeArrowheads="1"/>
          </p:cNvSpPr>
          <p:nvPr/>
        </p:nvSpPr>
        <p:spPr bwMode="auto">
          <a:xfrm>
            <a:off x="8077200" y="5788025"/>
            <a:ext cx="1600200" cy="685800"/>
          </a:xfrm>
          <a:prstGeom prst="rect">
            <a:avLst/>
          </a:prstGeom>
          <a:solidFill>
            <a:schemeClr val="accent2">
              <a:lumMod val="20000"/>
              <a:lumOff val="80000"/>
            </a:schemeClr>
          </a:solidFill>
          <a:ln w="9525">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latin typeface="Times New Roman" panose="02020603050405020304" pitchFamily="18" charset="0"/>
              </a:rPr>
              <a:t>桩模块</a:t>
            </a:r>
            <a:r>
              <a:rPr kumimoji="1" lang="en-US" altLang="zh-CN" sz="2400" b="1">
                <a:latin typeface="Times New Roman" panose="02020603050405020304" pitchFamily="18" charset="0"/>
              </a:rPr>
              <a:t>n</a:t>
            </a:r>
            <a:endParaRPr kumimoji="1" lang="en-US" altLang="zh-CN" sz="2400" b="1">
              <a:latin typeface="Times New Roman" panose="02020603050405020304" pitchFamily="18" charset="0"/>
            </a:endParaRPr>
          </a:p>
        </p:txBody>
      </p:sp>
      <p:sp>
        <p:nvSpPr>
          <p:cNvPr id="72721" name="Line 16"/>
          <p:cNvSpPr>
            <a:spLocks noChangeShapeType="1"/>
          </p:cNvSpPr>
          <p:nvPr/>
        </p:nvSpPr>
        <p:spPr bwMode="auto">
          <a:xfrm flipH="1">
            <a:off x="4114800" y="5026025"/>
            <a:ext cx="1447800" cy="8382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2" name="Line 17"/>
          <p:cNvSpPr>
            <a:spLocks noChangeShapeType="1"/>
          </p:cNvSpPr>
          <p:nvPr/>
        </p:nvSpPr>
        <p:spPr bwMode="auto">
          <a:xfrm flipH="1">
            <a:off x="6184900" y="5026025"/>
            <a:ext cx="0" cy="8382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3" name="Line 18"/>
          <p:cNvSpPr>
            <a:spLocks noChangeShapeType="1"/>
          </p:cNvSpPr>
          <p:nvPr/>
        </p:nvSpPr>
        <p:spPr bwMode="auto">
          <a:xfrm>
            <a:off x="6858000" y="5026025"/>
            <a:ext cx="1981200" cy="7620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4" name="Line 19"/>
          <p:cNvSpPr>
            <a:spLocks noChangeShapeType="1"/>
          </p:cNvSpPr>
          <p:nvPr/>
        </p:nvSpPr>
        <p:spPr bwMode="auto">
          <a:xfrm>
            <a:off x="6172200" y="3883025"/>
            <a:ext cx="0" cy="45720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zh-CN" altLang="en-US" dirty="0" smtClean="0"/>
              <a:t>单元测试－－测什么？</a:t>
            </a:r>
            <a:endParaRPr lang="zh-CN" altLang="en-US" dirty="0" smtClean="0"/>
          </a:p>
        </p:txBody>
      </p:sp>
      <p:sp>
        <p:nvSpPr>
          <p:cNvPr id="15363" name="Rectangle 3"/>
          <p:cNvSpPr>
            <a:spLocks noGrp="1" noChangeArrowheads="1"/>
          </p:cNvSpPr>
          <p:nvPr>
            <p:ph type="body" idx="1"/>
          </p:nvPr>
        </p:nvSpPr>
        <p:spPr/>
        <p:txBody>
          <a:bodyPr/>
          <a:lstStyle/>
          <a:p>
            <a:r>
              <a:rPr lang="zh-CN" altLang="en-US" dirty="0" smtClean="0"/>
              <a:t>单元测试是针对每个基本模块，重点关注</a:t>
            </a:r>
            <a:r>
              <a:rPr lang="en-US" altLang="zh-CN" dirty="0" smtClean="0"/>
              <a:t>5</a:t>
            </a:r>
            <a:r>
              <a:rPr lang="zh-CN" altLang="en-US" dirty="0" smtClean="0"/>
              <a:t>个方面：</a:t>
            </a:r>
            <a:endParaRPr lang="zh-CN" altLang="en-US" dirty="0" smtClean="0"/>
          </a:p>
          <a:p>
            <a:pPr lvl="1"/>
            <a:r>
              <a:rPr lang="zh-CN" altLang="en-US" dirty="0" smtClean="0"/>
              <a:t>模块接口</a:t>
            </a:r>
            <a:endParaRPr lang="en-US" altLang="zh-CN" dirty="0" smtClean="0"/>
          </a:p>
          <a:p>
            <a:pPr lvl="2"/>
            <a:r>
              <a:rPr lang="zh-CN" altLang="zh-CN" dirty="0" smtClean="0"/>
              <a:t>保证被测基本单元的信息能够正常地流入和流出</a:t>
            </a:r>
            <a:endParaRPr lang="zh-CN" altLang="en-US" dirty="0" smtClean="0"/>
          </a:p>
          <a:p>
            <a:pPr lvl="1"/>
            <a:r>
              <a:rPr lang="zh-CN" altLang="en-US" dirty="0" smtClean="0"/>
              <a:t>局部数据结构</a:t>
            </a:r>
            <a:endParaRPr lang="en-US" altLang="zh-CN" dirty="0" smtClean="0"/>
          </a:p>
          <a:p>
            <a:pPr lvl="2"/>
            <a:r>
              <a:rPr lang="zh-CN" altLang="zh-CN" dirty="0" smtClean="0"/>
              <a:t>确保临时存储的数据在算法的整个执行过程中能维持其完整性</a:t>
            </a:r>
            <a:endParaRPr lang="zh-CN" altLang="en-US" dirty="0" smtClean="0"/>
          </a:p>
          <a:p>
            <a:pPr lvl="1"/>
            <a:r>
              <a:rPr lang="zh-CN" altLang="en-US" dirty="0" smtClean="0"/>
              <a:t>边界条件</a:t>
            </a:r>
            <a:endParaRPr lang="en-US" altLang="zh-CN" dirty="0" smtClean="0"/>
          </a:p>
          <a:p>
            <a:pPr lvl="2"/>
            <a:r>
              <a:rPr lang="zh-CN" altLang="zh-CN" dirty="0" smtClean="0"/>
              <a:t>在到达边界值的极限或受限处理的情形下仍能正确执行</a:t>
            </a:r>
            <a:endParaRPr lang="zh-CN" altLang="en-US" dirty="0" smtClean="0"/>
          </a:p>
          <a:p>
            <a:pPr lvl="1"/>
            <a:r>
              <a:rPr lang="zh-CN" altLang="en-US" dirty="0" smtClean="0"/>
              <a:t>独立的路径</a:t>
            </a:r>
            <a:endParaRPr lang="en-US" altLang="zh-CN" dirty="0" smtClean="0"/>
          </a:p>
          <a:p>
            <a:pPr lvl="2"/>
            <a:r>
              <a:rPr lang="zh-CN" altLang="zh-CN" dirty="0" smtClean="0"/>
              <a:t>执行控制结构中的所有独立路径以确保基本单元中的所有语句至少执行一次</a:t>
            </a:r>
            <a:endParaRPr lang="zh-CN" altLang="en-US" dirty="0" smtClean="0"/>
          </a:p>
          <a:p>
            <a:pPr lvl="1"/>
            <a:r>
              <a:rPr lang="zh-CN" altLang="zh-CN" dirty="0" smtClean="0"/>
              <a:t>错误</a:t>
            </a:r>
            <a:r>
              <a:rPr lang="zh-CN" altLang="en-US" dirty="0" smtClean="0"/>
              <a:t>处理路径</a:t>
            </a:r>
            <a:endParaRPr lang="en-US" altLang="zh-CN" dirty="0" smtClean="0"/>
          </a:p>
          <a:p>
            <a:pPr lvl="2"/>
            <a:r>
              <a:rPr lang="zh-CN" altLang="zh-CN" dirty="0" smtClean="0"/>
              <a:t>对所有的错误处理路径进行测试</a:t>
            </a:r>
            <a:endParaRPr lang="zh-CN" altLang="zh-CN"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zh-CN" altLang="en-US" dirty="0" smtClean="0"/>
              <a:t>单元测试－－何时测试和由谁测</a:t>
            </a:r>
            <a:r>
              <a:rPr lang="en-US" altLang="zh-CN" dirty="0" smtClean="0"/>
              <a:t>?</a:t>
            </a:r>
            <a:endParaRPr lang="zh-CN" altLang="en-US" dirty="0" smtClean="0"/>
          </a:p>
        </p:txBody>
      </p:sp>
      <p:sp>
        <p:nvSpPr>
          <p:cNvPr id="16387" name="Rectangle 3"/>
          <p:cNvSpPr>
            <a:spLocks noGrp="1" noChangeArrowheads="1"/>
          </p:cNvSpPr>
          <p:nvPr>
            <p:ph type="body" idx="1"/>
          </p:nvPr>
        </p:nvSpPr>
        <p:spPr>
          <a:xfrm>
            <a:off x="612001" y="1353458"/>
            <a:ext cx="8760600" cy="5288241"/>
          </a:xfrm>
        </p:spPr>
        <p:txBody>
          <a:bodyPr/>
          <a:lstStyle/>
          <a:p>
            <a:r>
              <a:rPr lang="en-US" altLang="zh-CN" dirty="0" smtClean="0"/>
              <a:t>When</a:t>
            </a:r>
            <a:endParaRPr lang="en-US" altLang="zh-CN" dirty="0" smtClean="0"/>
          </a:p>
          <a:p>
            <a:pPr lvl="1"/>
            <a:r>
              <a:rPr lang="zh-CN" altLang="zh-CN" dirty="0" smtClean="0"/>
              <a:t>该基本单元的编码完成后就可以对其进行单元测试。</a:t>
            </a:r>
            <a:endParaRPr lang="en-US" altLang="zh-CN" dirty="0" smtClean="0"/>
          </a:p>
          <a:p>
            <a:pPr lvl="1"/>
            <a:r>
              <a:rPr lang="zh-CN" altLang="en-US" dirty="0" smtClean="0"/>
              <a:t>推荐提前测试，即测试驱动开发</a:t>
            </a:r>
            <a:r>
              <a:rPr lang="zh-CN" altLang="zh-CN" dirty="0" smtClean="0"/>
              <a:t>（</a:t>
            </a:r>
            <a:r>
              <a:rPr lang="en-US" altLang="zh-CN" dirty="0" smtClean="0"/>
              <a:t>test driven development</a:t>
            </a:r>
            <a:r>
              <a:rPr lang="zh-CN" altLang="zh-CN" dirty="0" smtClean="0"/>
              <a:t>）</a:t>
            </a:r>
            <a:r>
              <a:rPr lang="zh-CN" altLang="en-US" dirty="0" smtClean="0"/>
              <a:t>，在详细设计的时候就编写测试用例，然后再编写程序代码来满足这些测试用例。</a:t>
            </a:r>
            <a:endParaRPr lang="en-US" altLang="zh-CN" dirty="0" smtClean="0"/>
          </a:p>
          <a:p>
            <a:r>
              <a:rPr lang="en-US" altLang="zh-CN" dirty="0" smtClean="0"/>
              <a:t>Who</a:t>
            </a:r>
            <a:endParaRPr lang="en-US" altLang="zh-CN" dirty="0" smtClean="0"/>
          </a:p>
          <a:p>
            <a:pPr lvl="1"/>
            <a:r>
              <a:rPr lang="zh-CN" altLang="zh-CN" dirty="0" smtClean="0"/>
              <a:t>单元测试可看作是编码工作的一部分，应该由程序员完成，也就是说，经过了单元测试的代码才是已完成的代码，提交产品代码时也要同时提交测试代码。</a:t>
            </a:r>
            <a:endParaRPr lang="en-US" altLang="zh-CN" dirty="0" smtClean="0"/>
          </a:p>
          <a:p>
            <a:pPr lvl="1"/>
            <a:r>
              <a:rPr lang="zh-CN" altLang="zh-CN" dirty="0" smtClean="0"/>
              <a:t>测试小组可以对</a:t>
            </a:r>
            <a:r>
              <a:rPr lang="zh-CN" altLang="en-US" dirty="0" smtClean="0"/>
              <a:t>单元测试的代码</a:t>
            </a:r>
            <a:r>
              <a:rPr lang="zh-CN" altLang="zh-CN" dirty="0" smtClean="0"/>
              <a:t>作一定程度的审核。</a:t>
            </a:r>
            <a:endParaRPr lang="zh-CN" altLang="zh-CN" dirty="0"/>
          </a:p>
        </p:txBody>
      </p:sp>
      <p:pic>
        <p:nvPicPr>
          <p:cNvPr id="74756" name="Picture 5" descr="13fig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72601" y="4237596"/>
            <a:ext cx="2320925" cy="233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单元测试</a:t>
            </a:r>
            <a:r>
              <a:rPr lang="zh-CN" altLang="en-US" dirty="0" smtClean="0"/>
              <a:t>－－如何测试</a:t>
            </a:r>
            <a:r>
              <a:rPr lang="en-US" altLang="zh-CN" dirty="0" smtClean="0"/>
              <a:t>?</a:t>
            </a:r>
            <a:endParaRPr lang="zh-CN" altLang="en-US" dirty="0"/>
          </a:p>
        </p:txBody>
      </p:sp>
      <p:sp>
        <p:nvSpPr>
          <p:cNvPr id="3" name="内容占位符 2"/>
          <p:cNvSpPr>
            <a:spLocks noGrp="1"/>
          </p:cNvSpPr>
          <p:nvPr>
            <p:ph idx="1"/>
          </p:nvPr>
        </p:nvSpPr>
        <p:spPr/>
        <p:txBody>
          <a:bodyPr/>
          <a:lstStyle/>
          <a:p>
            <a:pPr>
              <a:lnSpc>
                <a:spcPct val="110000"/>
              </a:lnSpc>
              <a:spcBef>
                <a:spcPts val="600"/>
              </a:spcBef>
            </a:pPr>
            <a:r>
              <a:rPr lang="zh-CN" altLang="en-US" dirty="0" smtClean="0"/>
              <a:t>采用白盒测试方法</a:t>
            </a:r>
            <a:endParaRPr lang="en-US" altLang="zh-CN" dirty="0" smtClean="0"/>
          </a:p>
          <a:p>
            <a:pPr lvl="1">
              <a:defRPr/>
            </a:pPr>
            <a:r>
              <a:rPr lang="zh-CN" altLang="en-US" dirty="0" smtClean="0"/>
              <a:t>基于代码的测试，进行控制流测试，实现语句覆盖、判定覆盖、条件覆盖、判定</a:t>
            </a:r>
            <a:r>
              <a:rPr lang="en-US" altLang="zh-CN" dirty="0"/>
              <a:t>/</a:t>
            </a:r>
            <a:r>
              <a:rPr lang="zh-CN" altLang="en-US" dirty="0"/>
              <a:t>条件</a:t>
            </a:r>
            <a:r>
              <a:rPr lang="zh-CN" altLang="en-US" dirty="0" smtClean="0"/>
              <a:t>覆盖、条件组合、或者路径覆盖。</a:t>
            </a:r>
            <a:endParaRPr lang="en-US" altLang="zh-CN" dirty="0" smtClean="0"/>
          </a:p>
          <a:p>
            <a:pPr>
              <a:lnSpc>
                <a:spcPct val="110000"/>
              </a:lnSpc>
              <a:spcBef>
                <a:spcPts val="600"/>
              </a:spcBef>
            </a:pPr>
            <a:r>
              <a:rPr lang="zh-CN" altLang="en-US" dirty="0" smtClean="0"/>
              <a:t>自动化</a:t>
            </a:r>
            <a:r>
              <a:rPr lang="zh-CN" altLang="en-US" dirty="0"/>
              <a:t>的单元测试</a:t>
            </a:r>
            <a:endParaRPr lang="en-US" altLang="zh-CN" dirty="0" smtClean="0"/>
          </a:p>
          <a:p>
            <a:pPr lvl="1">
              <a:lnSpc>
                <a:spcPct val="110000"/>
              </a:lnSpc>
              <a:spcBef>
                <a:spcPts val="600"/>
              </a:spcBef>
            </a:pPr>
            <a:r>
              <a:rPr lang="zh-CN" altLang="en-US" dirty="0" smtClean="0"/>
              <a:t>只有</a:t>
            </a:r>
            <a:r>
              <a:rPr lang="zh-CN" altLang="en-US" dirty="0"/>
              <a:t>用代码编写的</a:t>
            </a:r>
            <a:r>
              <a:rPr lang="en-US" altLang="zh-CN" dirty="0"/>
              <a:t>UT</a:t>
            </a:r>
            <a:r>
              <a:rPr lang="zh-CN" altLang="en-US" dirty="0"/>
              <a:t>，才能够重现，才能真正节约未来手工测试的时间。</a:t>
            </a:r>
            <a:endParaRPr lang="zh-CN" altLang="en-US" dirty="0"/>
          </a:p>
          <a:p>
            <a:pPr lvl="1">
              <a:lnSpc>
                <a:spcPct val="110000"/>
              </a:lnSpc>
              <a:spcBef>
                <a:spcPts val="600"/>
              </a:spcBef>
            </a:pPr>
            <a:r>
              <a:rPr lang="zh-CN" altLang="en-US" dirty="0"/>
              <a:t>只有用代码编写的</a:t>
            </a:r>
            <a:r>
              <a:rPr lang="en-US" altLang="zh-CN" dirty="0" smtClean="0"/>
              <a:t>UT</a:t>
            </a:r>
            <a:r>
              <a:rPr lang="zh-CN" altLang="en-US" dirty="0" smtClean="0"/>
              <a:t>，才能</a:t>
            </a:r>
            <a:r>
              <a:rPr lang="zh-CN" altLang="en-US" dirty="0"/>
              <a:t>做到自动化，才能在软件开发的任何时候都能快速，简单的大批量执行，保证能准确地定位错误，保证不会因为修改而引入新的错误。在系统开发的后期尤为明显。</a:t>
            </a:r>
            <a:endParaRPr lang="en-US" altLang="zh-CN" dirty="0"/>
          </a:p>
          <a:p>
            <a:pPr>
              <a:lnSpc>
                <a:spcPct val="110000"/>
              </a:lnSpc>
              <a:spcBef>
                <a:spcPts val="600"/>
              </a:spcBef>
            </a:pPr>
            <a:r>
              <a:rPr lang="zh-CN" altLang="en-US" dirty="0"/>
              <a:t>目前最流行的单元测试工具是</a:t>
            </a:r>
            <a:r>
              <a:rPr lang="en-US" altLang="zh-CN" dirty="0" err="1"/>
              <a:t>xUnit</a:t>
            </a:r>
            <a:r>
              <a:rPr lang="zh-CN" altLang="en-US" dirty="0"/>
              <a:t>系列</a:t>
            </a:r>
            <a:r>
              <a:rPr lang="zh-CN" altLang="en-US" dirty="0" smtClean="0"/>
              <a:t>框架</a:t>
            </a:r>
            <a:endParaRPr lang="en-US" altLang="zh-CN" dirty="0" smtClean="0"/>
          </a:p>
          <a:p>
            <a:pPr lvl="1">
              <a:lnSpc>
                <a:spcPct val="110000"/>
              </a:lnSpc>
              <a:spcBef>
                <a:spcPts val="600"/>
              </a:spcBef>
            </a:pPr>
            <a:r>
              <a:rPr lang="en-US" altLang="zh-CN" dirty="0" smtClean="0"/>
              <a:t>JUnit</a:t>
            </a:r>
            <a:r>
              <a:rPr lang="zh-CN" altLang="en-US" dirty="0" smtClean="0"/>
              <a:t>（</a:t>
            </a:r>
            <a:r>
              <a:rPr lang="en-US" altLang="zh-CN" dirty="0"/>
              <a:t>J</a:t>
            </a:r>
            <a:r>
              <a:rPr lang="en-US" altLang="zh-CN" dirty="0" smtClean="0"/>
              <a:t>ava</a:t>
            </a:r>
            <a:r>
              <a:rPr lang="zh-CN" altLang="en-US" dirty="0"/>
              <a:t>），</a:t>
            </a:r>
            <a:r>
              <a:rPr lang="en-US" altLang="zh-CN" dirty="0" err="1"/>
              <a:t>CppUnit</a:t>
            </a:r>
            <a:r>
              <a:rPr lang="zh-CN" altLang="en-US" dirty="0"/>
              <a:t>（</a:t>
            </a:r>
            <a:r>
              <a:rPr lang="en-US" altLang="zh-CN" dirty="0"/>
              <a:t>C++</a:t>
            </a:r>
            <a:r>
              <a:rPr lang="zh-CN" altLang="en-US" dirty="0" smtClean="0"/>
              <a:t>），</a:t>
            </a:r>
            <a:r>
              <a:rPr lang="en-US" altLang="zh-CN" dirty="0" err="1" smtClean="0"/>
              <a:t>Cunit</a:t>
            </a:r>
            <a:r>
              <a:rPr lang="en-US" altLang="zh-CN" dirty="0" smtClean="0"/>
              <a:t> (C)</a:t>
            </a:r>
            <a:r>
              <a:rPr lang="zh-CN" altLang="en-US" dirty="0"/>
              <a:t> ，</a:t>
            </a:r>
            <a:r>
              <a:rPr lang="en-US" altLang="zh-CN" dirty="0" err="1" smtClean="0"/>
              <a:t>DUnit</a:t>
            </a:r>
            <a:r>
              <a:rPr lang="zh-CN" altLang="en-US" dirty="0" smtClean="0"/>
              <a:t>（</a:t>
            </a:r>
            <a:r>
              <a:rPr lang="en-US" altLang="zh-CN" dirty="0"/>
              <a:t>Delphi </a:t>
            </a:r>
            <a:r>
              <a:rPr lang="zh-CN" altLang="en-US" dirty="0"/>
              <a:t>），</a:t>
            </a:r>
            <a:r>
              <a:rPr lang="en-US" altLang="zh-CN" dirty="0" err="1"/>
              <a:t>NUnit</a:t>
            </a:r>
            <a:r>
              <a:rPr lang="zh-CN" altLang="en-US" dirty="0"/>
              <a:t>（</a:t>
            </a:r>
            <a:r>
              <a:rPr lang="en-US" altLang="zh-CN" dirty="0" err="1"/>
              <a:t>.net</a:t>
            </a:r>
            <a:r>
              <a:rPr lang="zh-CN" altLang="en-US" dirty="0"/>
              <a:t>），</a:t>
            </a:r>
            <a:r>
              <a:rPr lang="en-US" altLang="zh-CN" dirty="0" err="1"/>
              <a:t>PhpUnit</a:t>
            </a:r>
            <a:r>
              <a:rPr lang="zh-CN" altLang="en-US" dirty="0"/>
              <a:t>（</a:t>
            </a:r>
            <a:r>
              <a:rPr lang="en-US" altLang="zh-CN" dirty="0" smtClean="0"/>
              <a:t>PHP</a:t>
            </a:r>
            <a:r>
              <a:rPr lang="zh-CN" altLang="en-US" dirty="0" smtClean="0"/>
              <a:t>），</a:t>
            </a:r>
            <a:r>
              <a:rPr lang="en-US" altLang="zh-CN" dirty="0" err="1" smtClean="0"/>
              <a:t>PyUnit</a:t>
            </a:r>
            <a:r>
              <a:rPr lang="en-US" altLang="zh-CN" dirty="0" smtClean="0"/>
              <a:t>/</a:t>
            </a:r>
            <a:r>
              <a:rPr lang="en-US" altLang="zh-CN" dirty="0" err="1" smtClean="0"/>
              <a:t>unittest</a:t>
            </a:r>
            <a:r>
              <a:rPr lang="en-US" altLang="zh-CN" dirty="0" smtClean="0"/>
              <a:t>/</a:t>
            </a:r>
            <a:r>
              <a:rPr lang="en-US" altLang="zh-CN" dirty="0" err="1"/>
              <a:t>p</a:t>
            </a:r>
            <a:r>
              <a:rPr lang="en-US" altLang="zh-CN" dirty="0" err="1" smtClean="0"/>
              <a:t>ytest</a:t>
            </a:r>
            <a:r>
              <a:rPr lang="en-US" altLang="zh-CN" dirty="0" smtClean="0"/>
              <a:t> (Python)</a:t>
            </a:r>
            <a:r>
              <a:rPr lang="zh-CN" altLang="en-US" dirty="0" smtClean="0"/>
              <a:t>，</a:t>
            </a:r>
            <a:r>
              <a:rPr lang="en-US" altLang="zh-CN" dirty="0" smtClean="0"/>
              <a:t>Jest (</a:t>
            </a:r>
            <a:r>
              <a:rPr lang="en-US" altLang="zh-CN" dirty="0" err="1" smtClean="0"/>
              <a:t>Javascript</a:t>
            </a:r>
            <a:r>
              <a:rPr lang="en-US" altLang="zh-CN" dirty="0" smtClean="0"/>
              <a:t>) </a:t>
            </a:r>
            <a:r>
              <a:rPr lang="zh-CN" altLang="en-US" dirty="0" smtClean="0"/>
              <a:t>等等</a:t>
            </a:r>
            <a:r>
              <a:rPr lang="zh-CN" altLang="en-US" dirty="0"/>
              <a:t>。</a:t>
            </a:r>
            <a:endParaRPr lang="zh-CN" altLang="en-US" dirty="0"/>
          </a:p>
          <a:p>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什么是软件测试</a:t>
            </a:r>
            <a:endParaRPr lang="zh-CN" altLang="en-US" dirty="0"/>
          </a:p>
        </p:txBody>
      </p:sp>
      <p:sp>
        <p:nvSpPr>
          <p:cNvPr id="3" name="内容占位符 2"/>
          <p:cNvSpPr>
            <a:spLocks noGrp="1"/>
          </p:cNvSpPr>
          <p:nvPr>
            <p:ph idx="1"/>
          </p:nvPr>
        </p:nvSpPr>
        <p:spPr>
          <a:xfrm>
            <a:off x="612000" y="1353458"/>
            <a:ext cx="11157857" cy="1647437"/>
          </a:xfrm>
        </p:spPr>
        <p:txBody>
          <a:bodyPr/>
          <a:lstStyle/>
          <a:p>
            <a:r>
              <a:rPr lang="en-US" altLang="zh-CN" dirty="0"/>
              <a:t>IEEE </a:t>
            </a:r>
            <a:r>
              <a:rPr lang="en-US" altLang="zh-CN" dirty="0" smtClean="0"/>
              <a:t>SWEBOK </a:t>
            </a:r>
            <a:r>
              <a:rPr lang="zh-CN" altLang="en-US" dirty="0" smtClean="0"/>
              <a:t>给</a:t>
            </a:r>
            <a:r>
              <a:rPr lang="zh-CN" altLang="en-US" dirty="0"/>
              <a:t>出的定义：一个动态的过程，它基于一组有限的测试用例执行待测程序，目的是验证程序是否提供了预期的行为</a:t>
            </a:r>
            <a:endParaRPr lang="zh-CN" altLang="en-US" dirty="0"/>
          </a:p>
          <a:p>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6" name="图片 5"/>
          <p:cNvPicPr/>
          <p:nvPr/>
        </p:nvPicPr>
        <p:blipFill>
          <a:blip r:embed="rId1" cstate="print">
            <a:extLst>
              <a:ext uri="{28A0092B-C50C-407E-A947-70E740481C1C}">
                <a14:useLocalDpi xmlns:a14="http://schemas.microsoft.com/office/drawing/2010/main" val="0"/>
              </a:ext>
            </a:extLst>
          </a:blip>
          <a:stretch>
            <a:fillRect/>
          </a:stretch>
        </p:blipFill>
        <p:spPr>
          <a:xfrm>
            <a:off x="3264267" y="2939637"/>
            <a:ext cx="6135225" cy="3473864"/>
          </a:xfrm>
          <a:prstGeom prst="rect">
            <a:avLst/>
          </a:prstGeom>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Junit 5 </a:t>
            </a:r>
            <a:r>
              <a:rPr lang="zh-CN" altLang="en-US" dirty="0" smtClean="0"/>
              <a:t>框架</a:t>
            </a:r>
            <a:endParaRPr lang="zh-CN" altLang="en-US" dirty="0"/>
          </a:p>
        </p:txBody>
      </p:sp>
      <p:sp>
        <p:nvSpPr>
          <p:cNvPr id="3" name="内容占位符 2"/>
          <p:cNvSpPr>
            <a:spLocks noGrp="1"/>
          </p:cNvSpPr>
          <p:nvPr>
            <p:ph idx="1"/>
          </p:nvPr>
        </p:nvSpPr>
        <p:spPr>
          <a:xfrm>
            <a:off x="7232074" y="1596044"/>
            <a:ext cx="4537784" cy="5045655"/>
          </a:xfrm>
        </p:spPr>
        <p:txBody>
          <a:bodyPr/>
          <a:lstStyle/>
          <a:p>
            <a:r>
              <a:rPr lang="en-US" altLang="zh-CN" dirty="0"/>
              <a:t>Platform</a:t>
            </a:r>
            <a:r>
              <a:rPr lang="zh-CN" altLang="en-US" dirty="0" smtClean="0"/>
              <a:t>：</a:t>
            </a:r>
            <a:r>
              <a:rPr lang="en-US" altLang="zh-CN" dirty="0" smtClean="0"/>
              <a:t>JVM</a:t>
            </a:r>
            <a:r>
              <a:rPr lang="zh-CN" altLang="en-US" dirty="0"/>
              <a:t>上执行单元测试的基础平台</a:t>
            </a:r>
            <a:r>
              <a:rPr lang="zh-CN" altLang="en-US" dirty="0" smtClean="0"/>
              <a:t>，对接</a:t>
            </a:r>
            <a:r>
              <a:rPr lang="zh-CN" altLang="en-US" dirty="0"/>
              <a:t>了各种</a:t>
            </a:r>
            <a:r>
              <a:rPr lang="en-US" altLang="zh-CN" dirty="0"/>
              <a:t>IDE</a:t>
            </a:r>
            <a:r>
              <a:rPr lang="zh-CN" altLang="en-US" dirty="0"/>
              <a:t>（例如</a:t>
            </a:r>
            <a:r>
              <a:rPr lang="en-US" altLang="zh-CN" dirty="0"/>
              <a:t>IDEA</a:t>
            </a:r>
            <a:r>
              <a:rPr lang="zh-CN" altLang="en-US" dirty="0"/>
              <a:t>、</a:t>
            </a:r>
            <a:r>
              <a:rPr lang="en-US" altLang="zh-CN" dirty="0"/>
              <a:t>eclipse</a:t>
            </a:r>
            <a:r>
              <a:rPr lang="zh-CN" altLang="en-US" dirty="0"/>
              <a:t>），并且还与引擎层</a:t>
            </a:r>
            <a:r>
              <a:rPr lang="zh-CN" altLang="en-US" dirty="0" smtClean="0"/>
              <a:t>对接，定义了引擎层对接的</a:t>
            </a:r>
            <a:r>
              <a:rPr lang="en-US" altLang="zh-CN" dirty="0" smtClean="0"/>
              <a:t>API</a:t>
            </a:r>
            <a:r>
              <a:rPr lang="zh-CN" altLang="en-US" dirty="0" smtClean="0"/>
              <a:t>；</a:t>
            </a:r>
            <a:endParaRPr lang="zh-CN" altLang="en-US" dirty="0"/>
          </a:p>
          <a:p>
            <a:r>
              <a:rPr lang="en-US" altLang="zh-CN" dirty="0" smtClean="0"/>
              <a:t>Jupiter</a:t>
            </a:r>
            <a:r>
              <a:rPr lang="zh-CN" altLang="en-US" dirty="0"/>
              <a:t>：</a:t>
            </a:r>
            <a:r>
              <a:rPr lang="zh-CN" altLang="en-US" dirty="0" smtClean="0"/>
              <a:t>位于引擎</a:t>
            </a:r>
            <a:r>
              <a:rPr lang="zh-CN" altLang="en-US" dirty="0"/>
              <a:t>层，</a:t>
            </a:r>
            <a:r>
              <a:rPr lang="zh-CN" altLang="en-US" dirty="0" smtClean="0"/>
              <a:t>支持</a:t>
            </a:r>
            <a:r>
              <a:rPr lang="en-US" altLang="zh-CN" dirty="0" smtClean="0"/>
              <a:t>Junit 5</a:t>
            </a:r>
            <a:r>
              <a:rPr lang="zh-CN" altLang="en-US" dirty="0" smtClean="0"/>
              <a:t>的</a:t>
            </a:r>
            <a:r>
              <a:rPr lang="zh-CN" altLang="en-US" dirty="0"/>
              <a:t>编程</a:t>
            </a:r>
            <a:r>
              <a:rPr lang="zh-CN" altLang="en-US" dirty="0" smtClean="0"/>
              <a:t>模型</a:t>
            </a:r>
            <a:r>
              <a:rPr lang="zh-CN" altLang="en-US" dirty="0"/>
              <a:t>和</a:t>
            </a:r>
            <a:r>
              <a:rPr lang="zh-CN" altLang="en-US" dirty="0" smtClean="0"/>
              <a:t>扩展</a:t>
            </a:r>
            <a:r>
              <a:rPr lang="zh-CN" altLang="en-US" dirty="0"/>
              <a:t>模型；</a:t>
            </a:r>
            <a:endParaRPr lang="zh-CN" altLang="en-US" dirty="0"/>
          </a:p>
          <a:p>
            <a:r>
              <a:rPr lang="en-US" altLang="zh-CN" dirty="0" smtClean="0"/>
              <a:t>Vintage</a:t>
            </a:r>
            <a:r>
              <a:rPr lang="zh-CN" altLang="en-US" dirty="0"/>
              <a:t>：位于引擎层，用于执行低版本的</a:t>
            </a:r>
            <a:r>
              <a:rPr lang="zh-CN" altLang="en-US" dirty="0" smtClean="0"/>
              <a:t>测试用例。</a:t>
            </a:r>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553749" y="1517249"/>
            <a:ext cx="6429375" cy="5124450"/>
          </a:xfrm>
          <a:prstGeom prst="rect">
            <a:avLst/>
          </a:prstGeom>
        </p:spPr>
      </p:pic>
      <p:sp>
        <p:nvSpPr>
          <p:cNvPr id="6" name="矩形 5"/>
          <p:cNvSpPr/>
          <p:nvPr/>
        </p:nvSpPr>
        <p:spPr>
          <a:xfrm>
            <a:off x="4009644" y="486665"/>
            <a:ext cx="2848356" cy="461665"/>
          </a:xfrm>
          <a:prstGeom prst="rect">
            <a:avLst/>
          </a:prstGeom>
        </p:spPr>
        <p:txBody>
          <a:bodyPr wrap="square">
            <a:spAutoFit/>
          </a:bodyPr>
          <a:lstStyle/>
          <a:p>
            <a:r>
              <a:rPr lang="zh-CN" altLang="en-US" sz="2400" dirty="0">
                <a:hlinkClick r:id="rId2"/>
              </a:rPr>
              <a:t>https://junit.org</a:t>
            </a:r>
            <a:r>
              <a:rPr lang="zh-CN" altLang="en-US" sz="2400" dirty="0" smtClean="0">
                <a:hlinkClick r:id="rId2"/>
              </a:rPr>
              <a:t>/</a:t>
            </a:r>
            <a:endParaRPr lang="en-US" altLang="zh-CN" sz="2400" dirty="0" smtClean="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en-US" altLang="zh-CN" dirty="0" smtClean="0"/>
              <a:t>JUnit Jupiter</a:t>
            </a:r>
            <a:endParaRPr lang="zh-CN" altLang="en-US"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768325" y="1360713"/>
            <a:ext cx="8159447" cy="5161567"/>
          </a:xfrm>
          <a:prstGeom prst="rect">
            <a:avLst/>
          </a:prstGeom>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核心类</a:t>
            </a:r>
            <a:endParaRPr lang="zh-CN" altLang="en-US" dirty="0"/>
          </a:p>
        </p:txBody>
      </p:sp>
      <p:sp>
        <p:nvSpPr>
          <p:cNvPr id="3" name="内容占位符 2"/>
          <p:cNvSpPr>
            <a:spLocks noGrp="1"/>
          </p:cNvSpPr>
          <p:nvPr>
            <p:ph idx="1"/>
          </p:nvPr>
        </p:nvSpPr>
        <p:spPr>
          <a:xfrm>
            <a:off x="612000" y="1296308"/>
            <a:ext cx="11157857" cy="5288241"/>
          </a:xfrm>
        </p:spPr>
        <p:txBody>
          <a:bodyPr/>
          <a:lstStyle/>
          <a:p>
            <a:r>
              <a:rPr lang="en-US" altLang="zh-CN" sz="2200" dirty="0" smtClean="0">
                <a:solidFill>
                  <a:srgbClr val="EB7C11"/>
                </a:solidFill>
              </a:rPr>
              <a:t>Test</a:t>
            </a:r>
            <a:r>
              <a:rPr lang="zh-CN" altLang="en-US" sz="2200" dirty="0" smtClean="0"/>
              <a:t>接口用来测试和收集测试的结果</a:t>
            </a:r>
            <a:r>
              <a:rPr lang="en-US" altLang="zh-CN" sz="2200" dirty="0" smtClean="0"/>
              <a:t>, </a:t>
            </a:r>
            <a:r>
              <a:rPr lang="zh-CN" altLang="en-US" sz="2200" dirty="0" smtClean="0"/>
              <a:t>采用了 </a:t>
            </a:r>
            <a:r>
              <a:rPr lang="en-US" altLang="zh-CN" sz="2200" dirty="0" smtClean="0"/>
              <a:t>Composite</a:t>
            </a:r>
            <a:r>
              <a:rPr lang="zh-CN" altLang="en-US" sz="2200" dirty="0" smtClean="0"/>
              <a:t>设计模式</a:t>
            </a:r>
            <a:r>
              <a:rPr lang="en-US" altLang="zh-CN" sz="2200" dirty="0" smtClean="0"/>
              <a:t>,</a:t>
            </a:r>
            <a:r>
              <a:rPr lang="zh-CN" altLang="en-US" sz="2200" dirty="0" smtClean="0"/>
              <a:t>它是单独的测试用例</a:t>
            </a:r>
            <a:r>
              <a:rPr lang="en-US" altLang="zh-CN" sz="2200" dirty="0" smtClean="0"/>
              <a:t>,</a:t>
            </a:r>
            <a:r>
              <a:rPr lang="zh-CN" altLang="en-US" sz="2200" dirty="0" smtClean="0"/>
              <a:t>聚合的测试模式以及测试扩展的共同接口。</a:t>
            </a:r>
            <a:endParaRPr lang="zh-CN" altLang="en-US" sz="2200" dirty="0" smtClean="0"/>
          </a:p>
          <a:p>
            <a:r>
              <a:rPr lang="en-US" altLang="zh-CN" sz="2200" dirty="0" err="1">
                <a:solidFill>
                  <a:srgbClr val="EB7C11"/>
                </a:solidFill>
              </a:rPr>
              <a:t>TestC</a:t>
            </a:r>
            <a:r>
              <a:rPr lang="en-US" altLang="zh-CN" sz="2200" dirty="0" err="1" smtClean="0">
                <a:solidFill>
                  <a:srgbClr val="EB7C11"/>
                </a:solidFill>
              </a:rPr>
              <a:t>ase</a:t>
            </a:r>
            <a:r>
              <a:rPr lang="zh-CN" altLang="en-US" sz="2200" dirty="0" smtClean="0"/>
              <a:t>抽象类用来定义测试中的固定方法</a:t>
            </a:r>
            <a:r>
              <a:rPr lang="en-US" altLang="zh-CN" sz="2200" dirty="0" smtClean="0"/>
              <a:t>, </a:t>
            </a:r>
            <a:r>
              <a:rPr lang="en-US" altLang="zh-CN" sz="2200" dirty="0" err="1" smtClean="0"/>
              <a:t>Testcase</a:t>
            </a:r>
            <a:r>
              <a:rPr lang="zh-CN" altLang="en-US" sz="2200" dirty="0" smtClean="0"/>
              <a:t>是</a:t>
            </a:r>
            <a:r>
              <a:rPr lang="en-US" altLang="zh-CN" sz="2200" dirty="0" smtClean="0"/>
              <a:t>Test</a:t>
            </a:r>
            <a:r>
              <a:rPr lang="zh-CN" altLang="en-US" sz="2200" dirty="0" smtClean="0"/>
              <a:t>接口的抽象实现，由于 </a:t>
            </a:r>
            <a:r>
              <a:rPr lang="en-US" altLang="zh-CN" sz="2200" dirty="0" err="1" smtClean="0"/>
              <a:t>TestCase</a:t>
            </a:r>
            <a:r>
              <a:rPr lang="zh-CN" altLang="en-US" sz="2200" dirty="0" smtClean="0"/>
              <a:t>是一个抽象类</a:t>
            </a:r>
            <a:r>
              <a:rPr lang="en-US" altLang="zh-CN" sz="2200" dirty="0" smtClean="0"/>
              <a:t>,</a:t>
            </a:r>
            <a:r>
              <a:rPr lang="zh-CN" altLang="en-US" sz="2200" dirty="0" smtClean="0"/>
              <a:t>因此不能被实例化</a:t>
            </a:r>
            <a:r>
              <a:rPr lang="en-US" altLang="zh-CN" sz="2200" dirty="0" smtClean="0"/>
              <a:t>,</a:t>
            </a:r>
            <a:r>
              <a:rPr lang="zh-CN" altLang="en-US" sz="2200" dirty="0" smtClean="0"/>
              <a:t>只能被继承。其构造函数可以根据输入的测试名称来创建一个测试用例</a:t>
            </a:r>
            <a:r>
              <a:rPr lang="en-US" altLang="zh-CN" sz="2200" dirty="0" smtClean="0"/>
              <a:t>,</a:t>
            </a:r>
            <a:r>
              <a:rPr lang="zh-CN" altLang="en-US" sz="2200" dirty="0" smtClean="0"/>
              <a:t>提供测试名的目的在于方便测试失败时查找失败的测试用例。</a:t>
            </a:r>
            <a:endParaRPr lang="zh-CN" altLang="en-US" sz="2200" dirty="0" smtClean="0"/>
          </a:p>
          <a:p>
            <a:r>
              <a:rPr lang="en-US" altLang="zh-CN" sz="2200" dirty="0" err="1" smtClean="0">
                <a:solidFill>
                  <a:srgbClr val="EB7C11"/>
                </a:solidFill>
              </a:rPr>
              <a:t>TestSuite</a:t>
            </a:r>
            <a:r>
              <a:rPr lang="zh-CN" altLang="en-US" sz="2200" dirty="0" smtClean="0"/>
              <a:t>是由几个</a:t>
            </a:r>
            <a:r>
              <a:rPr lang="en-US" altLang="zh-CN" sz="2200" dirty="0" err="1" smtClean="0"/>
              <a:t>TestCase</a:t>
            </a:r>
            <a:r>
              <a:rPr lang="zh-CN" altLang="en-US" sz="2200" dirty="0" smtClean="0"/>
              <a:t>或其他的</a:t>
            </a:r>
            <a:r>
              <a:rPr lang="en-US" altLang="zh-CN" sz="2200" dirty="0" err="1" smtClean="0"/>
              <a:t>TestSuite</a:t>
            </a:r>
            <a:r>
              <a:rPr lang="zh-CN" altLang="en-US" sz="2200" dirty="0" smtClean="0"/>
              <a:t>构成的。可以很容易构成一个树形测试</a:t>
            </a:r>
            <a:r>
              <a:rPr lang="en-US" altLang="zh-CN" sz="2200" dirty="0" smtClean="0"/>
              <a:t>,</a:t>
            </a:r>
            <a:r>
              <a:rPr lang="zh-CN" altLang="en-US" sz="2200" dirty="0" smtClean="0"/>
              <a:t>每个测试都由持有另外一些测试的</a:t>
            </a:r>
            <a:r>
              <a:rPr lang="en-US" altLang="zh-CN" sz="2200" dirty="0" err="1" smtClean="0"/>
              <a:t>TestSuite</a:t>
            </a:r>
            <a:r>
              <a:rPr lang="zh-CN" altLang="en-US" sz="2200" dirty="0" smtClean="0"/>
              <a:t>来构成。被加入到 </a:t>
            </a:r>
            <a:r>
              <a:rPr lang="en-US" altLang="zh-CN" sz="2200" dirty="0" smtClean="0"/>
              <a:t>Test Suite</a:t>
            </a:r>
            <a:r>
              <a:rPr lang="zh-CN" altLang="en-US" sz="2200" dirty="0" smtClean="0"/>
              <a:t>中的测测试在一个线程上依次被执行。</a:t>
            </a:r>
            <a:endParaRPr lang="en-US" altLang="zh-CN" sz="2200" dirty="0" smtClean="0"/>
          </a:p>
          <a:p>
            <a:r>
              <a:rPr lang="en-US" altLang="zh-CN" sz="2200" dirty="0" smtClean="0">
                <a:solidFill>
                  <a:srgbClr val="EB7C11"/>
                </a:solidFill>
              </a:rPr>
              <a:t>Assert</a:t>
            </a:r>
            <a:r>
              <a:rPr lang="zh-CN" altLang="en-US" sz="2200" dirty="0" smtClean="0"/>
              <a:t>类用来验证实际结果和期望结果是否一致</a:t>
            </a:r>
            <a:r>
              <a:rPr lang="en-US" altLang="zh-CN" sz="2200" dirty="0" smtClean="0"/>
              <a:t>,</a:t>
            </a:r>
            <a:r>
              <a:rPr lang="zh-CN" altLang="en-US" sz="2200" dirty="0" smtClean="0"/>
              <a:t> 若不一致时就抛出异常。</a:t>
            </a:r>
            <a:endParaRPr lang="zh-CN" altLang="en-US" sz="2200" dirty="0" smtClean="0"/>
          </a:p>
          <a:p>
            <a:r>
              <a:rPr lang="en-US" altLang="zh-CN" sz="2200" dirty="0" err="1" smtClean="0">
                <a:solidFill>
                  <a:srgbClr val="EB7C11"/>
                </a:solidFill>
              </a:rPr>
              <a:t>TestResult</a:t>
            </a:r>
            <a:r>
              <a:rPr lang="zh-CN" altLang="en-US" sz="2200" dirty="0" smtClean="0"/>
              <a:t>负责收集</a:t>
            </a:r>
            <a:r>
              <a:rPr lang="en-US" altLang="zh-CN" sz="2200" dirty="0" err="1" smtClean="0"/>
              <a:t>TestCase</a:t>
            </a:r>
            <a:r>
              <a:rPr lang="zh-CN" altLang="en-US" sz="2200" dirty="0" smtClean="0"/>
              <a:t>所执行的结果</a:t>
            </a:r>
            <a:r>
              <a:rPr lang="en-US" altLang="zh-CN" sz="2200" dirty="0" smtClean="0"/>
              <a:t>,</a:t>
            </a:r>
            <a:r>
              <a:rPr lang="zh-CN" altLang="en-US" sz="2200" dirty="0" smtClean="0"/>
              <a:t>它将结果分类</a:t>
            </a:r>
            <a:r>
              <a:rPr lang="en-US" altLang="zh-CN" sz="2200" dirty="0" smtClean="0"/>
              <a:t>,</a:t>
            </a:r>
            <a:r>
              <a:rPr lang="zh-CN" altLang="en-US" sz="2200" dirty="0" smtClean="0"/>
              <a:t>分为客户可预测错误和没有预测的错误</a:t>
            </a:r>
            <a:r>
              <a:rPr lang="en-US" altLang="zh-CN" sz="2200" dirty="0" smtClean="0"/>
              <a:t>,</a:t>
            </a:r>
            <a:r>
              <a:rPr lang="zh-CN" altLang="en-US" sz="2200" dirty="0" smtClean="0"/>
              <a:t>它还将测试结果转发到 </a:t>
            </a:r>
            <a:r>
              <a:rPr lang="en-US" altLang="zh-CN" sz="2200" dirty="0" err="1" smtClean="0"/>
              <a:t>TestListener</a:t>
            </a:r>
            <a:r>
              <a:rPr lang="zh-CN" altLang="en-US" sz="2200" dirty="0" smtClean="0"/>
              <a:t>处理。</a:t>
            </a:r>
            <a:endParaRPr lang="zh-CN" altLang="en-US" sz="2200" dirty="0"/>
          </a:p>
        </p:txBody>
      </p:sp>
      <p:sp>
        <p:nvSpPr>
          <p:cNvPr id="6" name="灯片编号占位符 5"/>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en-US" altLang="zh-CN" dirty="0" smtClean="0"/>
              <a:t>JUnit  </a:t>
            </a:r>
            <a:r>
              <a:rPr lang="zh-CN" altLang="en-US" dirty="0" smtClean="0"/>
              <a:t>测试用例（</a:t>
            </a:r>
            <a:r>
              <a:rPr lang="en-US" altLang="zh-CN" dirty="0" smtClean="0"/>
              <a:t>Test Case</a:t>
            </a:r>
            <a:r>
              <a:rPr lang="zh-CN" altLang="en-US" dirty="0" smtClean="0"/>
              <a:t>）</a:t>
            </a:r>
            <a:endParaRPr lang="zh-CN" altLang="en-US" dirty="0" smtClean="0"/>
          </a:p>
        </p:txBody>
      </p:sp>
      <p:sp>
        <p:nvSpPr>
          <p:cNvPr id="77827" name="Rectangle 8"/>
          <p:cNvSpPr>
            <a:spLocks noChangeArrowheads="1"/>
          </p:cNvSpPr>
          <p:nvPr/>
        </p:nvSpPr>
        <p:spPr bwMode="auto">
          <a:xfrm>
            <a:off x="2286482" y="1476212"/>
            <a:ext cx="7793037" cy="466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bIns="0" anchor="ctr">
            <a:spAutoFit/>
          </a:bodyPr>
          <a:lstStyle>
            <a:lvl1pPr>
              <a:spcBef>
                <a:spcPct val="10000"/>
              </a:spcBef>
              <a:buClr>
                <a:srgbClr val="FFFF99"/>
              </a:buClr>
              <a:buFont typeface="Wingdings" panose="05000000000000000000" pitchFamily="2" charset="2"/>
              <a:buChar char="w"/>
              <a:defRPr sz="3200">
                <a:solidFill>
                  <a:srgbClr val="FFFF99"/>
                </a:solidFill>
                <a:latin typeface="Arial Unicode MS" panose="020B0604020202020204" pitchFamily="34" charset="-122"/>
                <a:ea typeface="宋体" panose="02010600030101010101" pitchFamily="2" charset="-122"/>
              </a:defRPr>
            </a:lvl1pPr>
            <a:lvl2pPr marL="742950" indent="-285750">
              <a:spcBef>
                <a:spcPct val="10000"/>
              </a:spcBef>
              <a:buClr>
                <a:srgbClr val="DDDDDD"/>
              </a:buClr>
              <a:buFont typeface="Wingdings" panose="05000000000000000000" pitchFamily="2" charset="2"/>
              <a:buChar char="§"/>
              <a:defRPr sz="2800">
                <a:solidFill>
                  <a:srgbClr val="DDDDDD"/>
                </a:solidFill>
                <a:latin typeface="Arial Unicode MS" panose="020B0604020202020204" pitchFamily="34" charset="-122"/>
                <a:ea typeface="宋体" panose="02010600030101010101" pitchFamily="2" charset="-122"/>
              </a:defRPr>
            </a:lvl2pPr>
            <a:lvl3pPr marL="1143000" indent="-228600">
              <a:spcBef>
                <a:spcPct val="10000"/>
              </a:spcBef>
              <a:buClr>
                <a:srgbClr val="73E1FF"/>
              </a:buClr>
              <a:buChar char="•"/>
              <a:defRPr sz="2800">
                <a:solidFill>
                  <a:srgbClr val="73E1FF"/>
                </a:solidFill>
                <a:latin typeface="Arial Unicode MS" panose="020B0604020202020204" pitchFamily="34" charset="-122"/>
                <a:ea typeface="宋体" panose="02010600030101010101" pitchFamily="2" charset="-122"/>
              </a:defRPr>
            </a:lvl3pPr>
            <a:lvl4pPr marL="1600200" indent="-228600">
              <a:spcBef>
                <a:spcPct val="10000"/>
              </a:spcBef>
              <a:buClr>
                <a:srgbClr val="FFFF99"/>
              </a:buClr>
              <a:buFont typeface="Wingdings" panose="05000000000000000000" pitchFamily="2" charset="2"/>
              <a:buChar char="w"/>
              <a:defRPr sz="2400">
                <a:solidFill>
                  <a:srgbClr val="FFFF99"/>
                </a:solidFill>
                <a:latin typeface="Arial Unicode MS" panose="020B0604020202020204" pitchFamily="34" charset="-122"/>
                <a:ea typeface="宋体" panose="02010600030101010101" pitchFamily="2" charset="-122"/>
              </a:defRPr>
            </a:lvl4pPr>
            <a:lvl5pPr marL="2057400" indent="-228600">
              <a:spcBef>
                <a:spcPct val="20000"/>
              </a:spcBef>
              <a:buClr>
                <a:srgbClr val="FFFF99"/>
              </a:buClr>
              <a:buChar char="•"/>
              <a:defRPr sz="2400">
                <a:solidFill>
                  <a:srgbClr val="FFFF99"/>
                </a:solidFill>
                <a:latin typeface="Arial Unicode MS" panose="020B0604020202020204" pitchFamily="34" charset="-122"/>
                <a:ea typeface="宋体" panose="02010600030101010101" pitchFamily="2" charset="-122"/>
              </a:defRPr>
            </a:lvl5pPr>
            <a:lvl6pPr marL="2514600" indent="-228600" eaLnBrk="0" fontAlgn="base" hangingPunct="0">
              <a:spcBef>
                <a:spcPct val="20000"/>
              </a:spcBef>
              <a:spcAft>
                <a:spcPct val="0"/>
              </a:spcAft>
              <a:buClr>
                <a:srgbClr val="FFFF99"/>
              </a:buClr>
              <a:buChar char="•"/>
              <a:defRPr sz="2400">
                <a:solidFill>
                  <a:srgbClr val="FFFF99"/>
                </a:solidFill>
                <a:latin typeface="Arial Unicode MS" panose="020B0604020202020204" pitchFamily="34" charset="-122"/>
                <a:ea typeface="宋体" panose="02010600030101010101" pitchFamily="2" charset="-122"/>
              </a:defRPr>
            </a:lvl6pPr>
            <a:lvl7pPr marL="2971800" indent="-228600" eaLnBrk="0" fontAlgn="base" hangingPunct="0">
              <a:spcBef>
                <a:spcPct val="20000"/>
              </a:spcBef>
              <a:spcAft>
                <a:spcPct val="0"/>
              </a:spcAft>
              <a:buClr>
                <a:srgbClr val="FFFF99"/>
              </a:buClr>
              <a:buChar char="•"/>
              <a:defRPr sz="2400">
                <a:solidFill>
                  <a:srgbClr val="FFFF99"/>
                </a:solidFill>
                <a:latin typeface="Arial Unicode MS" panose="020B0604020202020204" pitchFamily="34" charset="-122"/>
                <a:ea typeface="宋体" panose="02010600030101010101" pitchFamily="2" charset="-122"/>
              </a:defRPr>
            </a:lvl7pPr>
            <a:lvl8pPr marL="3429000" indent="-228600" eaLnBrk="0" fontAlgn="base" hangingPunct="0">
              <a:spcBef>
                <a:spcPct val="20000"/>
              </a:spcBef>
              <a:spcAft>
                <a:spcPct val="0"/>
              </a:spcAft>
              <a:buClr>
                <a:srgbClr val="FFFF99"/>
              </a:buClr>
              <a:buChar char="•"/>
              <a:defRPr sz="2400">
                <a:solidFill>
                  <a:srgbClr val="FFFF99"/>
                </a:solidFill>
                <a:latin typeface="Arial Unicode MS" panose="020B0604020202020204" pitchFamily="34" charset="-122"/>
                <a:ea typeface="宋体" panose="02010600030101010101" pitchFamily="2" charset="-122"/>
              </a:defRPr>
            </a:lvl8pPr>
            <a:lvl9pPr marL="3886200" indent="-228600" eaLnBrk="0" fontAlgn="base" hangingPunct="0">
              <a:spcBef>
                <a:spcPct val="20000"/>
              </a:spcBef>
              <a:spcAft>
                <a:spcPct val="0"/>
              </a:spcAft>
              <a:buClr>
                <a:srgbClr val="FFFF99"/>
              </a:buClr>
              <a:buChar char="•"/>
              <a:defRPr sz="2400">
                <a:solidFill>
                  <a:srgbClr val="FFFF99"/>
                </a:solidFill>
                <a:latin typeface="Arial Unicode MS" panose="020B0604020202020204" pitchFamily="34" charset="-122"/>
                <a:ea typeface="宋体" panose="02010600030101010101" pitchFamily="2" charset="-122"/>
              </a:defRPr>
            </a:lvl9pPr>
          </a:lstStyle>
          <a:p>
            <a:pPr>
              <a:spcBef>
                <a:spcPct val="0"/>
              </a:spcBef>
              <a:buClrTx/>
              <a:buNone/>
            </a:pPr>
            <a:r>
              <a:rPr lang="en-US" altLang="zh-CN" sz="2000" dirty="0">
                <a:solidFill>
                  <a:schemeClr val="tx1"/>
                </a:solidFill>
                <a:latin typeface="Arial" panose="020B0604020202020204" pitchFamily="34" charset="0"/>
              </a:rPr>
              <a:t>import static </a:t>
            </a:r>
            <a:r>
              <a:rPr lang="en-US" altLang="zh-CN" sz="2000" dirty="0" err="1">
                <a:solidFill>
                  <a:schemeClr val="tx1"/>
                </a:solidFill>
                <a:latin typeface="Arial" panose="020B0604020202020204" pitchFamily="34" charset="0"/>
              </a:rPr>
              <a:t>org.junit.jupiter.api.Assertions.assertEquals</a:t>
            </a:r>
            <a:r>
              <a:rPr lang="en-US" altLang="zh-CN" sz="2000" dirty="0">
                <a:solidFill>
                  <a:schemeClr val="tx1"/>
                </a:solidFill>
                <a:latin typeface="Arial" panose="020B0604020202020204" pitchFamily="34" charset="0"/>
              </a:rPr>
              <a:t>;</a:t>
            </a:r>
            <a:endParaRPr lang="en-US" altLang="zh-CN" sz="2000" dirty="0">
              <a:solidFill>
                <a:schemeClr val="tx1"/>
              </a:solidFill>
              <a:latin typeface="Arial" panose="020B0604020202020204" pitchFamily="34" charset="0"/>
            </a:endParaRPr>
          </a:p>
          <a:p>
            <a:pPr>
              <a:spcBef>
                <a:spcPct val="0"/>
              </a:spcBef>
              <a:buClrTx/>
              <a:buNone/>
            </a:pPr>
            <a:endParaRPr lang="en-US" altLang="zh-CN" sz="2000" dirty="0">
              <a:solidFill>
                <a:schemeClr val="tx1"/>
              </a:solidFill>
              <a:latin typeface="Arial" panose="020B0604020202020204" pitchFamily="34" charset="0"/>
            </a:endParaRPr>
          </a:p>
          <a:p>
            <a:pPr>
              <a:spcBef>
                <a:spcPct val="0"/>
              </a:spcBef>
              <a:buClrTx/>
              <a:buNone/>
            </a:pPr>
            <a:r>
              <a:rPr lang="en-US" altLang="zh-CN" sz="2000" dirty="0">
                <a:solidFill>
                  <a:schemeClr val="tx1"/>
                </a:solidFill>
                <a:latin typeface="Arial" panose="020B0604020202020204" pitchFamily="34" charset="0"/>
              </a:rPr>
              <a:t>import </a:t>
            </a:r>
            <a:r>
              <a:rPr lang="en-US" altLang="zh-CN" sz="2000" dirty="0" err="1">
                <a:solidFill>
                  <a:schemeClr val="tx1"/>
                </a:solidFill>
                <a:latin typeface="Arial" panose="020B0604020202020204" pitchFamily="34" charset="0"/>
              </a:rPr>
              <a:t>example.util.Calculator</a:t>
            </a:r>
            <a:r>
              <a:rPr lang="en-US" altLang="zh-CN" sz="2000" dirty="0">
                <a:solidFill>
                  <a:schemeClr val="tx1"/>
                </a:solidFill>
                <a:latin typeface="Arial" panose="020B0604020202020204" pitchFamily="34" charset="0"/>
              </a:rPr>
              <a:t>;</a:t>
            </a:r>
            <a:endParaRPr lang="en-US" altLang="zh-CN" sz="2000" dirty="0">
              <a:solidFill>
                <a:schemeClr val="tx1"/>
              </a:solidFill>
              <a:latin typeface="Arial" panose="020B0604020202020204" pitchFamily="34" charset="0"/>
            </a:endParaRPr>
          </a:p>
          <a:p>
            <a:pPr>
              <a:spcBef>
                <a:spcPct val="0"/>
              </a:spcBef>
              <a:buClrTx/>
              <a:buNone/>
            </a:pPr>
            <a:endParaRPr lang="en-US" altLang="zh-CN" sz="2000" dirty="0">
              <a:solidFill>
                <a:schemeClr val="tx1"/>
              </a:solidFill>
              <a:latin typeface="Arial" panose="020B0604020202020204" pitchFamily="34" charset="0"/>
            </a:endParaRPr>
          </a:p>
          <a:p>
            <a:pPr>
              <a:spcBef>
                <a:spcPct val="0"/>
              </a:spcBef>
              <a:buClrTx/>
              <a:buNone/>
            </a:pPr>
            <a:r>
              <a:rPr lang="en-US" altLang="zh-CN" sz="2000" dirty="0">
                <a:solidFill>
                  <a:schemeClr val="tx1"/>
                </a:solidFill>
                <a:latin typeface="Arial" panose="020B0604020202020204" pitchFamily="34" charset="0"/>
              </a:rPr>
              <a:t>import </a:t>
            </a:r>
            <a:r>
              <a:rPr lang="en-US" altLang="zh-CN" sz="2000" dirty="0" err="1">
                <a:solidFill>
                  <a:schemeClr val="tx1"/>
                </a:solidFill>
                <a:latin typeface="Arial" panose="020B0604020202020204" pitchFamily="34" charset="0"/>
              </a:rPr>
              <a:t>org.junit.jupiter.api.Test</a:t>
            </a:r>
            <a:r>
              <a:rPr lang="en-US" altLang="zh-CN" sz="2000" dirty="0">
                <a:solidFill>
                  <a:schemeClr val="tx1"/>
                </a:solidFill>
                <a:latin typeface="Arial" panose="020B0604020202020204" pitchFamily="34" charset="0"/>
              </a:rPr>
              <a:t>;</a:t>
            </a:r>
            <a:endParaRPr lang="en-US" altLang="zh-CN" sz="2000" dirty="0">
              <a:solidFill>
                <a:schemeClr val="tx1"/>
              </a:solidFill>
              <a:latin typeface="Arial" panose="020B0604020202020204" pitchFamily="34" charset="0"/>
            </a:endParaRPr>
          </a:p>
          <a:p>
            <a:pPr>
              <a:spcBef>
                <a:spcPct val="0"/>
              </a:spcBef>
              <a:buClrTx/>
              <a:buNone/>
            </a:pPr>
            <a:endParaRPr lang="en-US" altLang="zh-CN" sz="2000" dirty="0">
              <a:solidFill>
                <a:schemeClr val="tx1"/>
              </a:solidFill>
              <a:latin typeface="Arial" panose="020B0604020202020204" pitchFamily="34" charset="0"/>
            </a:endParaRPr>
          </a:p>
          <a:p>
            <a:pPr>
              <a:spcBef>
                <a:spcPct val="0"/>
              </a:spcBef>
              <a:buClrTx/>
              <a:buNone/>
            </a:pPr>
            <a:r>
              <a:rPr lang="en-US" altLang="zh-CN" sz="2000" dirty="0">
                <a:solidFill>
                  <a:schemeClr val="tx1"/>
                </a:solidFill>
                <a:latin typeface="Arial" panose="020B0604020202020204" pitchFamily="34" charset="0"/>
              </a:rPr>
              <a:t>class </a:t>
            </a:r>
            <a:r>
              <a:rPr lang="en-US" altLang="zh-CN" sz="2000" dirty="0" err="1">
                <a:solidFill>
                  <a:schemeClr val="tx1"/>
                </a:solidFill>
                <a:latin typeface="Arial" panose="020B0604020202020204" pitchFamily="34" charset="0"/>
              </a:rPr>
              <a:t>MyFirstJUnitJupiterTests</a:t>
            </a:r>
            <a:r>
              <a:rPr lang="en-US" altLang="zh-CN" sz="2000" dirty="0">
                <a:solidFill>
                  <a:schemeClr val="tx1"/>
                </a:solidFill>
                <a:latin typeface="Arial" panose="020B0604020202020204" pitchFamily="34" charset="0"/>
              </a:rPr>
              <a:t> {</a:t>
            </a:r>
            <a:endParaRPr lang="en-US" altLang="zh-CN" sz="2000" dirty="0">
              <a:solidFill>
                <a:schemeClr val="tx1"/>
              </a:solidFill>
              <a:latin typeface="Arial" panose="020B0604020202020204" pitchFamily="34" charset="0"/>
            </a:endParaRPr>
          </a:p>
          <a:p>
            <a:pPr>
              <a:spcBef>
                <a:spcPct val="0"/>
              </a:spcBef>
              <a:buClrTx/>
              <a:buNone/>
            </a:pPr>
            <a:endParaRPr lang="en-US" altLang="zh-CN" sz="2000" dirty="0">
              <a:solidFill>
                <a:schemeClr val="tx1"/>
              </a:solidFill>
              <a:latin typeface="Arial" panose="020B0604020202020204" pitchFamily="34" charset="0"/>
            </a:endParaRPr>
          </a:p>
          <a:p>
            <a:pPr>
              <a:spcBef>
                <a:spcPct val="0"/>
              </a:spcBef>
              <a:buClrTx/>
              <a:buNone/>
            </a:pPr>
            <a:r>
              <a:rPr lang="en-US" altLang="zh-CN" sz="2000" dirty="0">
                <a:solidFill>
                  <a:schemeClr val="tx1"/>
                </a:solidFill>
                <a:latin typeface="Arial" panose="020B0604020202020204" pitchFamily="34" charset="0"/>
              </a:rPr>
              <a:t>    private final Calculator </a:t>
            </a:r>
            <a:r>
              <a:rPr lang="en-US" altLang="zh-CN" sz="2000" dirty="0" err="1">
                <a:solidFill>
                  <a:schemeClr val="tx1"/>
                </a:solidFill>
                <a:latin typeface="Arial" panose="020B0604020202020204" pitchFamily="34" charset="0"/>
              </a:rPr>
              <a:t>calculator</a:t>
            </a:r>
            <a:r>
              <a:rPr lang="en-US" altLang="zh-CN" sz="2000" dirty="0">
                <a:solidFill>
                  <a:schemeClr val="tx1"/>
                </a:solidFill>
                <a:latin typeface="Arial" panose="020B0604020202020204" pitchFamily="34" charset="0"/>
              </a:rPr>
              <a:t> = new Calculator();</a:t>
            </a:r>
            <a:endParaRPr lang="en-US" altLang="zh-CN" sz="2000" dirty="0">
              <a:solidFill>
                <a:schemeClr val="tx1"/>
              </a:solidFill>
              <a:latin typeface="Arial" panose="020B0604020202020204" pitchFamily="34" charset="0"/>
            </a:endParaRPr>
          </a:p>
          <a:p>
            <a:pPr>
              <a:spcBef>
                <a:spcPct val="0"/>
              </a:spcBef>
              <a:buClrTx/>
              <a:buNone/>
            </a:pPr>
            <a:endParaRPr lang="en-US" altLang="zh-CN" sz="2000" dirty="0">
              <a:solidFill>
                <a:schemeClr val="tx1"/>
              </a:solidFill>
              <a:latin typeface="Arial" panose="020B0604020202020204" pitchFamily="34" charset="0"/>
            </a:endParaRPr>
          </a:p>
          <a:p>
            <a:pPr>
              <a:spcBef>
                <a:spcPct val="0"/>
              </a:spcBef>
              <a:buClrTx/>
              <a:buNone/>
            </a:pPr>
            <a:r>
              <a:rPr lang="en-US" altLang="zh-CN" sz="2000" dirty="0">
                <a:solidFill>
                  <a:schemeClr val="tx1"/>
                </a:solidFill>
                <a:latin typeface="Arial" panose="020B0604020202020204" pitchFamily="34" charset="0"/>
              </a:rPr>
              <a:t>    </a:t>
            </a:r>
            <a:r>
              <a:rPr lang="en-US" altLang="zh-CN" sz="2000" b="1" dirty="0">
                <a:solidFill>
                  <a:srgbClr val="EB7C11"/>
                </a:solidFill>
                <a:latin typeface="Arial" panose="020B0604020202020204" pitchFamily="34" charset="0"/>
              </a:rPr>
              <a:t>@Test</a:t>
            </a:r>
            <a:endParaRPr lang="en-US" altLang="zh-CN" sz="2000" b="1" dirty="0">
              <a:solidFill>
                <a:srgbClr val="EB7C11"/>
              </a:solidFill>
              <a:latin typeface="Arial" panose="020B0604020202020204" pitchFamily="34" charset="0"/>
            </a:endParaRPr>
          </a:p>
          <a:p>
            <a:pPr>
              <a:spcBef>
                <a:spcPct val="0"/>
              </a:spcBef>
              <a:buClrTx/>
              <a:buNone/>
            </a:pPr>
            <a:r>
              <a:rPr lang="en-US" altLang="zh-CN" sz="2000" b="1" dirty="0">
                <a:solidFill>
                  <a:srgbClr val="EB7C11"/>
                </a:solidFill>
                <a:latin typeface="Arial" panose="020B0604020202020204" pitchFamily="34" charset="0"/>
              </a:rPr>
              <a:t>    void addition() {</a:t>
            </a:r>
            <a:endParaRPr lang="en-US" altLang="zh-CN" sz="2000" b="1" dirty="0">
              <a:solidFill>
                <a:srgbClr val="EB7C11"/>
              </a:solidFill>
              <a:latin typeface="Arial" panose="020B0604020202020204" pitchFamily="34" charset="0"/>
            </a:endParaRPr>
          </a:p>
          <a:p>
            <a:pPr>
              <a:spcBef>
                <a:spcPct val="0"/>
              </a:spcBef>
              <a:buClrTx/>
              <a:buNone/>
            </a:pPr>
            <a:r>
              <a:rPr lang="en-US" altLang="zh-CN" sz="2000" b="1" dirty="0">
                <a:solidFill>
                  <a:srgbClr val="EB7C11"/>
                </a:solidFill>
                <a:latin typeface="Arial" panose="020B0604020202020204" pitchFamily="34" charset="0"/>
              </a:rPr>
              <a:t>        </a:t>
            </a:r>
            <a:r>
              <a:rPr lang="en-US" altLang="zh-CN" sz="2000" b="1" dirty="0" err="1">
                <a:solidFill>
                  <a:srgbClr val="EB7C11"/>
                </a:solidFill>
                <a:latin typeface="Arial" panose="020B0604020202020204" pitchFamily="34" charset="0"/>
              </a:rPr>
              <a:t>assertEquals</a:t>
            </a:r>
            <a:r>
              <a:rPr lang="en-US" altLang="zh-CN" sz="2000" b="1" dirty="0">
                <a:solidFill>
                  <a:srgbClr val="EB7C11"/>
                </a:solidFill>
                <a:latin typeface="Arial" panose="020B0604020202020204" pitchFamily="34" charset="0"/>
              </a:rPr>
              <a:t>(2, </a:t>
            </a:r>
            <a:r>
              <a:rPr lang="en-US" altLang="zh-CN" sz="2000" b="1" dirty="0" err="1">
                <a:solidFill>
                  <a:srgbClr val="EB7C11"/>
                </a:solidFill>
                <a:latin typeface="Arial" panose="020B0604020202020204" pitchFamily="34" charset="0"/>
              </a:rPr>
              <a:t>calculator.add</a:t>
            </a:r>
            <a:r>
              <a:rPr lang="en-US" altLang="zh-CN" sz="2000" b="1" dirty="0">
                <a:solidFill>
                  <a:srgbClr val="EB7C11"/>
                </a:solidFill>
                <a:latin typeface="Arial" panose="020B0604020202020204" pitchFamily="34" charset="0"/>
              </a:rPr>
              <a:t>(1, 1));</a:t>
            </a:r>
            <a:endParaRPr lang="en-US" altLang="zh-CN" sz="2000" b="1" dirty="0">
              <a:solidFill>
                <a:srgbClr val="EB7C11"/>
              </a:solidFill>
              <a:latin typeface="Arial" panose="020B0604020202020204" pitchFamily="34" charset="0"/>
            </a:endParaRPr>
          </a:p>
          <a:p>
            <a:pPr>
              <a:spcBef>
                <a:spcPct val="0"/>
              </a:spcBef>
              <a:buClrTx/>
              <a:buNone/>
            </a:pPr>
            <a:r>
              <a:rPr lang="en-US" altLang="zh-CN" sz="2000" b="1" dirty="0">
                <a:solidFill>
                  <a:srgbClr val="EB7C11"/>
                </a:solidFill>
                <a:latin typeface="Arial" panose="020B0604020202020204" pitchFamily="34" charset="0"/>
              </a:rPr>
              <a:t>    }</a:t>
            </a:r>
            <a:endParaRPr lang="en-US" altLang="zh-CN" sz="2000" b="1" dirty="0">
              <a:solidFill>
                <a:srgbClr val="EB7C11"/>
              </a:solidFill>
              <a:latin typeface="Arial" panose="020B0604020202020204" pitchFamily="34" charset="0"/>
            </a:endParaRPr>
          </a:p>
          <a:p>
            <a:pPr>
              <a:spcBef>
                <a:spcPct val="0"/>
              </a:spcBef>
              <a:buClrTx/>
              <a:buNone/>
            </a:pPr>
            <a:r>
              <a:rPr lang="en-US" altLang="zh-CN" sz="2000" dirty="0" smtClean="0">
                <a:solidFill>
                  <a:schemeClr val="tx1"/>
                </a:solidFill>
                <a:latin typeface="Arial" panose="020B0604020202020204" pitchFamily="34" charset="0"/>
              </a:rPr>
              <a:t>}</a:t>
            </a:r>
            <a:endParaRPr lang="en-US" altLang="zh-CN" sz="2000" dirty="0">
              <a:solidFill>
                <a:schemeClr val="tx1"/>
              </a:solidFill>
              <a:latin typeface="Arial" panose="020B0604020202020204" pitchFamily="34" charset="0"/>
            </a:endParaRPr>
          </a:p>
        </p:txBody>
      </p:sp>
      <p:sp>
        <p:nvSpPr>
          <p:cNvPr id="77828" name="Text Box 9"/>
          <p:cNvSpPr txBox="1">
            <a:spLocks noChangeArrowheads="1"/>
          </p:cNvSpPr>
          <p:nvPr/>
        </p:nvSpPr>
        <p:spPr bwMode="auto">
          <a:xfrm>
            <a:off x="2286482" y="6323118"/>
            <a:ext cx="9840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10000"/>
              </a:spcBef>
              <a:buClr>
                <a:srgbClr val="FFFF99"/>
              </a:buClr>
              <a:buFont typeface="Wingdings" panose="05000000000000000000" pitchFamily="2" charset="2"/>
              <a:buChar char="w"/>
              <a:defRPr sz="3200">
                <a:solidFill>
                  <a:srgbClr val="FFFF99"/>
                </a:solidFill>
                <a:latin typeface="Arial Unicode MS" panose="020B0604020202020204" pitchFamily="34" charset="-122"/>
                <a:ea typeface="宋体" panose="02010600030101010101" pitchFamily="2" charset="-122"/>
              </a:defRPr>
            </a:lvl1pPr>
            <a:lvl2pPr marL="742950" indent="-285750">
              <a:spcBef>
                <a:spcPct val="10000"/>
              </a:spcBef>
              <a:buClr>
                <a:srgbClr val="DDDDDD"/>
              </a:buClr>
              <a:buFont typeface="Wingdings" panose="05000000000000000000" pitchFamily="2" charset="2"/>
              <a:buChar char="§"/>
              <a:defRPr sz="2800">
                <a:solidFill>
                  <a:srgbClr val="DDDDDD"/>
                </a:solidFill>
                <a:latin typeface="Arial Unicode MS" panose="020B0604020202020204" pitchFamily="34" charset="-122"/>
                <a:ea typeface="宋体" panose="02010600030101010101" pitchFamily="2" charset="-122"/>
              </a:defRPr>
            </a:lvl2pPr>
            <a:lvl3pPr marL="1143000" indent="-228600">
              <a:spcBef>
                <a:spcPct val="10000"/>
              </a:spcBef>
              <a:buClr>
                <a:srgbClr val="73E1FF"/>
              </a:buClr>
              <a:buChar char="•"/>
              <a:defRPr sz="2800">
                <a:solidFill>
                  <a:srgbClr val="73E1FF"/>
                </a:solidFill>
                <a:latin typeface="Arial Unicode MS" panose="020B0604020202020204" pitchFamily="34" charset="-122"/>
                <a:ea typeface="宋体" panose="02010600030101010101" pitchFamily="2" charset="-122"/>
              </a:defRPr>
            </a:lvl3pPr>
            <a:lvl4pPr marL="1600200" indent="-228600">
              <a:spcBef>
                <a:spcPct val="10000"/>
              </a:spcBef>
              <a:buClr>
                <a:srgbClr val="FFFF99"/>
              </a:buClr>
              <a:buFont typeface="Wingdings" panose="05000000000000000000" pitchFamily="2" charset="2"/>
              <a:buChar char="w"/>
              <a:defRPr sz="2400">
                <a:solidFill>
                  <a:srgbClr val="FFFF99"/>
                </a:solidFill>
                <a:latin typeface="Arial Unicode MS" panose="020B0604020202020204" pitchFamily="34" charset="-122"/>
                <a:ea typeface="宋体" panose="02010600030101010101" pitchFamily="2" charset="-122"/>
              </a:defRPr>
            </a:lvl4pPr>
            <a:lvl5pPr marL="2057400" indent="-228600">
              <a:spcBef>
                <a:spcPct val="20000"/>
              </a:spcBef>
              <a:buClr>
                <a:srgbClr val="FFFF99"/>
              </a:buClr>
              <a:buChar char="•"/>
              <a:defRPr sz="2400">
                <a:solidFill>
                  <a:srgbClr val="FFFF99"/>
                </a:solidFill>
                <a:latin typeface="Arial Unicode MS" panose="020B0604020202020204" pitchFamily="34" charset="-122"/>
                <a:ea typeface="宋体" panose="02010600030101010101" pitchFamily="2" charset="-122"/>
              </a:defRPr>
            </a:lvl5pPr>
            <a:lvl6pPr marL="2514600" indent="-228600" eaLnBrk="0" fontAlgn="base" hangingPunct="0">
              <a:spcBef>
                <a:spcPct val="20000"/>
              </a:spcBef>
              <a:spcAft>
                <a:spcPct val="0"/>
              </a:spcAft>
              <a:buClr>
                <a:srgbClr val="FFFF99"/>
              </a:buClr>
              <a:buChar char="•"/>
              <a:defRPr sz="2400">
                <a:solidFill>
                  <a:srgbClr val="FFFF99"/>
                </a:solidFill>
                <a:latin typeface="Arial Unicode MS" panose="020B0604020202020204" pitchFamily="34" charset="-122"/>
                <a:ea typeface="宋体" panose="02010600030101010101" pitchFamily="2" charset="-122"/>
              </a:defRPr>
            </a:lvl6pPr>
            <a:lvl7pPr marL="2971800" indent="-228600" eaLnBrk="0" fontAlgn="base" hangingPunct="0">
              <a:spcBef>
                <a:spcPct val="20000"/>
              </a:spcBef>
              <a:spcAft>
                <a:spcPct val="0"/>
              </a:spcAft>
              <a:buClr>
                <a:srgbClr val="FFFF99"/>
              </a:buClr>
              <a:buChar char="•"/>
              <a:defRPr sz="2400">
                <a:solidFill>
                  <a:srgbClr val="FFFF99"/>
                </a:solidFill>
                <a:latin typeface="Arial Unicode MS" panose="020B0604020202020204" pitchFamily="34" charset="-122"/>
                <a:ea typeface="宋体" panose="02010600030101010101" pitchFamily="2" charset="-122"/>
              </a:defRPr>
            </a:lvl7pPr>
            <a:lvl8pPr marL="3429000" indent="-228600" eaLnBrk="0" fontAlgn="base" hangingPunct="0">
              <a:spcBef>
                <a:spcPct val="20000"/>
              </a:spcBef>
              <a:spcAft>
                <a:spcPct val="0"/>
              </a:spcAft>
              <a:buClr>
                <a:srgbClr val="FFFF99"/>
              </a:buClr>
              <a:buChar char="•"/>
              <a:defRPr sz="2400">
                <a:solidFill>
                  <a:srgbClr val="FFFF99"/>
                </a:solidFill>
                <a:latin typeface="Arial Unicode MS" panose="020B0604020202020204" pitchFamily="34" charset="-122"/>
                <a:ea typeface="宋体" panose="02010600030101010101" pitchFamily="2" charset="-122"/>
              </a:defRPr>
            </a:lvl8pPr>
            <a:lvl9pPr marL="3886200" indent="-228600" eaLnBrk="0" fontAlgn="base" hangingPunct="0">
              <a:spcBef>
                <a:spcPct val="20000"/>
              </a:spcBef>
              <a:spcAft>
                <a:spcPct val="0"/>
              </a:spcAft>
              <a:buClr>
                <a:srgbClr val="FFFF99"/>
              </a:buClr>
              <a:buChar char="•"/>
              <a:defRPr sz="2400">
                <a:solidFill>
                  <a:srgbClr val="FFFF99"/>
                </a:solidFill>
                <a:latin typeface="Arial Unicode MS" panose="020B0604020202020204" pitchFamily="34" charset="-122"/>
                <a:ea typeface="宋体" panose="02010600030101010101" pitchFamily="2" charset="-122"/>
              </a:defRPr>
            </a:lvl9pPr>
          </a:lstStyle>
          <a:p>
            <a:pPr eaLnBrk="1" hangingPunct="1">
              <a:spcBef>
                <a:spcPct val="0"/>
              </a:spcBef>
              <a:buClrTx/>
              <a:buFontTx/>
              <a:buNone/>
            </a:pPr>
            <a:r>
              <a:rPr lang="zh-CN" altLang="en-US" sz="2000" dirty="0" smtClean="0">
                <a:solidFill>
                  <a:schemeClr val="tx1"/>
                </a:solidFill>
                <a:latin typeface="+mn-ea"/>
                <a:ea typeface="+mn-ea"/>
              </a:rPr>
              <a:t>每个</a:t>
            </a:r>
            <a:r>
              <a:rPr lang="en-US" altLang="zh-CN" sz="2000" dirty="0" smtClean="0">
                <a:solidFill>
                  <a:schemeClr val="tx1"/>
                </a:solidFill>
                <a:latin typeface="+mn-ea"/>
                <a:ea typeface="+mn-ea"/>
              </a:rPr>
              <a:t>@Test</a:t>
            </a:r>
            <a:r>
              <a:rPr lang="zh-CN" altLang="en-US" sz="2000" dirty="0" smtClean="0">
                <a:solidFill>
                  <a:schemeClr val="tx1"/>
                </a:solidFill>
                <a:latin typeface="+mn-ea"/>
                <a:ea typeface="+mn-ea"/>
              </a:rPr>
              <a:t>方法</a:t>
            </a:r>
            <a:r>
              <a:rPr lang="zh-CN" altLang="en-US" sz="2000" dirty="0">
                <a:solidFill>
                  <a:schemeClr val="tx1"/>
                </a:solidFill>
                <a:latin typeface="+mn-ea"/>
                <a:ea typeface="+mn-ea"/>
              </a:rPr>
              <a:t>负责对某种情况测试，测试结果为</a:t>
            </a:r>
            <a:r>
              <a:rPr lang="en-US" altLang="zh-CN" sz="2000" dirty="0">
                <a:solidFill>
                  <a:schemeClr val="tx1"/>
                </a:solidFill>
                <a:latin typeface="+mn-ea"/>
                <a:ea typeface="+mn-ea"/>
              </a:rPr>
              <a:t>true/false</a:t>
            </a:r>
            <a:endParaRPr lang="en-US" altLang="zh-CN" sz="2000" dirty="0">
              <a:solidFill>
                <a:schemeClr val="tx1"/>
              </a:solidFill>
              <a:latin typeface="+mn-ea"/>
              <a:ea typeface="+mn-ea"/>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文本框 5"/>
          <p:cNvSpPr txBox="1"/>
          <p:nvPr/>
        </p:nvSpPr>
        <p:spPr>
          <a:xfrm>
            <a:off x="6411191" y="3345954"/>
            <a:ext cx="1591494" cy="400110"/>
          </a:xfrm>
          <a:prstGeom prst="rect">
            <a:avLst/>
          </a:prstGeom>
          <a:noFill/>
        </p:spPr>
        <p:txBody>
          <a:bodyPr wrap="square">
            <a:spAutoFit/>
          </a:bodyPr>
          <a:lstStyle/>
          <a:p>
            <a:r>
              <a:rPr lang="zh-CN" altLang="en-US" sz="2000" dirty="0">
                <a:solidFill>
                  <a:srgbClr val="FF0000"/>
                </a:solidFill>
                <a:latin typeface="+mn-ea"/>
              </a:rPr>
              <a:t>测试类</a:t>
            </a:r>
            <a:endParaRPr lang="zh-CN" altLang="en-US" sz="2000" dirty="0">
              <a:solidFill>
                <a:srgbClr val="FF0000"/>
              </a:solidFill>
              <a:latin typeface="+mn-ea"/>
            </a:endParaRPr>
          </a:p>
        </p:txBody>
      </p:sp>
      <p:sp>
        <p:nvSpPr>
          <p:cNvPr id="7" name="文本框 6"/>
          <p:cNvSpPr txBox="1"/>
          <p:nvPr/>
        </p:nvSpPr>
        <p:spPr>
          <a:xfrm>
            <a:off x="8002684" y="4963332"/>
            <a:ext cx="3857621" cy="400110"/>
          </a:xfrm>
          <a:prstGeom prst="rect">
            <a:avLst/>
          </a:prstGeom>
          <a:noFill/>
        </p:spPr>
        <p:txBody>
          <a:bodyPr wrap="square">
            <a:spAutoFit/>
          </a:bodyPr>
          <a:lstStyle/>
          <a:p>
            <a:r>
              <a:rPr lang="zh-CN" altLang="en-US" sz="2000" dirty="0">
                <a:solidFill>
                  <a:srgbClr val="FF0000"/>
                </a:solidFill>
                <a:latin typeface="+mn-ea"/>
              </a:rPr>
              <a:t>测试</a:t>
            </a:r>
            <a:r>
              <a:rPr lang="zh-CN" altLang="en-US" sz="2000" dirty="0" smtClean="0">
                <a:solidFill>
                  <a:srgbClr val="FF0000"/>
                </a:solidFill>
                <a:latin typeface="+mn-ea"/>
              </a:rPr>
              <a:t>方法，即测试用例</a:t>
            </a:r>
            <a:endParaRPr lang="zh-CN" altLang="en-US" sz="2000" dirty="0">
              <a:solidFill>
                <a:srgbClr val="FF0000"/>
              </a:solidFill>
              <a:latin typeface="+mn-ea"/>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单元测试</a:t>
            </a:r>
            <a:r>
              <a:rPr lang="zh-CN" altLang="zh-CN" dirty="0"/>
              <a:t>的桩模块</a:t>
            </a:r>
            <a:endParaRPr lang="zh-CN" altLang="en-US" dirty="0"/>
          </a:p>
        </p:txBody>
      </p:sp>
      <p:sp>
        <p:nvSpPr>
          <p:cNvPr id="3" name="内容占位符 2"/>
          <p:cNvSpPr>
            <a:spLocks noGrp="1"/>
          </p:cNvSpPr>
          <p:nvPr>
            <p:ph idx="1"/>
          </p:nvPr>
        </p:nvSpPr>
        <p:spPr/>
        <p:txBody>
          <a:bodyPr/>
          <a:lstStyle/>
          <a:p>
            <a:r>
              <a:rPr lang="zh-CN" altLang="zh-CN" dirty="0"/>
              <a:t>测试的桩模块采用</a:t>
            </a:r>
            <a:r>
              <a:rPr lang="en-US" altLang="zh-CN" dirty="0"/>
              <a:t>Mock</a:t>
            </a:r>
            <a:r>
              <a:rPr lang="zh-CN" altLang="zh-CN" dirty="0"/>
              <a:t>工具来</a:t>
            </a:r>
            <a:r>
              <a:rPr lang="zh-CN" altLang="zh-CN" dirty="0" smtClean="0"/>
              <a:t>实现</a:t>
            </a:r>
            <a:endParaRPr lang="en-US" altLang="zh-CN" dirty="0"/>
          </a:p>
          <a:p>
            <a:pPr lvl="1"/>
            <a:r>
              <a:rPr lang="en-US" altLang="zh-CN" dirty="0" err="1" smtClean="0"/>
              <a:t>JMockit</a:t>
            </a:r>
            <a:r>
              <a:rPr lang="en-US" altLang="zh-CN" dirty="0" smtClean="0"/>
              <a:t> </a:t>
            </a:r>
            <a:r>
              <a:rPr lang="zh-CN" altLang="zh-CN" dirty="0"/>
              <a:t>是一款针对</a:t>
            </a:r>
            <a:r>
              <a:rPr lang="en-US" altLang="zh-CN" dirty="0"/>
              <a:t>Java</a:t>
            </a:r>
            <a:r>
              <a:rPr lang="zh-CN" altLang="zh-CN" dirty="0"/>
              <a:t>类、接口、对象的</a:t>
            </a:r>
            <a:r>
              <a:rPr lang="en-US" altLang="zh-CN" dirty="0"/>
              <a:t>Mock</a:t>
            </a:r>
            <a:r>
              <a:rPr lang="zh-CN" altLang="zh-CN" dirty="0"/>
              <a:t>工具，被广泛应用于</a:t>
            </a:r>
            <a:r>
              <a:rPr lang="en-US" altLang="zh-CN" dirty="0"/>
              <a:t>Java</a:t>
            </a:r>
            <a:r>
              <a:rPr lang="zh-CN" altLang="zh-CN" dirty="0"/>
              <a:t>单元测试</a:t>
            </a:r>
            <a:r>
              <a:rPr lang="zh-CN" altLang="zh-CN" dirty="0" smtClean="0"/>
              <a:t>。</a:t>
            </a:r>
            <a:endParaRPr lang="en-US" altLang="zh-CN" dirty="0" smtClean="0"/>
          </a:p>
          <a:p>
            <a:pPr lvl="1"/>
            <a:r>
              <a:rPr lang="zh-CN" altLang="zh-CN" dirty="0" smtClean="0"/>
              <a:t>其他</a:t>
            </a:r>
            <a:r>
              <a:rPr lang="zh-CN" altLang="zh-CN" dirty="0"/>
              <a:t>常见的开源</a:t>
            </a:r>
            <a:r>
              <a:rPr lang="en-US" altLang="zh-CN" dirty="0"/>
              <a:t>Mock</a:t>
            </a:r>
            <a:r>
              <a:rPr lang="zh-CN" altLang="zh-CN" dirty="0"/>
              <a:t>工具有</a:t>
            </a:r>
            <a:r>
              <a:rPr lang="en-US" altLang="zh-CN" dirty="0" err="1"/>
              <a:t>JMock</a:t>
            </a:r>
            <a:r>
              <a:rPr lang="zh-CN" altLang="zh-CN" dirty="0"/>
              <a:t>、</a:t>
            </a:r>
            <a:r>
              <a:rPr lang="en-US" altLang="zh-CN" dirty="0" err="1"/>
              <a:t>EasyMock</a:t>
            </a:r>
            <a:r>
              <a:rPr lang="zh-CN" altLang="zh-CN" dirty="0"/>
              <a:t>、</a:t>
            </a:r>
            <a:r>
              <a:rPr lang="en-US" altLang="zh-CN" dirty="0" err="1"/>
              <a:t>Mockito</a:t>
            </a:r>
            <a:r>
              <a:rPr lang="zh-CN" altLang="zh-CN" dirty="0"/>
              <a:t>等。</a:t>
            </a:r>
            <a:endParaRPr lang="zh-CN" altLang="zh-CN" dirty="0"/>
          </a:p>
          <a:p>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6" name="AutoShape 3"/>
          <p:cNvSpPr>
            <a:spLocks noChangeArrowheads="1"/>
          </p:cNvSpPr>
          <p:nvPr/>
        </p:nvSpPr>
        <p:spPr bwMode="auto">
          <a:xfrm>
            <a:off x="2286000" y="3121025"/>
            <a:ext cx="1524000" cy="762000"/>
          </a:xfrm>
          <a:prstGeom prst="flowChartPunchedTape">
            <a:avLst/>
          </a:prstGeom>
          <a:solidFill>
            <a:srgbClr val="009999">
              <a:alpha val="26000"/>
            </a:srgbClr>
          </a:solidFill>
          <a:ln w="9525">
            <a:solidFill>
              <a:schemeClr val="tx1"/>
            </a:solidFill>
            <a:miter lim="800000"/>
          </a:ln>
        </p:spPr>
        <p:txBody>
          <a:bodyPr wrap="none" anchor="ctr"/>
          <a:lstStyle/>
          <a:p>
            <a:pPr algn="ctr"/>
            <a:r>
              <a:rPr kumimoji="1" lang="zh-CN" altLang="en-US" sz="2400" b="1" dirty="0">
                <a:latin typeface="Times New Roman" panose="02020603050405020304" pitchFamily="18" charset="0"/>
                <a:ea typeface="宋体" panose="02010600030101010101" pitchFamily="2" charset="-122"/>
              </a:rPr>
              <a:t>测试用例</a:t>
            </a:r>
            <a:endParaRPr kumimoji="1" lang="zh-CN" altLang="en-US" sz="2400" b="1" dirty="0">
              <a:latin typeface="Times New Roman" panose="02020603050405020304" pitchFamily="18" charset="0"/>
              <a:ea typeface="宋体" panose="02010600030101010101" pitchFamily="2" charset="-122"/>
            </a:endParaRPr>
          </a:p>
        </p:txBody>
      </p:sp>
      <p:sp>
        <p:nvSpPr>
          <p:cNvPr id="7" name="Rectangle 4"/>
          <p:cNvSpPr>
            <a:spLocks noChangeArrowheads="1"/>
          </p:cNvSpPr>
          <p:nvPr/>
        </p:nvSpPr>
        <p:spPr bwMode="auto">
          <a:xfrm>
            <a:off x="5181600" y="3197225"/>
            <a:ext cx="1981200" cy="685800"/>
          </a:xfrm>
          <a:prstGeom prst="rect">
            <a:avLst/>
          </a:prstGeom>
          <a:solidFill>
            <a:schemeClr val="accent4">
              <a:lumMod val="20000"/>
              <a:lumOff val="80000"/>
            </a:schemeClr>
          </a:solidFill>
          <a:ln w="9525">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dirty="0" smtClean="0">
                <a:latin typeface="Times New Roman" panose="02020603050405020304" pitchFamily="18" charset="0"/>
              </a:rPr>
              <a:t>测试程序</a:t>
            </a:r>
            <a:endParaRPr kumimoji="1" lang="zh-CN" altLang="en-US" sz="2400" b="1" dirty="0">
              <a:latin typeface="Times New Roman" panose="02020603050405020304" pitchFamily="18" charset="0"/>
            </a:endParaRPr>
          </a:p>
        </p:txBody>
      </p:sp>
      <p:sp>
        <p:nvSpPr>
          <p:cNvPr id="8" name="Rectangle 5"/>
          <p:cNvSpPr>
            <a:spLocks noChangeArrowheads="1"/>
          </p:cNvSpPr>
          <p:nvPr/>
        </p:nvSpPr>
        <p:spPr bwMode="auto">
          <a:xfrm>
            <a:off x="5410200" y="5864225"/>
            <a:ext cx="1600200" cy="685800"/>
          </a:xfrm>
          <a:prstGeom prst="rect">
            <a:avLst/>
          </a:prstGeom>
          <a:solidFill>
            <a:schemeClr val="accent2">
              <a:lumMod val="20000"/>
              <a:lumOff val="80000"/>
            </a:schemeClr>
          </a:solidFill>
          <a:ln w="25400">
            <a:solidFill>
              <a:srgbClr val="FF0000"/>
            </a:solidFill>
            <a:miter lim="800000"/>
          </a:ln>
        </p:spPr>
        <p:txBody>
          <a:bodyPr wrap="none" anchor="ctr"/>
          <a:lstStyle/>
          <a:p>
            <a:pPr algn="ctr"/>
            <a:r>
              <a:rPr kumimoji="1" lang="zh-CN" altLang="en-US" sz="2400" b="1" dirty="0">
                <a:latin typeface="Times New Roman" panose="02020603050405020304" pitchFamily="18" charset="0"/>
                <a:ea typeface="宋体" panose="02010600030101010101" pitchFamily="2" charset="-122"/>
              </a:rPr>
              <a:t>桩模块</a:t>
            </a:r>
            <a:r>
              <a:rPr kumimoji="1" lang="en-US" altLang="zh-CN" sz="2400" b="1" dirty="0">
                <a:latin typeface="Times New Roman" panose="02020603050405020304" pitchFamily="18" charset="0"/>
                <a:ea typeface="宋体" panose="02010600030101010101" pitchFamily="2" charset="-122"/>
              </a:rPr>
              <a:t>2</a:t>
            </a:r>
            <a:endParaRPr kumimoji="1" lang="en-US" altLang="zh-CN" sz="2400" b="1" dirty="0">
              <a:latin typeface="Times New Roman" panose="02020603050405020304" pitchFamily="18" charset="0"/>
              <a:ea typeface="宋体" panose="02010600030101010101" pitchFamily="2" charset="-122"/>
            </a:endParaRPr>
          </a:p>
        </p:txBody>
      </p:sp>
      <p:sp>
        <p:nvSpPr>
          <p:cNvPr id="9" name="Rectangle 6"/>
          <p:cNvSpPr>
            <a:spLocks noChangeArrowheads="1"/>
          </p:cNvSpPr>
          <p:nvPr/>
        </p:nvSpPr>
        <p:spPr bwMode="auto">
          <a:xfrm>
            <a:off x="5181600" y="4340225"/>
            <a:ext cx="1981200" cy="685800"/>
          </a:xfrm>
          <a:prstGeom prst="rect">
            <a:avLst/>
          </a:prstGeom>
          <a:solidFill>
            <a:srgbClr val="175F8B"/>
          </a:solidFill>
          <a:ln w="9525">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dirty="0">
                <a:solidFill>
                  <a:schemeClr val="bg1"/>
                </a:solidFill>
                <a:latin typeface="Times New Roman" panose="02020603050405020304" pitchFamily="18" charset="0"/>
              </a:rPr>
              <a:t>被测模块</a:t>
            </a:r>
            <a:endParaRPr kumimoji="1" lang="zh-CN" altLang="en-US" sz="2400" b="1" dirty="0">
              <a:solidFill>
                <a:schemeClr val="bg1"/>
              </a:solidFill>
              <a:latin typeface="Times New Roman" panose="02020603050405020304" pitchFamily="18" charset="0"/>
            </a:endParaRPr>
          </a:p>
        </p:txBody>
      </p:sp>
      <p:sp>
        <p:nvSpPr>
          <p:cNvPr id="10" name="AutoShape 7"/>
          <p:cNvSpPr>
            <a:spLocks noChangeArrowheads="1"/>
          </p:cNvSpPr>
          <p:nvPr/>
        </p:nvSpPr>
        <p:spPr bwMode="auto">
          <a:xfrm>
            <a:off x="8458200" y="3121025"/>
            <a:ext cx="1524000" cy="762000"/>
          </a:xfrm>
          <a:prstGeom prst="flowChartPunchedTape">
            <a:avLst/>
          </a:prstGeom>
          <a:solidFill>
            <a:srgbClr val="009999">
              <a:alpha val="26000"/>
            </a:srgbClr>
          </a:solidFill>
          <a:ln w="9525">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latin typeface="Times New Roman" panose="02020603050405020304" pitchFamily="18" charset="0"/>
              </a:rPr>
              <a:t>测试结果</a:t>
            </a:r>
            <a:endParaRPr kumimoji="1" lang="zh-CN" altLang="en-US" sz="2400" b="1">
              <a:latin typeface="Times New Roman" panose="02020603050405020304" pitchFamily="18" charset="0"/>
            </a:endParaRPr>
          </a:p>
        </p:txBody>
      </p:sp>
      <p:sp>
        <p:nvSpPr>
          <p:cNvPr id="11" name="Line 8"/>
          <p:cNvSpPr>
            <a:spLocks noChangeShapeType="1"/>
          </p:cNvSpPr>
          <p:nvPr/>
        </p:nvSpPr>
        <p:spPr bwMode="auto">
          <a:xfrm>
            <a:off x="3810000" y="3502025"/>
            <a:ext cx="1371600"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9"/>
          <p:cNvSpPr>
            <a:spLocks noChangeShapeType="1"/>
          </p:cNvSpPr>
          <p:nvPr/>
        </p:nvSpPr>
        <p:spPr bwMode="auto">
          <a:xfrm>
            <a:off x="7162800" y="3502025"/>
            <a:ext cx="1371600"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Rectangle 14"/>
          <p:cNvSpPr>
            <a:spLocks noChangeArrowheads="1"/>
          </p:cNvSpPr>
          <p:nvPr/>
        </p:nvSpPr>
        <p:spPr bwMode="auto">
          <a:xfrm>
            <a:off x="3124200" y="5864225"/>
            <a:ext cx="1600200" cy="685800"/>
          </a:xfrm>
          <a:prstGeom prst="rect">
            <a:avLst/>
          </a:prstGeom>
          <a:solidFill>
            <a:schemeClr val="accent2">
              <a:lumMod val="20000"/>
              <a:lumOff val="80000"/>
            </a:schemeClr>
          </a:solidFill>
          <a:ln w="25400">
            <a:solidFill>
              <a:srgbClr val="FF0000"/>
            </a:solidFill>
            <a:miter lim="800000"/>
          </a:ln>
        </p:spPr>
        <p:txBody>
          <a:bodyPr wrap="none" anchor="ctr"/>
          <a:lstStyle/>
          <a:p>
            <a:pPr algn="ctr"/>
            <a:r>
              <a:rPr kumimoji="1" lang="zh-CN" altLang="en-US" sz="2400" b="1" dirty="0">
                <a:latin typeface="Times New Roman" panose="02020603050405020304" pitchFamily="18" charset="0"/>
                <a:ea typeface="宋体" panose="02010600030101010101" pitchFamily="2" charset="-122"/>
              </a:rPr>
              <a:t>桩模块</a:t>
            </a:r>
            <a:r>
              <a:rPr kumimoji="1" lang="en-US" altLang="zh-CN" sz="2400" b="1" dirty="0">
                <a:latin typeface="Times New Roman" panose="02020603050405020304" pitchFamily="18" charset="0"/>
                <a:ea typeface="宋体" panose="02010600030101010101" pitchFamily="2" charset="-122"/>
              </a:rPr>
              <a:t>1</a:t>
            </a:r>
            <a:endParaRPr kumimoji="1" lang="en-US" altLang="zh-CN" sz="2400" b="1" dirty="0">
              <a:latin typeface="Times New Roman" panose="02020603050405020304" pitchFamily="18" charset="0"/>
              <a:ea typeface="宋体" panose="02010600030101010101" pitchFamily="2" charset="-122"/>
            </a:endParaRPr>
          </a:p>
        </p:txBody>
      </p:sp>
      <p:sp>
        <p:nvSpPr>
          <p:cNvPr id="18" name="Rectangle 15"/>
          <p:cNvSpPr>
            <a:spLocks noChangeArrowheads="1"/>
          </p:cNvSpPr>
          <p:nvPr/>
        </p:nvSpPr>
        <p:spPr bwMode="auto">
          <a:xfrm>
            <a:off x="8077200" y="5788025"/>
            <a:ext cx="1600200" cy="685800"/>
          </a:xfrm>
          <a:prstGeom prst="rect">
            <a:avLst/>
          </a:prstGeom>
          <a:solidFill>
            <a:schemeClr val="accent2">
              <a:lumMod val="20000"/>
              <a:lumOff val="80000"/>
            </a:schemeClr>
          </a:solidFill>
          <a:ln w="25400">
            <a:solidFill>
              <a:srgbClr val="FF0000"/>
            </a:solidFill>
            <a:miter lim="800000"/>
          </a:ln>
        </p:spPr>
        <p:txBody>
          <a:bodyPr wrap="none" anchor="ctr"/>
          <a:lstStyle/>
          <a:p>
            <a:pPr algn="ctr"/>
            <a:r>
              <a:rPr kumimoji="1" lang="zh-CN" altLang="en-US" sz="2400" b="1" dirty="0">
                <a:latin typeface="Times New Roman" panose="02020603050405020304" pitchFamily="18" charset="0"/>
                <a:ea typeface="宋体" panose="02010600030101010101" pitchFamily="2" charset="-122"/>
              </a:rPr>
              <a:t>桩模块</a:t>
            </a:r>
            <a:r>
              <a:rPr kumimoji="1" lang="en-US" altLang="zh-CN" sz="2400" b="1" dirty="0">
                <a:latin typeface="Times New Roman" panose="02020603050405020304" pitchFamily="18" charset="0"/>
                <a:ea typeface="宋体" panose="02010600030101010101" pitchFamily="2" charset="-122"/>
              </a:rPr>
              <a:t>n</a:t>
            </a:r>
            <a:endParaRPr kumimoji="1" lang="en-US" altLang="zh-CN" sz="2400" b="1" dirty="0">
              <a:latin typeface="Times New Roman" panose="02020603050405020304" pitchFamily="18" charset="0"/>
              <a:ea typeface="宋体" panose="02010600030101010101" pitchFamily="2" charset="-122"/>
            </a:endParaRPr>
          </a:p>
        </p:txBody>
      </p:sp>
      <p:sp>
        <p:nvSpPr>
          <p:cNvPr id="19" name="Line 16"/>
          <p:cNvSpPr>
            <a:spLocks noChangeShapeType="1"/>
          </p:cNvSpPr>
          <p:nvPr/>
        </p:nvSpPr>
        <p:spPr bwMode="auto">
          <a:xfrm flipH="1">
            <a:off x="4114800" y="5026025"/>
            <a:ext cx="1447800" cy="8382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17"/>
          <p:cNvSpPr>
            <a:spLocks noChangeShapeType="1"/>
          </p:cNvSpPr>
          <p:nvPr/>
        </p:nvSpPr>
        <p:spPr bwMode="auto">
          <a:xfrm flipH="1">
            <a:off x="6184900" y="5026025"/>
            <a:ext cx="0" cy="8382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8"/>
          <p:cNvSpPr>
            <a:spLocks noChangeShapeType="1"/>
          </p:cNvSpPr>
          <p:nvPr/>
        </p:nvSpPr>
        <p:spPr bwMode="auto">
          <a:xfrm>
            <a:off x="6858000" y="5026025"/>
            <a:ext cx="1981200" cy="7620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9"/>
          <p:cNvSpPr>
            <a:spLocks noChangeShapeType="1"/>
          </p:cNvSpPr>
          <p:nvPr/>
        </p:nvSpPr>
        <p:spPr bwMode="auto">
          <a:xfrm>
            <a:off x="6172200" y="3883025"/>
            <a:ext cx="0" cy="45720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带</a:t>
            </a:r>
            <a:r>
              <a:rPr lang="zh-CN" altLang="zh-CN" dirty="0" smtClean="0"/>
              <a:t>桩模块</a:t>
            </a:r>
            <a:r>
              <a:rPr lang="zh-CN" altLang="en-US" dirty="0"/>
              <a:t>的单元测试用例代码</a:t>
            </a:r>
            <a:r>
              <a:rPr lang="zh-CN" altLang="en-US" dirty="0" smtClean="0"/>
              <a:t>示例</a:t>
            </a:r>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5" name="矩形 4"/>
          <p:cNvSpPr/>
          <p:nvPr/>
        </p:nvSpPr>
        <p:spPr>
          <a:xfrm>
            <a:off x="1615488" y="2096346"/>
            <a:ext cx="6192559" cy="3058313"/>
          </a:xfrm>
          <a:prstGeom prst="rect">
            <a:avLst/>
          </a:prstGeom>
          <a:solidFill>
            <a:schemeClr val="accent5">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aphicFrame>
        <p:nvGraphicFramePr>
          <p:cNvPr id="6" name="表格 5"/>
          <p:cNvGraphicFramePr>
            <a:graphicFrameLocks noGrp="1"/>
          </p:cNvGraphicFramePr>
          <p:nvPr/>
        </p:nvGraphicFramePr>
        <p:xfrm>
          <a:off x="212410" y="1311372"/>
          <a:ext cx="7715251" cy="5212080"/>
        </p:xfrm>
        <a:graphic>
          <a:graphicData uri="http://schemas.openxmlformats.org/drawingml/2006/table">
            <a:tbl>
              <a:tblPr firstRow="1" firstCol="1" bandRow="1">
                <a:tableStyleId>{2D5ABB26-0587-4C30-8999-92F81FD0307C}</a:tableStyleId>
              </a:tblPr>
              <a:tblGrid>
                <a:gridCol w="726622"/>
                <a:gridCol w="6988629"/>
              </a:tblGrid>
              <a:tr h="0">
                <a:tc>
                  <a:txBody>
                    <a:bodyPr/>
                    <a:lstStyle/>
                    <a:p>
                      <a:pPr indent="266700" algn="just"/>
                      <a:r>
                        <a:rPr lang="en-US" sz="1800" kern="100" dirty="0">
                          <a:effectLst/>
                          <a:latin typeface="Times New Roman" panose="02020603050405020304" pitchFamily="18" charset="0"/>
                          <a:cs typeface="Times New Roman" panose="02020603050405020304" pitchFamily="18" charset="0"/>
                        </a:rPr>
                        <a:t>1</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en-US" sz="1800" kern="100" dirty="0">
                          <a:effectLst/>
                          <a:latin typeface="Times New Roman" panose="02020603050405020304" pitchFamily="18" charset="0"/>
                          <a:cs typeface="Times New Roman" panose="02020603050405020304" pitchFamily="18" charset="0"/>
                        </a:rPr>
                        <a:t>public class </a:t>
                      </a:r>
                      <a:r>
                        <a:rPr lang="en-US" sz="1800" kern="100" dirty="0" err="1">
                          <a:effectLst/>
                          <a:latin typeface="Times New Roman" panose="02020603050405020304" pitchFamily="18" charset="0"/>
                          <a:cs typeface="Times New Roman" panose="02020603050405020304" pitchFamily="18" charset="0"/>
                        </a:rPr>
                        <a:t>testCalFee</a:t>
                      </a:r>
                      <a:r>
                        <a:rPr lang="en-US" sz="1800" kern="100" dirty="0">
                          <a:effectLst/>
                          <a:latin typeface="Times New Roman" panose="02020603050405020304" pitchFamily="18" charset="0"/>
                          <a:cs typeface="Times New Roman" panose="02020603050405020304" pitchFamily="18" charset="0"/>
                        </a:rPr>
                        <a:t> {</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0">
                <a:tc>
                  <a:txBody>
                    <a:bodyPr/>
                    <a:lstStyle/>
                    <a:p>
                      <a:pPr indent="266700" algn="just"/>
                      <a:r>
                        <a:rPr lang="en-US" sz="1800" kern="100" dirty="0">
                          <a:effectLst/>
                          <a:latin typeface="Times New Roman" panose="02020603050405020304" pitchFamily="18" charset="0"/>
                          <a:cs typeface="Times New Roman" panose="02020603050405020304" pitchFamily="18" charset="0"/>
                        </a:rPr>
                        <a:t>2</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en-US" sz="1800" kern="100" dirty="0">
                          <a:effectLst/>
                          <a:latin typeface="Times New Roman" panose="02020603050405020304" pitchFamily="18" charset="0"/>
                          <a:cs typeface="Times New Roman" panose="02020603050405020304" pitchFamily="18" charset="0"/>
                        </a:rPr>
                        <a:t>     @Test    </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0">
                <a:tc>
                  <a:txBody>
                    <a:bodyPr/>
                    <a:lstStyle/>
                    <a:p>
                      <a:pPr indent="266700" algn="just"/>
                      <a:r>
                        <a:rPr lang="en-US" sz="1800" kern="100" dirty="0">
                          <a:effectLst/>
                          <a:latin typeface="Times New Roman" panose="02020603050405020304" pitchFamily="18" charset="0"/>
                          <a:cs typeface="Times New Roman" panose="02020603050405020304" pitchFamily="18" charset="0"/>
                        </a:rPr>
                        <a:t>3</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en-US" sz="1800" kern="100" dirty="0">
                          <a:effectLst/>
                          <a:latin typeface="Times New Roman" panose="02020603050405020304" pitchFamily="18" charset="0"/>
                          <a:cs typeface="Times New Roman" panose="02020603050405020304" pitchFamily="18" charset="0"/>
                        </a:rPr>
                        <a:t>     public void </a:t>
                      </a:r>
                      <a:r>
                        <a:rPr lang="en-US" sz="1800" kern="100" dirty="0" err="1">
                          <a:effectLst/>
                          <a:latin typeface="Times New Roman" panose="02020603050405020304" pitchFamily="18" charset="0"/>
                          <a:cs typeface="Times New Roman" panose="02020603050405020304" pitchFamily="18" charset="0"/>
                        </a:rPr>
                        <a:t>testCalFeeByCity</a:t>
                      </a:r>
                      <a:r>
                        <a:rPr lang="en-US" sz="1800" kern="100" dirty="0">
                          <a:effectLst/>
                          <a:latin typeface="Times New Roman" panose="02020603050405020304" pitchFamily="18" charset="0"/>
                          <a:cs typeface="Times New Roman" panose="02020603050405020304" pitchFamily="18" charset="0"/>
                        </a:rPr>
                        <a:t>() {</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0">
                <a:tc>
                  <a:txBody>
                    <a:bodyPr/>
                    <a:lstStyle/>
                    <a:p>
                      <a:pPr indent="266700" algn="just"/>
                      <a:r>
                        <a:rPr lang="en-US" sz="1800" kern="100" dirty="0">
                          <a:effectLst/>
                          <a:latin typeface="Times New Roman" panose="02020603050405020304" pitchFamily="18" charset="0"/>
                          <a:cs typeface="Times New Roman" panose="02020603050405020304" pitchFamily="18" charset="0"/>
                        </a:rPr>
                        <a:t>4</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MockUp</a:t>
                      </a:r>
                      <a:r>
                        <a:rPr lang="en-US" sz="1800" kern="100" dirty="0">
                          <a:effectLst/>
                          <a:latin typeface="Times New Roman" panose="02020603050405020304" pitchFamily="18" charset="0"/>
                          <a:cs typeface="Times New Roman" panose="02020603050405020304" pitchFamily="18" charset="0"/>
                        </a:rPr>
                        <a:t>&lt;</a:t>
                      </a:r>
                      <a:r>
                        <a:rPr lang="en-US" sz="1800" kern="100" dirty="0" err="1">
                          <a:effectLst/>
                          <a:latin typeface="Times New Roman" panose="02020603050405020304" pitchFamily="18" charset="0"/>
                          <a:cs typeface="Times New Roman" panose="02020603050405020304" pitchFamily="18" charset="0"/>
                        </a:rPr>
                        <a:t>IGetPostcode</a:t>
                      </a:r>
                      <a:r>
                        <a:rPr lang="en-US" sz="1800" kern="100" dirty="0">
                          <a:effectLst/>
                          <a:latin typeface="Times New Roman" panose="02020603050405020304" pitchFamily="18" charset="0"/>
                          <a:cs typeface="Times New Roman" panose="02020603050405020304" pitchFamily="18" charset="0"/>
                        </a:rPr>
                        <a:t>&gt; stub = new </a:t>
                      </a:r>
                      <a:r>
                        <a:rPr lang="en-US" sz="1800" kern="100" dirty="0" err="1">
                          <a:effectLst/>
                          <a:latin typeface="Times New Roman" panose="02020603050405020304" pitchFamily="18" charset="0"/>
                          <a:cs typeface="Times New Roman" panose="02020603050405020304" pitchFamily="18" charset="0"/>
                        </a:rPr>
                        <a:t>MockUp</a:t>
                      </a:r>
                      <a:r>
                        <a:rPr lang="en-US" sz="1800" kern="100" dirty="0">
                          <a:effectLst/>
                          <a:latin typeface="Times New Roman" panose="02020603050405020304" pitchFamily="18" charset="0"/>
                          <a:cs typeface="Times New Roman" panose="02020603050405020304" pitchFamily="18" charset="0"/>
                        </a:rPr>
                        <a:t>&lt;</a:t>
                      </a:r>
                      <a:r>
                        <a:rPr lang="en-US" sz="1800" kern="100" dirty="0" err="1">
                          <a:effectLst/>
                          <a:latin typeface="Times New Roman" panose="02020603050405020304" pitchFamily="18" charset="0"/>
                          <a:cs typeface="Times New Roman" panose="02020603050405020304" pitchFamily="18" charset="0"/>
                        </a:rPr>
                        <a:t>IGetPostcode</a:t>
                      </a:r>
                      <a:r>
                        <a:rPr lang="en-US" sz="1800" kern="100" dirty="0">
                          <a:effectLst/>
                          <a:latin typeface="Times New Roman" panose="02020603050405020304" pitchFamily="18" charset="0"/>
                          <a:cs typeface="Times New Roman" panose="02020603050405020304" pitchFamily="18" charset="0"/>
                        </a:rPr>
                        <a:t>&gt;() {</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0">
                <a:tc>
                  <a:txBody>
                    <a:bodyPr/>
                    <a:lstStyle/>
                    <a:p>
                      <a:pPr indent="266700" algn="just"/>
                      <a:r>
                        <a:rPr lang="en-US" sz="1800" kern="100" dirty="0">
                          <a:effectLst/>
                          <a:latin typeface="Times New Roman" panose="02020603050405020304" pitchFamily="18" charset="0"/>
                          <a:cs typeface="Times New Roman" panose="02020603050405020304" pitchFamily="18" charset="0"/>
                        </a:rPr>
                        <a:t>5</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en-US" sz="1800" kern="100">
                          <a:effectLst/>
                          <a:latin typeface="Times New Roman" panose="02020603050405020304" pitchFamily="18" charset="0"/>
                          <a:cs typeface="Times New Roman" panose="02020603050405020304" pitchFamily="18" charset="0"/>
                        </a:rPr>
                        <a:t>             @Mock</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0">
                <a:tc>
                  <a:txBody>
                    <a:bodyPr/>
                    <a:lstStyle/>
                    <a:p>
                      <a:pPr indent="266700" algn="just"/>
                      <a:r>
                        <a:rPr lang="en-US" sz="1800" kern="100" dirty="0">
                          <a:effectLst/>
                          <a:latin typeface="Times New Roman" panose="02020603050405020304" pitchFamily="18" charset="0"/>
                          <a:cs typeface="Times New Roman" panose="02020603050405020304" pitchFamily="18" charset="0"/>
                        </a:rPr>
                        <a:t>6</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en-US" sz="1800" kern="100" dirty="0">
                          <a:effectLst/>
                          <a:latin typeface="Times New Roman" panose="02020603050405020304" pitchFamily="18" charset="0"/>
                          <a:cs typeface="Times New Roman" panose="02020603050405020304" pitchFamily="18" charset="0"/>
                        </a:rPr>
                        <a:t>             public String </a:t>
                      </a:r>
                      <a:r>
                        <a:rPr lang="en-US" sz="1800" kern="100" dirty="0" err="1">
                          <a:effectLst/>
                          <a:latin typeface="Times New Roman" panose="02020603050405020304" pitchFamily="18" charset="0"/>
                          <a:cs typeface="Times New Roman" panose="02020603050405020304" pitchFamily="18" charset="0"/>
                        </a:rPr>
                        <a:t>getPCodeByCity</a:t>
                      </a:r>
                      <a:r>
                        <a:rPr lang="en-US" sz="1800" kern="100" dirty="0">
                          <a:effectLst/>
                          <a:latin typeface="Times New Roman" panose="02020603050405020304" pitchFamily="18" charset="0"/>
                          <a:cs typeface="Times New Roman" panose="02020603050405020304" pitchFamily="18" charset="0"/>
                        </a:rPr>
                        <a:t>(String city) {</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0">
                <a:tc>
                  <a:txBody>
                    <a:bodyPr/>
                    <a:lstStyle/>
                    <a:p>
                      <a:pPr indent="266700" algn="just"/>
                      <a:r>
                        <a:rPr lang="en-US" sz="1800" kern="100" dirty="0">
                          <a:effectLst/>
                          <a:latin typeface="Times New Roman" panose="02020603050405020304" pitchFamily="18" charset="0"/>
                          <a:cs typeface="Times New Roman" panose="02020603050405020304" pitchFamily="18" charset="0"/>
                        </a:rPr>
                        <a:t>7</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en-US" sz="1800" kern="100" dirty="0">
                          <a:effectLst/>
                          <a:latin typeface="Times New Roman" panose="02020603050405020304" pitchFamily="18" charset="0"/>
                          <a:cs typeface="Times New Roman" panose="02020603050405020304" pitchFamily="18" charset="0"/>
                        </a:rPr>
                        <a:t>                 if ("</a:t>
                      </a:r>
                      <a:r>
                        <a:rPr lang="en-US" sz="1800" kern="100" dirty="0" err="1">
                          <a:effectLst/>
                          <a:latin typeface="Times New Roman" panose="02020603050405020304" pitchFamily="18" charset="0"/>
                          <a:cs typeface="Times New Roman" panose="02020603050405020304" pitchFamily="18" charset="0"/>
                        </a:rPr>
                        <a:t>Shanghai".equals</a:t>
                      </a:r>
                      <a:r>
                        <a:rPr lang="en-US" sz="1800" kern="100" dirty="0">
                          <a:effectLst/>
                          <a:latin typeface="Times New Roman" panose="02020603050405020304" pitchFamily="18" charset="0"/>
                          <a:cs typeface="Times New Roman" panose="02020603050405020304" pitchFamily="18" charset="0"/>
                        </a:rPr>
                        <a:t>(city)) {</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0">
                <a:tc>
                  <a:txBody>
                    <a:bodyPr/>
                    <a:lstStyle/>
                    <a:p>
                      <a:pPr indent="266700" algn="just"/>
                      <a:r>
                        <a:rPr lang="en-US" sz="1800" kern="100" dirty="0">
                          <a:effectLst/>
                          <a:latin typeface="Times New Roman" panose="02020603050405020304" pitchFamily="18" charset="0"/>
                          <a:cs typeface="Times New Roman" panose="02020603050405020304" pitchFamily="18" charset="0"/>
                        </a:rPr>
                        <a:t>8</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en-US" sz="1800" kern="100" dirty="0">
                          <a:effectLst/>
                          <a:latin typeface="Times New Roman" panose="02020603050405020304" pitchFamily="18" charset="0"/>
                          <a:cs typeface="Times New Roman" panose="02020603050405020304" pitchFamily="18" charset="0"/>
                        </a:rPr>
                        <a:t>                     return "200000";</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0">
                <a:tc>
                  <a:txBody>
                    <a:bodyPr/>
                    <a:lstStyle/>
                    <a:p>
                      <a:pPr indent="266700" algn="just"/>
                      <a:r>
                        <a:rPr lang="en-US" sz="1800" kern="100" dirty="0">
                          <a:effectLst/>
                          <a:latin typeface="Times New Roman" panose="02020603050405020304" pitchFamily="18" charset="0"/>
                          <a:cs typeface="Times New Roman" panose="02020603050405020304" pitchFamily="18" charset="0"/>
                        </a:rPr>
                        <a:t>9</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en-US" sz="1800" kern="100" dirty="0">
                          <a:effectLst/>
                          <a:latin typeface="Times New Roman" panose="02020603050405020304" pitchFamily="18" charset="0"/>
                          <a:cs typeface="Times New Roman" panose="02020603050405020304" pitchFamily="18" charset="0"/>
                        </a:rPr>
                        <a:t>                 }</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0">
                <a:tc>
                  <a:txBody>
                    <a:bodyPr/>
                    <a:lstStyle/>
                    <a:p>
                      <a:pPr indent="266700" algn="just"/>
                      <a:r>
                        <a:rPr lang="en-US" sz="1800" kern="100" dirty="0">
                          <a:effectLst/>
                          <a:latin typeface="Times New Roman" panose="02020603050405020304" pitchFamily="18" charset="0"/>
                          <a:cs typeface="Times New Roman" panose="02020603050405020304" pitchFamily="18" charset="0"/>
                        </a:rPr>
                        <a:t>10</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en-US" sz="1800" kern="100" dirty="0">
                          <a:effectLst/>
                          <a:latin typeface="Times New Roman" panose="02020603050405020304" pitchFamily="18" charset="0"/>
                          <a:cs typeface="Times New Roman" panose="02020603050405020304" pitchFamily="18" charset="0"/>
                        </a:rPr>
                        <a:t>                 else {</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0">
                <a:tc>
                  <a:txBody>
                    <a:bodyPr/>
                    <a:lstStyle/>
                    <a:p>
                      <a:pPr indent="266700" algn="just"/>
                      <a:r>
                        <a:rPr lang="en-US" sz="1800" kern="100" dirty="0">
                          <a:effectLst/>
                          <a:latin typeface="Times New Roman" panose="02020603050405020304" pitchFamily="18" charset="0"/>
                          <a:cs typeface="Times New Roman" panose="02020603050405020304" pitchFamily="18" charset="0"/>
                        </a:rPr>
                        <a:t>11</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en-US" sz="1800" kern="100" dirty="0">
                          <a:effectLst/>
                          <a:latin typeface="Times New Roman" panose="02020603050405020304" pitchFamily="18" charset="0"/>
                          <a:cs typeface="Times New Roman" panose="02020603050405020304" pitchFamily="18" charset="0"/>
                        </a:rPr>
                        <a:t>                     return "000000";</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0">
                <a:tc>
                  <a:txBody>
                    <a:bodyPr/>
                    <a:lstStyle/>
                    <a:p>
                      <a:pPr indent="266700" algn="just"/>
                      <a:r>
                        <a:rPr lang="en-US" sz="1800" kern="100" dirty="0">
                          <a:effectLst/>
                          <a:latin typeface="Times New Roman" panose="02020603050405020304" pitchFamily="18" charset="0"/>
                          <a:cs typeface="Times New Roman" panose="02020603050405020304" pitchFamily="18" charset="0"/>
                        </a:rPr>
                        <a:t>12</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en-US" sz="1800" kern="100" dirty="0">
                          <a:effectLst/>
                          <a:latin typeface="Times New Roman" panose="02020603050405020304" pitchFamily="18" charset="0"/>
                          <a:cs typeface="Times New Roman" panose="02020603050405020304" pitchFamily="18" charset="0"/>
                        </a:rPr>
                        <a:t>                 }</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0">
                <a:tc>
                  <a:txBody>
                    <a:bodyPr/>
                    <a:lstStyle/>
                    <a:p>
                      <a:pPr indent="266700" algn="just"/>
                      <a:r>
                        <a:rPr lang="en-US" sz="1800" kern="100" dirty="0">
                          <a:effectLst/>
                          <a:latin typeface="Times New Roman" panose="02020603050405020304" pitchFamily="18" charset="0"/>
                          <a:cs typeface="Times New Roman" panose="02020603050405020304" pitchFamily="18" charset="0"/>
                        </a:rPr>
                        <a:t>13</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en-US" sz="1800" kern="100" dirty="0">
                          <a:effectLst/>
                          <a:latin typeface="Times New Roman" panose="02020603050405020304" pitchFamily="18" charset="0"/>
                          <a:cs typeface="Times New Roman" panose="02020603050405020304" pitchFamily="18" charset="0"/>
                        </a:rPr>
                        <a:t>             }</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0">
                <a:tc>
                  <a:txBody>
                    <a:bodyPr/>
                    <a:lstStyle/>
                    <a:p>
                      <a:pPr indent="266700" algn="just"/>
                      <a:r>
                        <a:rPr lang="en-US" sz="1800" kern="100" dirty="0">
                          <a:effectLst/>
                          <a:latin typeface="Times New Roman" panose="02020603050405020304" pitchFamily="18" charset="0"/>
                          <a:cs typeface="Times New Roman" panose="02020603050405020304" pitchFamily="18" charset="0"/>
                        </a:rPr>
                        <a:t>14</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en-US" sz="1800" kern="100" dirty="0">
                          <a:effectLst/>
                          <a:latin typeface="Times New Roman" panose="02020603050405020304" pitchFamily="18" charset="0"/>
                          <a:cs typeface="Times New Roman" panose="02020603050405020304" pitchFamily="18" charset="0"/>
                        </a:rPr>
                        <a:t>        };</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0">
                <a:tc>
                  <a:txBody>
                    <a:bodyPr/>
                    <a:lstStyle/>
                    <a:p>
                      <a:pPr indent="266700" algn="just"/>
                      <a:r>
                        <a:rPr lang="en-US" sz="1800" kern="100" dirty="0">
                          <a:effectLst/>
                          <a:latin typeface="Times New Roman" panose="02020603050405020304" pitchFamily="18" charset="0"/>
                          <a:cs typeface="Times New Roman" panose="02020603050405020304" pitchFamily="18" charset="0"/>
                        </a:rPr>
                        <a:t>15</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IGetPostcode</a:t>
                      </a: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mockInstance</a:t>
                      </a:r>
                      <a:r>
                        <a:rPr lang="en-US" sz="1800" kern="100" dirty="0">
                          <a:effectLst/>
                          <a:latin typeface="Times New Roman" panose="02020603050405020304" pitchFamily="18" charset="0"/>
                          <a:cs typeface="Times New Roman" panose="02020603050405020304" pitchFamily="18" charset="0"/>
                        </a:rPr>
                        <a:t> = </a:t>
                      </a:r>
                      <a:r>
                        <a:rPr lang="en-US" sz="1800" kern="100" dirty="0" err="1">
                          <a:effectLst/>
                          <a:latin typeface="Times New Roman" panose="02020603050405020304" pitchFamily="18" charset="0"/>
                          <a:cs typeface="Times New Roman" panose="02020603050405020304" pitchFamily="18" charset="0"/>
                        </a:rPr>
                        <a:t>stub.getMockInstance</a:t>
                      </a:r>
                      <a:r>
                        <a:rPr lang="en-US" sz="1800" kern="100" dirty="0">
                          <a:effectLst/>
                          <a:latin typeface="Times New Roman" panose="02020603050405020304" pitchFamily="18" charset="0"/>
                          <a:cs typeface="Times New Roman" panose="02020603050405020304" pitchFamily="18" charset="0"/>
                        </a:rPr>
                        <a:t>();</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0">
                <a:tc>
                  <a:txBody>
                    <a:bodyPr/>
                    <a:lstStyle/>
                    <a:p>
                      <a:pPr indent="266700" algn="just"/>
                      <a:r>
                        <a:rPr lang="en-US" sz="1800" kern="100" dirty="0">
                          <a:effectLst/>
                          <a:latin typeface="Times New Roman" panose="02020603050405020304" pitchFamily="18" charset="0"/>
                          <a:cs typeface="Times New Roman" panose="02020603050405020304" pitchFamily="18" charset="0"/>
                        </a:rPr>
                        <a:t>16</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CalFee</a:t>
                      </a:r>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calFee</a:t>
                      </a:r>
                      <a:r>
                        <a:rPr lang="en-US" sz="1800" kern="100" dirty="0">
                          <a:effectLst/>
                          <a:latin typeface="Times New Roman" panose="02020603050405020304" pitchFamily="18" charset="0"/>
                          <a:cs typeface="Times New Roman" panose="02020603050405020304" pitchFamily="18" charset="0"/>
                        </a:rPr>
                        <a:t> = new </a:t>
                      </a:r>
                      <a:r>
                        <a:rPr lang="en-US" sz="1800" kern="100" dirty="0" err="1">
                          <a:effectLst/>
                          <a:latin typeface="Times New Roman" panose="02020603050405020304" pitchFamily="18" charset="0"/>
                          <a:cs typeface="Times New Roman" panose="02020603050405020304" pitchFamily="18" charset="0"/>
                        </a:rPr>
                        <a:t>CalFee</a:t>
                      </a:r>
                      <a:r>
                        <a:rPr lang="en-US" sz="1800" kern="100" dirty="0">
                          <a:effectLst/>
                          <a:latin typeface="Times New Roman" panose="02020603050405020304" pitchFamily="18" charset="0"/>
                          <a:cs typeface="Times New Roman" panose="02020603050405020304" pitchFamily="18" charset="0"/>
                        </a:rPr>
                        <a:t>(</a:t>
                      </a:r>
                      <a:r>
                        <a:rPr lang="en-US" sz="1800" kern="100" dirty="0" err="1">
                          <a:effectLst/>
                          <a:latin typeface="Times New Roman" panose="02020603050405020304" pitchFamily="18" charset="0"/>
                          <a:cs typeface="Times New Roman" panose="02020603050405020304" pitchFamily="18" charset="0"/>
                        </a:rPr>
                        <a:t>mockInstance</a:t>
                      </a:r>
                      <a:r>
                        <a:rPr lang="en-US" sz="1800" kern="100" dirty="0">
                          <a:effectLst/>
                          <a:latin typeface="Times New Roman" panose="02020603050405020304" pitchFamily="18" charset="0"/>
                          <a:cs typeface="Times New Roman" panose="02020603050405020304" pitchFamily="18" charset="0"/>
                        </a:rPr>
                        <a:t>);</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0">
                <a:tc>
                  <a:txBody>
                    <a:bodyPr/>
                    <a:lstStyle/>
                    <a:p>
                      <a:pPr indent="266700" algn="just"/>
                      <a:r>
                        <a:rPr lang="en-US" sz="1800" kern="100" dirty="0">
                          <a:effectLst/>
                          <a:latin typeface="Times New Roman" panose="02020603050405020304" pitchFamily="18" charset="0"/>
                          <a:cs typeface="Times New Roman" panose="02020603050405020304" pitchFamily="18" charset="0"/>
                        </a:rPr>
                        <a:t>17</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en-US" sz="1800" kern="1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cs typeface="Times New Roman" panose="02020603050405020304" pitchFamily="18" charset="0"/>
                        </a:rPr>
                        <a:t>assertEquals</a:t>
                      </a:r>
                      <a:r>
                        <a:rPr lang="en-US" sz="1800" kern="100" dirty="0">
                          <a:effectLst/>
                          <a:latin typeface="Times New Roman" panose="02020603050405020304" pitchFamily="18" charset="0"/>
                          <a:cs typeface="Times New Roman" panose="02020603050405020304" pitchFamily="18" charset="0"/>
                        </a:rPr>
                        <a:t>(20,calFee.calFeeByCity("Shanghai"));</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0">
                <a:tc>
                  <a:txBody>
                    <a:bodyPr/>
                    <a:lstStyle/>
                    <a:p>
                      <a:pPr indent="266700" algn="just"/>
                      <a:r>
                        <a:rPr lang="en-US" sz="1800" kern="100">
                          <a:effectLst/>
                          <a:latin typeface="Times New Roman" panose="02020603050405020304" pitchFamily="18" charset="0"/>
                          <a:cs typeface="Times New Roman" panose="02020603050405020304" pitchFamily="18" charset="0"/>
                        </a:rPr>
                        <a:t>18</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en-US" sz="1800" kern="100" dirty="0">
                          <a:effectLst/>
                          <a:latin typeface="Times New Roman" panose="02020603050405020304" pitchFamily="18" charset="0"/>
                          <a:cs typeface="Times New Roman" panose="02020603050405020304" pitchFamily="18" charset="0"/>
                        </a:rPr>
                        <a:t>    }</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0">
                <a:tc>
                  <a:txBody>
                    <a:bodyPr/>
                    <a:lstStyle/>
                    <a:p>
                      <a:pPr indent="266700" algn="just"/>
                      <a:r>
                        <a:rPr lang="en-US" sz="1800" kern="100">
                          <a:effectLst/>
                          <a:latin typeface="Times New Roman" panose="02020603050405020304" pitchFamily="18" charset="0"/>
                          <a:cs typeface="Times New Roman" panose="02020603050405020304" pitchFamily="18" charset="0"/>
                        </a:rPr>
                        <a:t>19</a:t>
                      </a:r>
                      <a:endParaRPr lang="zh-CN" sz="2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en-US" sz="1800" kern="100" dirty="0">
                          <a:effectLst/>
                          <a:latin typeface="Times New Roman" panose="02020603050405020304" pitchFamily="18" charset="0"/>
                          <a:cs typeface="Times New Roman" panose="02020603050405020304" pitchFamily="18" charset="0"/>
                        </a:rPr>
                        <a:t>}</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8" name="文本框 7"/>
          <p:cNvSpPr txBox="1"/>
          <p:nvPr/>
        </p:nvSpPr>
        <p:spPr>
          <a:xfrm>
            <a:off x="6984409" y="3209526"/>
            <a:ext cx="4692659" cy="707886"/>
          </a:xfrm>
          <a:prstGeom prst="rect">
            <a:avLst/>
          </a:prstGeom>
          <a:noFill/>
        </p:spPr>
        <p:txBody>
          <a:bodyPr wrap="square">
            <a:spAutoFit/>
          </a:bodyPr>
          <a:lstStyle/>
          <a:p>
            <a:r>
              <a:rPr lang="zh-CN" altLang="en-US" sz="2000" dirty="0">
                <a:solidFill>
                  <a:srgbClr val="FF0000"/>
                </a:solidFill>
                <a:latin typeface="+mn-ea"/>
              </a:rPr>
              <a:t>定义并构造一个代表</a:t>
            </a:r>
            <a:r>
              <a:rPr lang="en-GB" altLang="zh-CN" sz="2000" dirty="0" err="1">
                <a:solidFill>
                  <a:srgbClr val="FF0000"/>
                </a:solidFill>
                <a:latin typeface="+mn-ea"/>
              </a:rPr>
              <a:t>IGetPostcode</a:t>
            </a:r>
            <a:r>
              <a:rPr lang="zh-CN" altLang="en-US" sz="2000" dirty="0">
                <a:solidFill>
                  <a:srgbClr val="FF0000"/>
                </a:solidFill>
                <a:latin typeface="+mn-ea"/>
              </a:rPr>
              <a:t>接口的测试桩</a:t>
            </a:r>
            <a:r>
              <a:rPr lang="en-GB" altLang="zh-CN" sz="2000" dirty="0">
                <a:solidFill>
                  <a:srgbClr val="FF0000"/>
                </a:solidFill>
                <a:latin typeface="+mn-ea"/>
              </a:rPr>
              <a:t>sub</a:t>
            </a:r>
            <a:endParaRPr lang="zh-CN" altLang="en-US" sz="2000" dirty="0">
              <a:solidFill>
                <a:srgbClr val="FF0000"/>
              </a:solidFill>
              <a:latin typeface="+mn-ea"/>
            </a:endParaRPr>
          </a:p>
        </p:txBody>
      </p:sp>
      <p:sp>
        <p:nvSpPr>
          <p:cNvPr id="11" name="文本框 10"/>
          <p:cNvSpPr txBox="1"/>
          <p:nvPr/>
        </p:nvSpPr>
        <p:spPr>
          <a:xfrm>
            <a:off x="6954200" y="5111323"/>
            <a:ext cx="2179053" cy="400110"/>
          </a:xfrm>
          <a:prstGeom prst="rect">
            <a:avLst/>
          </a:prstGeom>
          <a:noFill/>
        </p:spPr>
        <p:txBody>
          <a:bodyPr wrap="square">
            <a:spAutoFit/>
          </a:bodyPr>
          <a:lstStyle/>
          <a:p>
            <a:r>
              <a:rPr lang="zh-CN" altLang="en-US" sz="2000" dirty="0">
                <a:solidFill>
                  <a:srgbClr val="FF0000"/>
                </a:solidFill>
                <a:latin typeface="+mn-ea"/>
              </a:rPr>
              <a:t>实例化测试桩</a:t>
            </a:r>
            <a:endParaRPr lang="zh-CN" altLang="en-US" sz="2000" dirty="0">
              <a:solidFill>
                <a:srgbClr val="FF0000"/>
              </a:solidFill>
              <a:latin typeface="+mn-ea"/>
            </a:endParaRPr>
          </a:p>
        </p:txBody>
      </p:sp>
      <p:sp>
        <p:nvSpPr>
          <p:cNvPr id="12" name="文本框 11"/>
          <p:cNvSpPr txBox="1"/>
          <p:nvPr/>
        </p:nvSpPr>
        <p:spPr>
          <a:xfrm>
            <a:off x="6954200" y="5404045"/>
            <a:ext cx="4162973" cy="400110"/>
          </a:xfrm>
          <a:prstGeom prst="rect">
            <a:avLst/>
          </a:prstGeom>
          <a:noFill/>
        </p:spPr>
        <p:txBody>
          <a:bodyPr wrap="square">
            <a:spAutoFit/>
          </a:bodyPr>
          <a:lstStyle/>
          <a:p>
            <a:r>
              <a:rPr lang="zh-CN" altLang="en-US" sz="2000" dirty="0">
                <a:solidFill>
                  <a:srgbClr val="FF0000"/>
                </a:solidFill>
                <a:latin typeface="+mn-ea"/>
              </a:rPr>
              <a:t>实例化被测方法的实例化对象</a:t>
            </a:r>
            <a:endParaRPr lang="zh-CN" altLang="en-US" sz="2000" dirty="0">
              <a:solidFill>
                <a:srgbClr val="FF0000"/>
              </a:solidFill>
              <a:latin typeface="+mn-ea"/>
            </a:endParaRPr>
          </a:p>
        </p:txBody>
      </p:sp>
      <p:sp>
        <p:nvSpPr>
          <p:cNvPr id="13" name="文本框 12"/>
          <p:cNvSpPr txBox="1"/>
          <p:nvPr/>
        </p:nvSpPr>
        <p:spPr>
          <a:xfrm>
            <a:off x="6950527" y="5760819"/>
            <a:ext cx="5020493" cy="400110"/>
          </a:xfrm>
          <a:prstGeom prst="rect">
            <a:avLst/>
          </a:prstGeom>
          <a:noFill/>
        </p:spPr>
        <p:txBody>
          <a:bodyPr wrap="square">
            <a:spAutoFit/>
          </a:bodyPr>
          <a:lstStyle/>
          <a:p>
            <a:r>
              <a:rPr lang="zh-CN" altLang="en-US" sz="2000" dirty="0">
                <a:solidFill>
                  <a:srgbClr val="FF0000"/>
                </a:solidFill>
                <a:latin typeface="+mn-ea"/>
              </a:rPr>
              <a:t>利用断言对返回结果进行判断</a:t>
            </a:r>
            <a:endParaRPr lang="zh-CN" altLang="en-US" sz="2000" dirty="0">
              <a:solidFill>
                <a:srgbClr val="FF0000"/>
              </a:solidFill>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JUnit </a:t>
            </a:r>
            <a:r>
              <a:rPr lang="en-US" altLang="zh-CN" dirty="0" err="1"/>
              <a:t>assertXXX</a:t>
            </a:r>
            <a:r>
              <a:rPr lang="en-US" altLang="zh-CN" dirty="0"/>
              <a:t>( ) </a:t>
            </a:r>
            <a:endParaRPr lang="zh-CN" altLang="en-US" dirty="0"/>
          </a:p>
        </p:txBody>
      </p:sp>
      <p:sp>
        <p:nvSpPr>
          <p:cNvPr id="3" name="内容占位符 2"/>
          <p:cNvSpPr>
            <a:spLocks noGrp="1"/>
          </p:cNvSpPr>
          <p:nvPr>
            <p:ph idx="1"/>
          </p:nvPr>
        </p:nvSpPr>
        <p:spPr>
          <a:xfrm>
            <a:off x="994621" y="5607900"/>
            <a:ext cx="10017090" cy="707827"/>
          </a:xfrm>
        </p:spPr>
        <p:txBody>
          <a:bodyPr/>
          <a:lstStyle/>
          <a:p>
            <a:r>
              <a:rPr lang="zh-CN" altLang="en-US" dirty="0">
                <a:latin typeface="+mn-ea"/>
              </a:rPr>
              <a:t>使用一系列的</a:t>
            </a:r>
            <a:r>
              <a:rPr lang="en-US" altLang="zh-CN" dirty="0" err="1">
                <a:latin typeface="+mn-ea"/>
              </a:rPr>
              <a:t>assertXXX</a:t>
            </a:r>
            <a:r>
              <a:rPr lang="zh-CN" altLang="en-US" dirty="0">
                <a:latin typeface="+mn-ea"/>
              </a:rPr>
              <a:t>方法来判断执行结果是否和预期相符，不符则执行失败，不会再</a:t>
            </a:r>
            <a:r>
              <a:rPr lang="zh-CN" altLang="en-US" dirty="0" smtClean="0">
                <a:latin typeface="+mn-ea"/>
              </a:rPr>
              <a:t>继续执行当前方法</a:t>
            </a:r>
            <a:r>
              <a:rPr lang="zh-CN" altLang="en-US" dirty="0">
                <a:latin typeface="+mn-ea"/>
              </a:rPr>
              <a:t>的</a:t>
            </a:r>
            <a:r>
              <a:rPr lang="zh-CN" altLang="en-US" dirty="0" smtClean="0">
                <a:latin typeface="+mn-ea"/>
              </a:rPr>
              <a:t>余下</a:t>
            </a:r>
            <a:r>
              <a:rPr lang="zh-CN" altLang="en-US" dirty="0">
                <a:latin typeface="+mn-ea"/>
              </a:rPr>
              <a:t>部分</a:t>
            </a:r>
            <a:endParaRPr lang="zh-CN" altLang="en-US" dirty="0">
              <a:latin typeface="+mn-ea"/>
            </a:endParaRPr>
          </a:p>
          <a:p>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graphicFrame>
        <p:nvGraphicFramePr>
          <p:cNvPr id="5" name="Group 54"/>
          <p:cNvGraphicFramePr/>
          <p:nvPr/>
        </p:nvGraphicFramePr>
        <p:xfrm>
          <a:off x="1827275" y="1328451"/>
          <a:ext cx="8128331" cy="4012984"/>
        </p:xfrm>
        <a:graphic>
          <a:graphicData uri="http://schemas.openxmlformats.org/drawingml/2006/table">
            <a:tbl>
              <a:tblPr>
                <a:tableStyleId>{5DA37D80-6434-44D0-A028-1B22A696006F}</a:tableStyleId>
              </a:tblPr>
              <a:tblGrid>
                <a:gridCol w="2632406"/>
                <a:gridCol w="5495925"/>
              </a:tblGrid>
              <a:tr h="330200">
                <a:tc gridSpan="2">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u="none" strike="noStrike" cap="none" normalizeH="0" baseline="0" dirty="0" smtClean="0">
                          <a:ln>
                            <a:noFill/>
                          </a:ln>
                          <a:effectLst/>
                          <a:latin typeface="+mn-lt"/>
                          <a:cs typeface="Times New Roman" panose="02020603050405020304" pitchFamily="18" charset="0"/>
                        </a:rPr>
                        <a:t>Assert Method Summary</a:t>
                      </a:r>
                      <a:endParaRPr kumimoji="0" lang="en-US" altLang="zh-CN" sz="2400" b="0" i="0" u="none" strike="noStrike" cap="none" normalizeH="0" baseline="0" dirty="0" smtClean="0">
                        <a:ln>
                          <a:noFill/>
                        </a:ln>
                        <a:solidFill>
                          <a:schemeClr val="tx1"/>
                        </a:solidFill>
                        <a:effectLst/>
                        <a:latin typeface="+mn-lt"/>
                        <a:ea typeface="宋体" panose="02010600030101010101" pitchFamily="2" charset="-122"/>
                        <a:cs typeface="Times New Roman" panose="02020603050405020304" pitchFamily="18" charset="0"/>
                      </a:endParaRPr>
                    </a:p>
                  </a:txBody>
                  <a:tcPr marL="83872" marR="83872" marT="41940" marB="41940" anchor="ctr" horzOverflow="overflow"/>
                </a:tc>
                <a:tc hMerge="1">
                  <a:tcPr/>
                </a:tc>
              </a:tr>
              <a:tr h="33020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u="none" strike="noStrike" cap="none" normalizeH="0" baseline="0" smtClean="0">
                          <a:ln>
                            <a:noFill/>
                          </a:ln>
                          <a:effectLst/>
                          <a:latin typeface="+mn-lt"/>
                          <a:cs typeface="Times New Roman" panose="02020603050405020304" pitchFamily="18" charset="0"/>
                        </a:rPr>
                        <a:t>Method</a:t>
                      </a:r>
                      <a:endParaRPr kumimoji="0" lang="en-US" altLang="zh-CN" sz="2000" b="0" i="0" u="none" strike="noStrike" cap="none" normalizeH="0" baseline="0" smtClean="0">
                        <a:ln>
                          <a:noFill/>
                        </a:ln>
                        <a:solidFill>
                          <a:schemeClr val="tx1"/>
                        </a:solidFill>
                        <a:effectLst/>
                        <a:latin typeface="+mn-lt"/>
                        <a:ea typeface="宋体" panose="02010600030101010101" pitchFamily="2" charset="-122"/>
                        <a:cs typeface="Times New Roman" panose="02020603050405020304" pitchFamily="18" charset="0"/>
                      </a:endParaRPr>
                    </a:p>
                  </a:txBody>
                  <a:tcPr marL="83872" marR="83872" marT="41940" marB="41940" anchor="ctr" horzOverflow="overflow"/>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u="none" strike="noStrike" cap="none" normalizeH="0" baseline="0" dirty="0" smtClean="0">
                          <a:ln>
                            <a:noFill/>
                          </a:ln>
                          <a:effectLst/>
                          <a:latin typeface="+mn-lt"/>
                          <a:cs typeface="Times New Roman" panose="02020603050405020304" pitchFamily="18" charset="0"/>
                        </a:rPr>
                        <a:t>Description</a:t>
                      </a:r>
                      <a:endParaRPr kumimoji="0" lang="en-US" altLang="zh-CN" sz="2000" b="0" i="0" u="none" strike="noStrike" cap="none" normalizeH="0" baseline="0" dirty="0" smtClean="0">
                        <a:ln>
                          <a:noFill/>
                        </a:ln>
                        <a:solidFill>
                          <a:schemeClr val="tx1"/>
                        </a:solidFill>
                        <a:effectLst/>
                        <a:latin typeface="+mn-lt"/>
                        <a:ea typeface="宋体" panose="02010600030101010101" pitchFamily="2" charset="-122"/>
                        <a:cs typeface="Times New Roman" panose="02020603050405020304" pitchFamily="18" charset="0"/>
                      </a:endParaRPr>
                    </a:p>
                  </a:txBody>
                  <a:tcPr marL="83872" marR="83872" marT="41940" marB="41940" anchor="ctr" horzOverflow="overflow"/>
                </a:tc>
              </a:tr>
              <a:tr h="33020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u="none" strike="noStrike" cap="none" normalizeH="0" baseline="0" dirty="0" err="1" smtClean="0">
                          <a:ln>
                            <a:noFill/>
                          </a:ln>
                          <a:effectLst/>
                          <a:latin typeface="+mn-lt"/>
                          <a:cs typeface="Times New Roman" panose="02020603050405020304" pitchFamily="18" charset="0"/>
                        </a:rPr>
                        <a:t>assertEquals</a:t>
                      </a:r>
                      <a:r>
                        <a:rPr kumimoji="0" lang="en-US" altLang="zh-CN" sz="2000" u="none" strike="noStrike" cap="none" normalizeH="0" baseline="0" dirty="0" smtClean="0">
                          <a:ln>
                            <a:noFill/>
                          </a:ln>
                          <a:effectLst/>
                          <a:latin typeface="+mn-lt"/>
                          <a:cs typeface="Times New Roman" panose="02020603050405020304" pitchFamily="18" charset="0"/>
                        </a:rPr>
                        <a:t>( )</a:t>
                      </a:r>
                      <a:endParaRPr kumimoji="0" lang="en-US" altLang="zh-CN" sz="2000" b="0" i="0" u="none" strike="noStrike" cap="none" normalizeH="0" baseline="0" dirty="0" smtClean="0">
                        <a:ln>
                          <a:noFill/>
                        </a:ln>
                        <a:solidFill>
                          <a:schemeClr val="tx1"/>
                        </a:solidFill>
                        <a:effectLst/>
                        <a:latin typeface="+mn-lt"/>
                        <a:ea typeface="宋体" panose="02010600030101010101" pitchFamily="2" charset="-122"/>
                        <a:cs typeface="Times New Roman" panose="02020603050405020304" pitchFamily="18" charset="0"/>
                      </a:endParaRPr>
                    </a:p>
                  </a:txBody>
                  <a:tcPr marL="83872" marR="83872" marT="41940" marB="41940" anchor="ctr" horzOverflow="overflow"/>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latin typeface="+mn-lt"/>
                          <a:ea typeface="+mn-ea"/>
                          <a:cs typeface="Times New Roman" panose="02020603050405020304" pitchFamily="18" charset="0"/>
                        </a:rPr>
                        <a:t>进行等值比较</a:t>
                      </a:r>
                      <a:endParaRPr kumimoji="0" lang="zh-CN" altLang="en-US" sz="2000" b="0" i="0" u="none" strike="noStrike" cap="none" normalizeH="0" baseline="0" dirty="0" smtClean="0">
                        <a:ln>
                          <a:noFill/>
                        </a:ln>
                        <a:solidFill>
                          <a:schemeClr val="tx1"/>
                        </a:solidFill>
                        <a:effectLst/>
                        <a:latin typeface="+mn-lt"/>
                        <a:ea typeface="+mn-ea"/>
                        <a:cs typeface="Times New Roman" panose="02020603050405020304" pitchFamily="18" charset="0"/>
                      </a:endParaRPr>
                    </a:p>
                  </a:txBody>
                  <a:tcPr marL="83872" marR="83872" marT="41940" marB="41940" anchor="ctr" horzOverflow="overflow"/>
                </a:tc>
              </a:tr>
              <a:tr h="33020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u="none" strike="noStrike" cap="none" normalizeH="0" baseline="0" dirty="0" err="1" smtClean="0">
                          <a:ln>
                            <a:noFill/>
                          </a:ln>
                          <a:effectLst/>
                          <a:latin typeface="+mn-lt"/>
                          <a:cs typeface="Times New Roman" panose="02020603050405020304" pitchFamily="18" charset="0"/>
                        </a:rPr>
                        <a:t>assertFalse</a:t>
                      </a:r>
                      <a:r>
                        <a:rPr kumimoji="0" lang="en-US" altLang="zh-CN" sz="2000" u="none" strike="noStrike" cap="none" normalizeH="0" baseline="0" dirty="0" smtClean="0">
                          <a:ln>
                            <a:noFill/>
                          </a:ln>
                          <a:effectLst/>
                          <a:latin typeface="+mn-lt"/>
                          <a:cs typeface="Times New Roman" panose="02020603050405020304" pitchFamily="18" charset="0"/>
                        </a:rPr>
                        <a:t>( )</a:t>
                      </a:r>
                      <a:endParaRPr kumimoji="0" lang="en-US" altLang="zh-CN" sz="2000" b="0" i="0" u="none" strike="noStrike" cap="none" normalizeH="0" baseline="0" dirty="0" smtClean="0">
                        <a:ln>
                          <a:noFill/>
                        </a:ln>
                        <a:solidFill>
                          <a:schemeClr val="tx1"/>
                        </a:solidFill>
                        <a:effectLst/>
                        <a:latin typeface="+mn-lt"/>
                        <a:ea typeface="宋体" panose="02010600030101010101" pitchFamily="2" charset="-122"/>
                        <a:cs typeface="Times New Roman" panose="02020603050405020304" pitchFamily="18" charset="0"/>
                      </a:endParaRPr>
                    </a:p>
                  </a:txBody>
                  <a:tcPr marL="83872" marR="83872" marT="41940" marB="41940" anchor="ctr" horzOverflow="overflow"/>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latin typeface="+mn-lt"/>
                          <a:ea typeface="+mn-ea"/>
                          <a:cs typeface="Times New Roman" panose="02020603050405020304" pitchFamily="18" charset="0"/>
                        </a:rPr>
                        <a:t>进行</a:t>
                      </a:r>
                      <a:r>
                        <a:rPr kumimoji="0" lang="en-US" altLang="zh-CN" sz="2000" u="none" strike="noStrike" cap="none" normalizeH="0" baseline="0" dirty="0" err="1" smtClean="0">
                          <a:ln>
                            <a:noFill/>
                          </a:ln>
                          <a:effectLst/>
                          <a:latin typeface="+mn-lt"/>
                          <a:ea typeface="+mn-ea"/>
                          <a:cs typeface="Times New Roman" panose="02020603050405020304" pitchFamily="18" charset="0"/>
                        </a:rPr>
                        <a:t>boolean</a:t>
                      </a:r>
                      <a:r>
                        <a:rPr kumimoji="0" lang="zh-CN" altLang="en-US" sz="2000" u="none" strike="noStrike" cap="none" normalizeH="0" baseline="0" dirty="0" smtClean="0">
                          <a:ln>
                            <a:noFill/>
                          </a:ln>
                          <a:effectLst/>
                          <a:latin typeface="+mn-lt"/>
                          <a:ea typeface="+mn-ea"/>
                          <a:cs typeface="Times New Roman" panose="02020603050405020304" pitchFamily="18" charset="0"/>
                        </a:rPr>
                        <a:t>值比较</a:t>
                      </a:r>
                      <a:endParaRPr kumimoji="0" lang="zh-CN" altLang="en-US" sz="2000" b="0" i="0" u="none" strike="noStrike" cap="none" normalizeH="0" baseline="0" dirty="0" smtClean="0">
                        <a:ln>
                          <a:noFill/>
                        </a:ln>
                        <a:solidFill>
                          <a:schemeClr val="tx1"/>
                        </a:solidFill>
                        <a:effectLst/>
                        <a:latin typeface="+mn-lt"/>
                        <a:ea typeface="+mn-ea"/>
                        <a:cs typeface="Times New Roman" panose="02020603050405020304" pitchFamily="18" charset="0"/>
                      </a:endParaRPr>
                    </a:p>
                  </a:txBody>
                  <a:tcPr marL="83872" marR="83872" marT="41940" marB="41940" anchor="ctr" horzOverflow="overflow"/>
                </a:tc>
              </a:tr>
              <a:tr h="33020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u="none" strike="noStrike" cap="none" normalizeH="0" baseline="0" dirty="0" err="1" smtClean="0">
                          <a:ln>
                            <a:noFill/>
                          </a:ln>
                          <a:effectLst/>
                          <a:latin typeface="+mn-lt"/>
                          <a:cs typeface="Times New Roman" panose="02020603050405020304" pitchFamily="18" charset="0"/>
                        </a:rPr>
                        <a:t>assertTrue</a:t>
                      </a:r>
                      <a:r>
                        <a:rPr kumimoji="0" lang="en-US" altLang="zh-CN" sz="2000" u="none" strike="noStrike" cap="none" normalizeH="0" baseline="0" dirty="0" smtClean="0">
                          <a:ln>
                            <a:noFill/>
                          </a:ln>
                          <a:effectLst/>
                          <a:latin typeface="+mn-lt"/>
                          <a:cs typeface="Times New Roman" panose="02020603050405020304" pitchFamily="18" charset="0"/>
                        </a:rPr>
                        <a:t>( )</a:t>
                      </a:r>
                      <a:endParaRPr kumimoji="0" lang="en-US" altLang="zh-CN" sz="2000" b="0" i="0" u="none" strike="noStrike" cap="none" normalizeH="0" baseline="0" dirty="0" smtClean="0">
                        <a:ln>
                          <a:noFill/>
                        </a:ln>
                        <a:solidFill>
                          <a:schemeClr val="tx1"/>
                        </a:solidFill>
                        <a:effectLst/>
                        <a:latin typeface="+mn-lt"/>
                        <a:ea typeface="宋体" panose="02010600030101010101" pitchFamily="2" charset="-122"/>
                        <a:cs typeface="Times New Roman" panose="02020603050405020304" pitchFamily="18" charset="0"/>
                      </a:endParaRPr>
                    </a:p>
                  </a:txBody>
                  <a:tcPr marL="83872" marR="83872" marT="41940" marB="41940" anchor="ctr" horzOverflow="overflow"/>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latin typeface="+mn-lt"/>
                          <a:ea typeface="+mn-ea"/>
                          <a:cs typeface="Times New Roman" panose="02020603050405020304" pitchFamily="18" charset="0"/>
                        </a:rPr>
                        <a:t>进行</a:t>
                      </a:r>
                      <a:r>
                        <a:rPr kumimoji="0" lang="en-US" altLang="zh-CN" sz="2000" u="none" strike="noStrike" cap="none" normalizeH="0" baseline="0" dirty="0" err="1" smtClean="0">
                          <a:ln>
                            <a:noFill/>
                          </a:ln>
                          <a:effectLst/>
                          <a:latin typeface="+mn-lt"/>
                          <a:ea typeface="+mn-ea"/>
                          <a:cs typeface="Times New Roman" panose="02020603050405020304" pitchFamily="18" charset="0"/>
                        </a:rPr>
                        <a:t>boolean</a:t>
                      </a:r>
                      <a:r>
                        <a:rPr kumimoji="0" lang="zh-CN" altLang="en-US" sz="2000" u="none" strike="noStrike" cap="none" normalizeH="0" baseline="0" dirty="0" smtClean="0">
                          <a:ln>
                            <a:noFill/>
                          </a:ln>
                          <a:effectLst/>
                          <a:latin typeface="+mn-lt"/>
                          <a:ea typeface="+mn-ea"/>
                          <a:cs typeface="Times New Roman" panose="02020603050405020304" pitchFamily="18" charset="0"/>
                        </a:rPr>
                        <a:t>值比较</a:t>
                      </a:r>
                      <a:endParaRPr kumimoji="0" lang="zh-CN" altLang="en-US" sz="2000" b="0" i="0" u="none" strike="noStrike" cap="none" normalizeH="0" baseline="0" dirty="0" smtClean="0">
                        <a:ln>
                          <a:noFill/>
                        </a:ln>
                        <a:solidFill>
                          <a:schemeClr val="tx1"/>
                        </a:solidFill>
                        <a:effectLst/>
                        <a:latin typeface="+mn-lt"/>
                        <a:ea typeface="+mn-ea"/>
                        <a:cs typeface="Times New Roman" panose="02020603050405020304" pitchFamily="18" charset="0"/>
                      </a:endParaRPr>
                    </a:p>
                  </a:txBody>
                  <a:tcPr marL="83872" marR="83872" marT="41940" marB="41940" anchor="ctr" horzOverflow="overflow"/>
                </a:tc>
              </a:tr>
              <a:tr h="33020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u="none" strike="noStrike" cap="none" normalizeH="0" baseline="0" smtClean="0">
                          <a:ln>
                            <a:noFill/>
                          </a:ln>
                          <a:effectLst/>
                          <a:latin typeface="+mn-lt"/>
                          <a:cs typeface="Times New Roman" panose="02020603050405020304" pitchFamily="18" charset="0"/>
                        </a:rPr>
                        <a:t>assertNull( )</a:t>
                      </a:r>
                      <a:endParaRPr kumimoji="0" lang="en-US" altLang="zh-CN" sz="2000" b="0" i="0" u="none" strike="noStrike" cap="none" normalizeH="0" baseline="0" smtClean="0">
                        <a:ln>
                          <a:noFill/>
                        </a:ln>
                        <a:solidFill>
                          <a:schemeClr val="tx1"/>
                        </a:solidFill>
                        <a:effectLst/>
                        <a:latin typeface="+mn-lt"/>
                        <a:ea typeface="宋体" panose="02010600030101010101" pitchFamily="2" charset="-122"/>
                        <a:cs typeface="Times New Roman" panose="02020603050405020304" pitchFamily="18" charset="0"/>
                      </a:endParaRPr>
                    </a:p>
                  </a:txBody>
                  <a:tcPr marL="83872" marR="83872" marT="41940" marB="41940" anchor="ctr" horzOverflow="overflow"/>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latin typeface="+mn-lt"/>
                          <a:ea typeface="+mn-ea"/>
                          <a:cs typeface="Times New Roman" panose="02020603050405020304" pitchFamily="18" charset="0"/>
                        </a:rPr>
                        <a:t>比较对象是否为空</a:t>
                      </a:r>
                      <a:endParaRPr kumimoji="0" lang="en-US" altLang="zh-CN" sz="2000" b="0" i="0" u="none" strike="noStrike" cap="none" normalizeH="0" baseline="0" dirty="0" smtClean="0">
                        <a:ln>
                          <a:noFill/>
                        </a:ln>
                        <a:solidFill>
                          <a:schemeClr val="tx1"/>
                        </a:solidFill>
                        <a:effectLst/>
                        <a:latin typeface="+mn-lt"/>
                        <a:ea typeface="+mn-ea"/>
                        <a:cs typeface="Times New Roman" panose="02020603050405020304" pitchFamily="18" charset="0"/>
                      </a:endParaRPr>
                    </a:p>
                  </a:txBody>
                  <a:tcPr marL="83872" marR="83872" marT="41940" marB="41940" anchor="ctr" horzOverflow="overflow"/>
                </a:tc>
              </a:tr>
              <a:tr h="33020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u="none" strike="noStrike" cap="none" normalizeH="0" baseline="0" dirty="0" err="1" smtClean="0">
                          <a:ln>
                            <a:noFill/>
                          </a:ln>
                          <a:effectLst/>
                          <a:latin typeface="+mn-lt"/>
                          <a:cs typeface="Times New Roman" panose="02020603050405020304" pitchFamily="18" charset="0"/>
                        </a:rPr>
                        <a:t>assertNotNull</a:t>
                      </a:r>
                      <a:r>
                        <a:rPr kumimoji="0" lang="en-US" altLang="zh-CN" sz="2000" u="none" strike="noStrike" cap="none" normalizeH="0" baseline="0" dirty="0" smtClean="0">
                          <a:ln>
                            <a:noFill/>
                          </a:ln>
                          <a:effectLst/>
                          <a:latin typeface="+mn-lt"/>
                          <a:cs typeface="Times New Roman" panose="02020603050405020304" pitchFamily="18" charset="0"/>
                        </a:rPr>
                        <a:t>( )</a:t>
                      </a:r>
                      <a:endParaRPr kumimoji="0" lang="en-US" altLang="zh-CN" sz="2000" b="0" i="0" u="none" strike="noStrike" cap="none" normalizeH="0" baseline="0" dirty="0" smtClean="0">
                        <a:ln>
                          <a:noFill/>
                        </a:ln>
                        <a:solidFill>
                          <a:schemeClr val="tx1"/>
                        </a:solidFill>
                        <a:effectLst/>
                        <a:latin typeface="+mn-lt"/>
                        <a:ea typeface="宋体" panose="02010600030101010101" pitchFamily="2" charset="-122"/>
                        <a:cs typeface="Times New Roman" panose="02020603050405020304" pitchFamily="18" charset="0"/>
                      </a:endParaRPr>
                    </a:p>
                  </a:txBody>
                  <a:tcPr marL="83872" marR="83872" marT="41940" marB="41940" anchor="ctr" horzOverflow="overflow"/>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latin typeface="+mn-lt"/>
                          <a:ea typeface="+mn-ea"/>
                          <a:cs typeface="Times New Roman" panose="02020603050405020304" pitchFamily="18" charset="0"/>
                        </a:rPr>
                        <a:t>比较对象是否不为空</a:t>
                      </a:r>
                      <a:endParaRPr kumimoji="0" lang="zh-CN" altLang="en-US" sz="2000" b="0" i="0" u="none" strike="noStrike" cap="none" normalizeH="0" baseline="0" dirty="0" smtClean="0">
                        <a:ln>
                          <a:noFill/>
                        </a:ln>
                        <a:solidFill>
                          <a:schemeClr val="tx1"/>
                        </a:solidFill>
                        <a:effectLst/>
                        <a:latin typeface="+mn-lt"/>
                        <a:ea typeface="+mn-ea"/>
                        <a:cs typeface="Times New Roman" panose="02020603050405020304" pitchFamily="18" charset="0"/>
                      </a:endParaRPr>
                    </a:p>
                  </a:txBody>
                  <a:tcPr marL="83872" marR="83872" marT="41940" marB="41940" anchor="ctr" horzOverflow="overflow"/>
                </a:tc>
              </a:tr>
              <a:tr h="33020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u="none" strike="noStrike" cap="none" normalizeH="0" baseline="0" dirty="0" err="1" smtClean="0">
                          <a:ln>
                            <a:noFill/>
                          </a:ln>
                          <a:effectLst/>
                          <a:latin typeface="+mn-lt"/>
                          <a:cs typeface="Times New Roman" panose="02020603050405020304" pitchFamily="18" charset="0"/>
                        </a:rPr>
                        <a:t>assertSame</a:t>
                      </a:r>
                      <a:r>
                        <a:rPr kumimoji="0" lang="en-US" altLang="zh-CN" sz="2000" u="none" strike="noStrike" cap="none" normalizeH="0" baseline="0" dirty="0" smtClean="0">
                          <a:ln>
                            <a:noFill/>
                          </a:ln>
                          <a:effectLst/>
                          <a:latin typeface="+mn-lt"/>
                          <a:cs typeface="Times New Roman" panose="02020603050405020304" pitchFamily="18" charset="0"/>
                        </a:rPr>
                        <a:t>( )</a:t>
                      </a:r>
                      <a:endParaRPr kumimoji="0" lang="en-US" altLang="zh-CN" sz="2000" b="0" i="0" u="none" strike="noStrike" cap="none" normalizeH="0" baseline="0" dirty="0" smtClean="0">
                        <a:ln>
                          <a:noFill/>
                        </a:ln>
                        <a:solidFill>
                          <a:schemeClr val="tx1"/>
                        </a:solidFill>
                        <a:effectLst/>
                        <a:latin typeface="+mn-lt"/>
                        <a:ea typeface="宋体" panose="02010600030101010101" pitchFamily="2" charset="-122"/>
                        <a:cs typeface="Times New Roman" panose="02020603050405020304" pitchFamily="18" charset="0"/>
                      </a:endParaRPr>
                    </a:p>
                  </a:txBody>
                  <a:tcPr marL="83872" marR="83872" marT="41940" marB="41940" anchor="ctr" horzOverflow="overflow"/>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latin typeface="+mn-lt"/>
                          <a:ea typeface="+mn-ea"/>
                          <a:cs typeface="Times New Roman" panose="02020603050405020304" pitchFamily="18" charset="0"/>
                        </a:rPr>
                        <a:t>对</a:t>
                      </a:r>
                      <a:r>
                        <a:rPr kumimoji="0" lang="en-US" altLang="zh-CN" sz="2000" u="none" strike="noStrike" cap="none" normalizeH="0" baseline="0" dirty="0" smtClean="0">
                          <a:ln>
                            <a:noFill/>
                          </a:ln>
                          <a:effectLst/>
                          <a:latin typeface="+mn-lt"/>
                          <a:ea typeface="+mn-ea"/>
                          <a:cs typeface="Times New Roman" panose="02020603050405020304" pitchFamily="18" charset="0"/>
                        </a:rPr>
                        <a:t>2</a:t>
                      </a:r>
                      <a:r>
                        <a:rPr kumimoji="0" lang="zh-CN" altLang="en-US" sz="2000" u="none" strike="noStrike" cap="none" normalizeH="0" baseline="0" dirty="0" smtClean="0">
                          <a:ln>
                            <a:noFill/>
                          </a:ln>
                          <a:effectLst/>
                          <a:latin typeface="+mn-lt"/>
                          <a:ea typeface="+mn-ea"/>
                          <a:cs typeface="Times New Roman" panose="02020603050405020304" pitchFamily="18" charset="0"/>
                        </a:rPr>
                        <a:t>个对象应用的内存地址进行比较</a:t>
                      </a:r>
                      <a:r>
                        <a:rPr kumimoji="0" lang="en-US" altLang="zh-CN" sz="2000" u="none" strike="noStrike" cap="none" normalizeH="0" baseline="0" dirty="0" smtClean="0">
                          <a:ln>
                            <a:noFill/>
                          </a:ln>
                          <a:effectLst/>
                          <a:latin typeface="+mn-lt"/>
                          <a:ea typeface="+mn-ea"/>
                          <a:cs typeface="Times New Roman" panose="02020603050405020304" pitchFamily="18" charset="0"/>
                        </a:rPr>
                        <a:t>.</a:t>
                      </a:r>
                      <a:endParaRPr kumimoji="0" lang="en-US" altLang="zh-CN" sz="2000" b="0" i="0" u="none" strike="noStrike" cap="none" normalizeH="0" baseline="0" dirty="0" smtClean="0">
                        <a:ln>
                          <a:noFill/>
                        </a:ln>
                        <a:solidFill>
                          <a:schemeClr val="tx1"/>
                        </a:solidFill>
                        <a:effectLst/>
                        <a:latin typeface="+mn-lt"/>
                        <a:ea typeface="+mn-ea"/>
                        <a:cs typeface="Times New Roman" panose="02020603050405020304" pitchFamily="18" charset="0"/>
                      </a:endParaRPr>
                    </a:p>
                  </a:txBody>
                  <a:tcPr marL="83872" marR="83872" marT="41940" marB="41940" anchor="ctr" horzOverflow="overflow"/>
                </a:tc>
              </a:tr>
              <a:tr h="33020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en-US" altLang="zh-CN" sz="2000" u="none" strike="noStrike" cap="none" normalizeH="0" baseline="0" dirty="0" err="1" smtClean="0">
                          <a:ln>
                            <a:noFill/>
                          </a:ln>
                          <a:effectLst/>
                          <a:latin typeface="+mn-lt"/>
                          <a:cs typeface="Times New Roman" panose="02020603050405020304" pitchFamily="18" charset="0"/>
                        </a:rPr>
                        <a:t>assertNotSame</a:t>
                      </a:r>
                      <a:endParaRPr kumimoji="0" lang="en-US" altLang="zh-CN" sz="2000" b="0" i="0" u="none" strike="noStrike" cap="none" normalizeH="0" baseline="0" dirty="0" smtClean="0">
                        <a:ln>
                          <a:noFill/>
                        </a:ln>
                        <a:solidFill>
                          <a:schemeClr val="tx1"/>
                        </a:solidFill>
                        <a:effectLst/>
                        <a:latin typeface="+mn-lt"/>
                        <a:ea typeface="宋体" panose="02010600030101010101" pitchFamily="2" charset="-122"/>
                        <a:cs typeface="Times New Roman" panose="02020603050405020304" pitchFamily="18" charset="0"/>
                      </a:endParaRPr>
                    </a:p>
                  </a:txBody>
                  <a:tcPr marL="83872" marR="83872" marT="41940" marB="41940" anchor="ctr" horzOverflow="overflow"/>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2000" u="none" strike="noStrike" cap="none" normalizeH="0" baseline="0" dirty="0" smtClean="0">
                          <a:ln>
                            <a:noFill/>
                          </a:ln>
                          <a:effectLst/>
                          <a:latin typeface="+mn-lt"/>
                          <a:ea typeface="+mn-ea"/>
                          <a:cs typeface="Times New Roman" panose="02020603050405020304" pitchFamily="18" charset="0"/>
                        </a:rPr>
                        <a:t>对</a:t>
                      </a:r>
                      <a:r>
                        <a:rPr kumimoji="0" lang="en-US" altLang="zh-CN" sz="2000" u="none" strike="noStrike" cap="none" normalizeH="0" baseline="0" dirty="0" smtClean="0">
                          <a:ln>
                            <a:noFill/>
                          </a:ln>
                          <a:effectLst/>
                          <a:latin typeface="+mn-lt"/>
                          <a:ea typeface="+mn-ea"/>
                          <a:cs typeface="Times New Roman" panose="02020603050405020304" pitchFamily="18" charset="0"/>
                        </a:rPr>
                        <a:t>2</a:t>
                      </a:r>
                      <a:r>
                        <a:rPr kumimoji="0" lang="zh-CN" altLang="en-US" sz="2000" u="none" strike="noStrike" cap="none" normalizeH="0" baseline="0" dirty="0" smtClean="0">
                          <a:ln>
                            <a:noFill/>
                          </a:ln>
                          <a:effectLst/>
                          <a:latin typeface="+mn-lt"/>
                          <a:ea typeface="+mn-ea"/>
                          <a:cs typeface="Times New Roman" panose="02020603050405020304" pitchFamily="18" charset="0"/>
                        </a:rPr>
                        <a:t>个对象应用的内存地址进行比较</a:t>
                      </a:r>
                      <a:endParaRPr kumimoji="0" lang="zh-CN" altLang="en-US" sz="2000" b="0" i="0" u="none" strike="noStrike" cap="none" normalizeH="0" baseline="0" dirty="0" smtClean="0">
                        <a:ln>
                          <a:noFill/>
                        </a:ln>
                        <a:solidFill>
                          <a:schemeClr val="tx1"/>
                        </a:solidFill>
                        <a:effectLst/>
                        <a:latin typeface="+mn-lt"/>
                        <a:ea typeface="+mn-ea"/>
                        <a:cs typeface="Times New Roman" panose="02020603050405020304" pitchFamily="18" charset="0"/>
                      </a:endParaRPr>
                    </a:p>
                  </a:txBody>
                  <a:tcPr marL="83872" marR="83872" marT="41940" marB="41940" anchor="ctr" horzOverflow="overflow"/>
                </a:tc>
              </a:tr>
              <a:tr h="453904">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u="none" strike="noStrike" cap="none" normalizeH="0" baseline="0" dirty="0" smtClean="0">
                          <a:ln>
                            <a:noFill/>
                          </a:ln>
                          <a:effectLst/>
                          <a:latin typeface="+mn-lt"/>
                          <a:cs typeface="Times New Roman" panose="02020603050405020304" pitchFamily="18" charset="0"/>
                        </a:rPr>
                        <a:t>fail( )</a:t>
                      </a:r>
                      <a:endParaRPr kumimoji="0" lang="en-US" altLang="zh-CN" sz="2000" b="0" i="0" u="none" strike="noStrike" cap="none" normalizeH="0" baseline="0" dirty="0" smtClean="0">
                        <a:ln>
                          <a:noFill/>
                        </a:ln>
                        <a:solidFill>
                          <a:schemeClr val="tx1"/>
                        </a:solidFill>
                        <a:effectLst/>
                        <a:latin typeface="+mn-lt"/>
                        <a:ea typeface="宋体" panose="02010600030101010101" pitchFamily="2" charset="-122"/>
                        <a:cs typeface="Times New Roman" panose="02020603050405020304" pitchFamily="18" charset="0"/>
                      </a:endParaRPr>
                    </a:p>
                  </a:txBody>
                  <a:tcPr marL="83872" marR="83872" marT="41940" marB="41940" anchor="ctr" horzOverflow="overflow"/>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latin typeface="+mn-lt"/>
                          <a:ea typeface="+mn-ea"/>
                          <a:cs typeface="Times New Roman" panose="02020603050405020304" pitchFamily="18" charset="0"/>
                        </a:rPr>
                        <a:t>引发当前测试失败，通常用于异常处理</a:t>
                      </a:r>
                      <a:endParaRPr kumimoji="0" lang="zh-CN" altLang="en-US" sz="2000" b="0" i="0" u="none" strike="noStrike" cap="none" normalizeH="0" baseline="0" dirty="0" smtClean="0">
                        <a:ln>
                          <a:noFill/>
                        </a:ln>
                        <a:solidFill>
                          <a:schemeClr val="tx1"/>
                        </a:solidFill>
                        <a:effectLst/>
                        <a:latin typeface="+mn-lt"/>
                        <a:ea typeface="+mn-ea"/>
                        <a:cs typeface="Times New Roman" panose="02020603050405020304" pitchFamily="18" charset="0"/>
                      </a:endParaRPr>
                    </a:p>
                  </a:txBody>
                  <a:tcPr marL="83872" marR="83872" marT="41940" marB="41940" anchor="ctr" horzOverflow="overflow"/>
                </a:tc>
              </a:tr>
            </a:tbl>
          </a:graphicData>
        </a:graphic>
      </p:graphicFrame>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JUnit </a:t>
            </a:r>
            <a:r>
              <a:rPr lang="en-US" altLang="zh-CN" kern="0" dirty="0" smtClean="0"/>
              <a:t>Annotation</a:t>
            </a:r>
            <a:r>
              <a:rPr lang="en-US" altLang="zh-CN" dirty="0" smtClean="0"/>
              <a:t> </a:t>
            </a:r>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graphicFrame>
        <p:nvGraphicFramePr>
          <p:cNvPr id="5" name="表格 4"/>
          <p:cNvGraphicFramePr>
            <a:graphicFrameLocks noGrp="1"/>
          </p:cNvGraphicFramePr>
          <p:nvPr/>
        </p:nvGraphicFramePr>
        <p:xfrm>
          <a:off x="152401" y="1383512"/>
          <a:ext cx="11601602" cy="4930489"/>
        </p:xfrm>
        <a:graphic>
          <a:graphicData uri="http://schemas.openxmlformats.org/drawingml/2006/table">
            <a:tbl>
              <a:tblPr firstRow="1" firstCol="1" bandRow="1">
                <a:tableStyleId>{EB9631B5-78F2-41C9-869B-9F39066F8104}</a:tableStyleId>
              </a:tblPr>
              <a:tblGrid>
                <a:gridCol w="2451975"/>
                <a:gridCol w="9149627"/>
              </a:tblGrid>
              <a:tr h="268530">
                <a:tc>
                  <a:txBody>
                    <a:bodyPr/>
                    <a:lstStyle/>
                    <a:p>
                      <a:pPr algn="l">
                        <a:spcAft>
                          <a:spcPts val="0"/>
                        </a:spcAft>
                      </a:pPr>
                      <a:r>
                        <a:rPr lang="en-US" sz="2000" kern="0" dirty="0">
                          <a:effectLst/>
                        </a:rPr>
                        <a:t>Annotation</a:t>
                      </a:r>
                      <a:endParaRPr lang="zh-CN" sz="2000" kern="100" dirty="0">
                        <a:effectLst/>
                        <a:latin typeface="等线" panose="02010600030101010101" charset="-122"/>
                        <a:ea typeface="等线" panose="02010600030101010101" charset="-122"/>
                        <a:cs typeface="Times New Roman" panose="02020603050405020304" pitchFamily="18" charset="0"/>
                      </a:endParaRPr>
                    </a:p>
                  </a:txBody>
                  <a:tcPr marL="72185" marR="72185" marT="57748" marB="72185"/>
                </a:tc>
                <a:tc>
                  <a:txBody>
                    <a:bodyPr/>
                    <a:lstStyle/>
                    <a:p>
                      <a:pPr algn="l">
                        <a:spcAft>
                          <a:spcPts val="0"/>
                        </a:spcAft>
                      </a:pPr>
                      <a:r>
                        <a:rPr lang="en-US" sz="2000" kern="0" dirty="0">
                          <a:effectLst/>
                        </a:rPr>
                        <a:t>Description</a:t>
                      </a:r>
                      <a:endParaRPr lang="zh-CN" sz="2000" kern="100" dirty="0">
                        <a:effectLst/>
                        <a:latin typeface="等线" panose="02010600030101010101" charset="-122"/>
                        <a:ea typeface="等线" panose="02010600030101010101" charset="-122"/>
                        <a:cs typeface="Times New Roman" panose="02020603050405020304" pitchFamily="18" charset="0"/>
                      </a:endParaRPr>
                    </a:p>
                  </a:txBody>
                  <a:tcPr marL="72185" marR="72185" marT="57748" marB="72185"/>
                </a:tc>
              </a:tr>
              <a:tr h="268530">
                <a:tc>
                  <a:txBody>
                    <a:bodyPr/>
                    <a:lstStyle/>
                    <a:p>
                      <a:pPr algn="l">
                        <a:spcAft>
                          <a:spcPts val="0"/>
                        </a:spcAft>
                      </a:pPr>
                      <a:r>
                        <a:rPr lang="en-US" sz="1800" kern="0">
                          <a:solidFill>
                            <a:schemeClr val="tx1"/>
                          </a:solidFill>
                          <a:effectLst/>
                        </a:rPr>
                        <a:t>@Test</a:t>
                      </a:r>
                      <a:endParaRPr lang="zh-CN" sz="18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72185" marR="72185" marT="64967" marB="64967">
                    <a:solidFill>
                      <a:schemeClr val="accent6">
                        <a:lumMod val="20000"/>
                        <a:lumOff val="80000"/>
                      </a:schemeClr>
                    </a:solidFill>
                  </a:tcPr>
                </a:tc>
                <a:tc>
                  <a:txBody>
                    <a:bodyPr/>
                    <a:lstStyle/>
                    <a:p>
                      <a:pPr algn="l">
                        <a:spcAft>
                          <a:spcPts val="0"/>
                        </a:spcAft>
                      </a:pPr>
                      <a:r>
                        <a:rPr lang="en-US" sz="1800" kern="0" spc="-10">
                          <a:effectLst/>
                        </a:rPr>
                        <a:t>Denotes that a method is a test method. </a:t>
                      </a:r>
                      <a:endParaRPr lang="zh-CN" sz="1800" kern="100">
                        <a:effectLst/>
                        <a:latin typeface="等线" panose="02010600030101010101" charset="-122"/>
                        <a:ea typeface="等线" panose="02010600030101010101" charset="-122"/>
                        <a:cs typeface="Times New Roman" panose="02020603050405020304" pitchFamily="18" charset="0"/>
                      </a:endParaRPr>
                    </a:p>
                  </a:txBody>
                  <a:tcPr marL="72185" marR="72185" marT="64967" marB="64967"/>
                </a:tc>
              </a:tr>
              <a:tr h="268530">
                <a:tc>
                  <a:txBody>
                    <a:bodyPr/>
                    <a:lstStyle/>
                    <a:p>
                      <a:pPr algn="l">
                        <a:spcAft>
                          <a:spcPts val="0"/>
                        </a:spcAft>
                      </a:pPr>
                      <a:r>
                        <a:rPr lang="en-US" sz="1800" kern="0">
                          <a:solidFill>
                            <a:schemeClr val="tx1"/>
                          </a:solidFill>
                          <a:effectLst/>
                        </a:rPr>
                        <a:t>@ParameterizedTest</a:t>
                      </a:r>
                      <a:endParaRPr lang="zh-CN" sz="18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72185" marR="72185" marT="64967" marB="64967">
                    <a:solidFill>
                      <a:schemeClr val="accent6">
                        <a:lumMod val="20000"/>
                        <a:lumOff val="80000"/>
                      </a:schemeClr>
                    </a:solidFill>
                  </a:tcPr>
                </a:tc>
                <a:tc>
                  <a:txBody>
                    <a:bodyPr/>
                    <a:lstStyle/>
                    <a:p>
                      <a:pPr algn="l">
                        <a:spcAft>
                          <a:spcPts val="0"/>
                        </a:spcAft>
                      </a:pPr>
                      <a:r>
                        <a:rPr lang="en-US" sz="1800" kern="0" spc="-10" dirty="0">
                          <a:effectLst/>
                        </a:rPr>
                        <a:t>Denotes that a method is a </a:t>
                      </a:r>
                      <a:r>
                        <a:rPr lang="en-US" sz="1800" u="sng" kern="0" spc="-10" dirty="0">
                          <a:effectLst/>
                          <a:hlinkClick r:id="rId1"/>
                        </a:rPr>
                        <a:t>parameterized test</a:t>
                      </a:r>
                      <a:r>
                        <a:rPr lang="en-US" sz="1800" kern="0" spc="-10" dirty="0">
                          <a:effectLst/>
                        </a:rPr>
                        <a:t>.</a:t>
                      </a:r>
                      <a:endParaRPr lang="zh-CN" sz="1800" kern="100" dirty="0">
                        <a:effectLst/>
                        <a:latin typeface="等线" panose="02010600030101010101" charset="-122"/>
                        <a:ea typeface="等线" panose="02010600030101010101" charset="-122"/>
                        <a:cs typeface="Times New Roman" panose="02020603050405020304" pitchFamily="18" charset="0"/>
                      </a:endParaRPr>
                    </a:p>
                  </a:txBody>
                  <a:tcPr marL="72185" marR="72185" marT="64967" marB="64967"/>
                </a:tc>
              </a:tr>
              <a:tr h="407126">
                <a:tc>
                  <a:txBody>
                    <a:bodyPr/>
                    <a:lstStyle/>
                    <a:p>
                      <a:pPr algn="l">
                        <a:spcAft>
                          <a:spcPts val="0"/>
                        </a:spcAft>
                      </a:pPr>
                      <a:r>
                        <a:rPr lang="en-US" sz="1800" kern="0">
                          <a:solidFill>
                            <a:schemeClr val="tx1"/>
                          </a:solidFill>
                          <a:effectLst/>
                        </a:rPr>
                        <a:t>@RepeatedTest</a:t>
                      </a:r>
                      <a:endParaRPr lang="zh-CN" sz="18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72185" marR="72185" marT="64967" marB="64967">
                    <a:solidFill>
                      <a:schemeClr val="accent6">
                        <a:lumMod val="20000"/>
                        <a:lumOff val="80000"/>
                      </a:schemeClr>
                    </a:solidFill>
                  </a:tcPr>
                </a:tc>
                <a:tc>
                  <a:txBody>
                    <a:bodyPr/>
                    <a:lstStyle/>
                    <a:p>
                      <a:pPr algn="l">
                        <a:spcAft>
                          <a:spcPts val="0"/>
                        </a:spcAft>
                      </a:pPr>
                      <a:r>
                        <a:rPr lang="en-US" sz="1800" kern="0" spc="-10">
                          <a:effectLst/>
                        </a:rPr>
                        <a:t>Denotes that a method is a test template for a </a:t>
                      </a:r>
                      <a:r>
                        <a:rPr lang="en-US" sz="1800" u="sng" kern="0" spc="-10">
                          <a:effectLst/>
                          <a:hlinkClick r:id="rId2"/>
                        </a:rPr>
                        <a:t>repeated test</a:t>
                      </a:r>
                      <a:r>
                        <a:rPr lang="en-US" sz="1800" kern="0" spc="-10">
                          <a:effectLst/>
                        </a:rPr>
                        <a:t>. </a:t>
                      </a:r>
                      <a:endParaRPr lang="zh-CN" sz="1800" kern="100">
                        <a:effectLst/>
                        <a:latin typeface="等线" panose="02010600030101010101" charset="-122"/>
                        <a:ea typeface="等线" panose="02010600030101010101" charset="-122"/>
                        <a:cs typeface="Times New Roman" panose="02020603050405020304" pitchFamily="18" charset="0"/>
                      </a:endParaRPr>
                    </a:p>
                  </a:txBody>
                  <a:tcPr marL="72185" marR="72185" marT="64967" marB="64967"/>
                </a:tc>
              </a:tr>
              <a:tr h="262755">
                <a:tc>
                  <a:txBody>
                    <a:bodyPr/>
                    <a:lstStyle/>
                    <a:p>
                      <a:pPr algn="l">
                        <a:spcAft>
                          <a:spcPts val="0"/>
                        </a:spcAft>
                      </a:pPr>
                      <a:r>
                        <a:rPr lang="en-US" sz="1800" kern="100">
                          <a:solidFill>
                            <a:schemeClr val="tx1"/>
                          </a:solidFill>
                          <a:effectLst/>
                        </a:rPr>
                        <a:t>@TestFactory</a:t>
                      </a:r>
                      <a:endParaRPr lang="zh-CN" sz="18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72185" marR="72185" marT="64967" marB="64967">
                    <a:solidFill>
                      <a:schemeClr val="accent6">
                        <a:lumMod val="20000"/>
                        <a:lumOff val="80000"/>
                      </a:schemeClr>
                    </a:solidFill>
                  </a:tcPr>
                </a:tc>
                <a:tc>
                  <a:txBody>
                    <a:bodyPr/>
                    <a:lstStyle/>
                    <a:p>
                      <a:pPr algn="l">
                        <a:spcAft>
                          <a:spcPts val="0"/>
                        </a:spcAft>
                      </a:pPr>
                      <a:r>
                        <a:rPr lang="en-US" sz="1800" kern="100" spc="-10">
                          <a:effectLst/>
                        </a:rPr>
                        <a:t>Denotes that a method is a test factory for </a:t>
                      </a:r>
                      <a:r>
                        <a:rPr lang="en-US" sz="1800" u="sng" kern="100" spc="-10">
                          <a:effectLst/>
                          <a:hlinkClick r:id="rId3"/>
                        </a:rPr>
                        <a:t>dynamic tests</a:t>
                      </a:r>
                      <a:r>
                        <a:rPr lang="en-US" sz="1800" kern="100" spc="-10">
                          <a:effectLst/>
                        </a:rPr>
                        <a:t>.</a:t>
                      </a:r>
                      <a:endParaRPr lang="zh-CN" sz="1800" kern="100">
                        <a:effectLst/>
                        <a:latin typeface="等线" panose="02010600030101010101" charset="-122"/>
                        <a:ea typeface="等线" panose="02010600030101010101" charset="-122"/>
                        <a:cs typeface="Times New Roman" panose="02020603050405020304" pitchFamily="18" charset="0"/>
                      </a:endParaRPr>
                    </a:p>
                  </a:txBody>
                  <a:tcPr marL="72185" marR="72185" marT="64967" marB="64967"/>
                </a:tc>
              </a:tr>
              <a:tr h="684318">
                <a:tc>
                  <a:txBody>
                    <a:bodyPr/>
                    <a:lstStyle/>
                    <a:p>
                      <a:pPr algn="l">
                        <a:spcAft>
                          <a:spcPts val="0"/>
                        </a:spcAft>
                      </a:pPr>
                      <a:r>
                        <a:rPr lang="en-US" sz="1800" kern="0">
                          <a:solidFill>
                            <a:schemeClr val="tx1"/>
                          </a:solidFill>
                          <a:effectLst/>
                        </a:rPr>
                        <a:t>@BeforeEach</a:t>
                      </a:r>
                      <a:endParaRPr lang="zh-CN" sz="18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72185" marR="72185" marT="64967" marB="64967">
                    <a:solidFill>
                      <a:schemeClr val="accent6">
                        <a:lumMod val="20000"/>
                        <a:lumOff val="80000"/>
                      </a:schemeClr>
                    </a:solidFill>
                  </a:tcPr>
                </a:tc>
                <a:tc>
                  <a:txBody>
                    <a:bodyPr/>
                    <a:lstStyle/>
                    <a:p>
                      <a:pPr algn="l">
                        <a:spcAft>
                          <a:spcPts val="0"/>
                        </a:spcAft>
                      </a:pPr>
                      <a:r>
                        <a:rPr lang="en-US" sz="1800" kern="0" spc="-10">
                          <a:effectLst/>
                        </a:rPr>
                        <a:t>Denotes that the annotated method should be executed before </a:t>
                      </a:r>
                      <a:r>
                        <a:rPr lang="en-US" sz="1800" kern="0" spc="-5">
                          <a:effectLst/>
                        </a:rPr>
                        <a:t>each</a:t>
                      </a:r>
                      <a:r>
                        <a:rPr lang="en-US" sz="1800" kern="0" spc="-10">
                          <a:effectLst/>
                        </a:rPr>
                        <a:t> </a:t>
                      </a:r>
                      <a:r>
                        <a:rPr lang="en-US" sz="1800" kern="0">
                          <a:effectLst/>
                        </a:rPr>
                        <a:t>@Test</a:t>
                      </a:r>
                      <a:r>
                        <a:rPr lang="en-US" sz="1800" kern="0" spc="-10">
                          <a:effectLst/>
                        </a:rPr>
                        <a:t>, </a:t>
                      </a:r>
                      <a:r>
                        <a:rPr lang="en-US" sz="1800" kern="0">
                          <a:effectLst/>
                        </a:rPr>
                        <a:t>@RepeatedTest</a:t>
                      </a:r>
                      <a:r>
                        <a:rPr lang="en-US" sz="1800" kern="0" spc="-10">
                          <a:effectLst/>
                        </a:rPr>
                        <a:t>, </a:t>
                      </a:r>
                      <a:r>
                        <a:rPr lang="en-US" sz="1800" kern="0">
                          <a:effectLst/>
                        </a:rPr>
                        <a:t>@ParameterizedTest</a:t>
                      </a:r>
                      <a:r>
                        <a:rPr lang="en-US" sz="1800" kern="0" spc="-10">
                          <a:effectLst/>
                        </a:rPr>
                        <a:t>, or </a:t>
                      </a:r>
                      <a:r>
                        <a:rPr lang="en-US" sz="1800" kern="0">
                          <a:effectLst/>
                        </a:rPr>
                        <a:t>@TestFactory</a:t>
                      </a:r>
                      <a:r>
                        <a:rPr lang="en-US" sz="1800" kern="0" spc="-10">
                          <a:effectLst/>
                        </a:rPr>
                        <a:t> method in the current class. </a:t>
                      </a:r>
                      <a:endParaRPr lang="zh-CN" sz="1800" kern="100">
                        <a:effectLst/>
                        <a:latin typeface="等线" panose="02010600030101010101" charset="-122"/>
                        <a:ea typeface="等线" panose="02010600030101010101" charset="-122"/>
                        <a:cs typeface="Times New Roman" panose="02020603050405020304" pitchFamily="18" charset="0"/>
                      </a:endParaRPr>
                    </a:p>
                  </a:txBody>
                  <a:tcPr marL="72185" marR="72185" marT="64967" marB="64967"/>
                </a:tc>
              </a:tr>
              <a:tr h="684318">
                <a:tc>
                  <a:txBody>
                    <a:bodyPr/>
                    <a:lstStyle/>
                    <a:p>
                      <a:pPr algn="l">
                        <a:spcAft>
                          <a:spcPts val="0"/>
                        </a:spcAft>
                      </a:pPr>
                      <a:r>
                        <a:rPr lang="en-US" sz="1800" kern="0">
                          <a:solidFill>
                            <a:schemeClr val="tx1"/>
                          </a:solidFill>
                          <a:effectLst/>
                        </a:rPr>
                        <a:t>@AfterEach</a:t>
                      </a:r>
                      <a:endParaRPr lang="zh-CN" sz="18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72185" marR="72185" marT="64967" marB="64967">
                    <a:solidFill>
                      <a:schemeClr val="accent6">
                        <a:lumMod val="20000"/>
                        <a:lumOff val="80000"/>
                      </a:schemeClr>
                    </a:solidFill>
                  </a:tcPr>
                </a:tc>
                <a:tc>
                  <a:txBody>
                    <a:bodyPr/>
                    <a:lstStyle/>
                    <a:p>
                      <a:pPr algn="l">
                        <a:spcAft>
                          <a:spcPts val="0"/>
                        </a:spcAft>
                      </a:pPr>
                      <a:r>
                        <a:rPr lang="en-US" sz="1800" kern="0" spc="-10" dirty="0">
                          <a:effectLst/>
                        </a:rPr>
                        <a:t>Denotes that the annotated method should be executed after </a:t>
                      </a:r>
                      <a:r>
                        <a:rPr lang="en-US" sz="1800" kern="0" spc="-5" dirty="0">
                          <a:effectLst/>
                        </a:rPr>
                        <a:t>each</a:t>
                      </a:r>
                      <a:r>
                        <a:rPr lang="en-US" sz="1800" kern="0" spc="-10" dirty="0">
                          <a:effectLst/>
                        </a:rPr>
                        <a:t> </a:t>
                      </a:r>
                      <a:r>
                        <a:rPr lang="en-US" sz="1800" kern="0" dirty="0">
                          <a:effectLst/>
                        </a:rPr>
                        <a:t>@Test</a:t>
                      </a:r>
                      <a:r>
                        <a:rPr lang="en-US" sz="1800" kern="0" spc="-10" dirty="0">
                          <a:effectLst/>
                        </a:rPr>
                        <a:t>, </a:t>
                      </a:r>
                      <a:r>
                        <a:rPr lang="en-US" sz="1800" kern="0" dirty="0">
                          <a:effectLst/>
                        </a:rPr>
                        <a:t>@</a:t>
                      </a:r>
                      <a:r>
                        <a:rPr lang="en-US" sz="1800" kern="0" dirty="0" err="1">
                          <a:effectLst/>
                        </a:rPr>
                        <a:t>RepeatedTest</a:t>
                      </a:r>
                      <a:r>
                        <a:rPr lang="en-US" sz="1800" kern="0" spc="-10" dirty="0">
                          <a:effectLst/>
                        </a:rPr>
                        <a:t>, </a:t>
                      </a:r>
                      <a:r>
                        <a:rPr lang="en-US" sz="1800" kern="0" dirty="0">
                          <a:effectLst/>
                        </a:rPr>
                        <a:t>@</a:t>
                      </a:r>
                      <a:r>
                        <a:rPr lang="en-US" sz="1800" kern="0" dirty="0" err="1">
                          <a:effectLst/>
                        </a:rPr>
                        <a:t>ParameterizedTest</a:t>
                      </a:r>
                      <a:r>
                        <a:rPr lang="en-US" sz="1800" kern="0" spc="-10" dirty="0">
                          <a:effectLst/>
                        </a:rPr>
                        <a:t>, or </a:t>
                      </a:r>
                      <a:r>
                        <a:rPr lang="en-US" sz="1800" kern="0" dirty="0">
                          <a:effectLst/>
                        </a:rPr>
                        <a:t>@</a:t>
                      </a:r>
                      <a:r>
                        <a:rPr lang="en-US" sz="1800" kern="0" dirty="0" err="1">
                          <a:effectLst/>
                        </a:rPr>
                        <a:t>TestFactory</a:t>
                      </a:r>
                      <a:r>
                        <a:rPr lang="en-US" sz="1800" kern="0" spc="-10" dirty="0">
                          <a:effectLst/>
                        </a:rPr>
                        <a:t> method in the current class.</a:t>
                      </a:r>
                      <a:endParaRPr lang="zh-CN" sz="1800" kern="100" dirty="0">
                        <a:effectLst/>
                        <a:latin typeface="等线" panose="02010600030101010101" charset="-122"/>
                        <a:ea typeface="等线" panose="02010600030101010101" charset="-122"/>
                        <a:cs typeface="Times New Roman" panose="02020603050405020304" pitchFamily="18" charset="0"/>
                      </a:endParaRPr>
                    </a:p>
                  </a:txBody>
                  <a:tcPr marL="72185" marR="72185" marT="64967" marB="64967"/>
                </a:tc>
              </a:tr>
              <a:tr h="822914">
                <a:tc>
                  <a:txBody>
                    <a:bodyPr/>
                    <a:lstStyle/>
                    <a:p>
                      <a:pPr algn="l">
                        <a:spcAft>
                          <a:spcPts val="0"/>
                        </a:spcAft>
                      </a:pPr>
                      <a:r>
                        <a:rPr lang="en-US" sz="1800" kern="0">
                          <a:solidFill>
                            <a:schemeClr val="tx1"/>
                          </a:solidFill>
                          <a:effectLst/>
                        </a:rPr>
                        <a:t>@BeforeAll</a:t>
                      </a:r>
                      <a:endParaRPr lang="zh-CN" sz="1800" kern="10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72185" marR="72185" marT="64967" marB="64967">
                    <a:solidFill>
                      <a:schemeClr val="accent6">
                        <a:lumMod val="20000"/>
                        <a:lumOff val="80000"/>
                      </a:schemeClr>
                    </a:solidFill>
                  </a:tcPr>
                </a:tc>
                <a:tc>
                  <a:txBody>
                    <a:bodyPr/>
                    <a:lstStyle/>
                    <a:p>
                      <a:pPr algn="l">
                        <a:spcAft>
                          <a:spcPts val="0"/>
                        </a:spcAft>
                      </a:pPr>
                      <a:r>
                        <a:rPr lang="en-US" sz="1800" kern="0" spc="-10" dirty="0">
                          <a:effectLst/>
                        </a:rPr>
                        <a:t>Denotes that the annotated method should be executed before </a:t>
                      </a:r>
                      <a:r>
                        <a:rPr lang="en-US" sz="1800" kern="0" spc="-5" dirty="0">
                          <a:effectLst/>
                        </a:rPr>
                        <a:t>all</a:t>
                      </a:r>
                      <a:r>
                        <a:rPr lang="en-US" sz="1800" kern="0" spc="-10" dirty="0">
                          <a:effectLst/>
                        </a:rPr>
                        <a:t> </a:t>
                      </a:r>
                      <a:r>
                        <a:rPr lang="en-US" sz="1800" kern="0" dirty="0">
                          <a:effectLst/>
                        </a:rPr>
                        <a:t>@Test</a:t>
                      </a:r>
                      <a:r>
                        <a:rPr lang="en-US" sz="1800" kern="0" spc="-10" dirty="0">
                          <a:effectLst/>
                        </a:rPr>
                        <a:t>, </a:t>
                      </a:r>
                      <a:r>
                        <a:rPr lang="en-US" sz="1800" kern="0" dirty="0">
                          <a:effectLst/>
                        </a:rPr>
                        <a:t>@</a:t>
                      </a:r>
                      <a:r>
                        <a:rPr lang="en-US" sz="1800" kern="0" dirty="0" err="1">
                          <a:effectLst/>
                        </a:rPr>
                        <a:t>RepeatedTest</a:t>
                      </a:r>
                      <a:r>
                        <a:rPr lang="en-US" sz="1800" kern="0" spc="-10" dirty="0">
                          <a:effectLst/>
                        </a:rPr>
                        <a:t>, </a:t>
                      </a:r>
                      <a:r>
                        <a:rPr lang="en-US" sz="1800" kern="0" dirty="0">
                          <a:effectLst/>
                        </a:rPr>
                        <a:t>@</a:t>
                      </a:r>
                      <a:r>
                        <a:rPr lang="en-US" sz="1800" kern="0" dirty="0" err="1">
                          <a:effectLst/>
                        </a:rPr>
                        <a:t>ParameterizedTest</a:t>
                      </a:r>
                      <a:r>
                        <a:rPr lang="en-US" sz="1800" kern="0" spc="-10" dirty="0">
                          <a:effectLst/>
                        </a:rPr>
                        <a:t>, and </a:t>
                      </a:r>
                      <a:r>
                        <a:rPr lang="en-US" sz="1800" kern="0" dirty="0">
                          <a:effectLst/>
                        </a:rPr>
                        <a:t>@</a:t>
                      </a:r>
                      <a:r>
                        <a:rPr lang="en-US" sz="1800" kern="0" dirty="0" err="1">
                          <a:effectLst/>
                        </a:rPr>
                        <a:t>TestFactory</a:t>
                      </a:r>
                      <a:r>
                        <a:rPr lang="en-US" sz="1800" kern="0" spc="-10" dirty="0">
                          <a:effectLst/>
                        </a:rPr>
                        <a:t> methods in the current </a:t>
                      </a:r>
                      <a:r>
                        <a:rPr lang="en-US" sz="1800" kern="0" spc="-10" dirty="0" smtClean="0">
                          <a:effectLst/>
                        </a:rPr>
                        <a:t>class. </a:t>
                      </a:r>
                      <a:endParaRPr lang="zh-CN" sz="1800" kern="100" dirty="0">
                        <a:effectLst/>
                        <a:latin typeface="等线" panose="02010600030101010101" charset="-122"/>
                        <a:ea typeface="等线" panose="02010600030101010101" charset="-122"/>
                        <a:cs typeface="Times New Roman" panose="02020603050405020304" pitchFamily="18" charset="0"/>
                      </a:endParaRPr>
                    </a:p>
                  </a:txBody>
                  <a:tcPr marL="72185" marR="72185" marT="64967" marB="64967"/>
                </a:tc>
              </a:tr>
              <a:tr h="684318">
                <a:tc>
                  <a:txBody>
                    <a:bodyPr/>
                    <a:lstStyle/>
                    <a:p>
                      <a:pPr algn="l">
                        <a:spcAft>
                          <a:spcPts val="0"/>
                        </a:spcAft>
                      </a:pPr>
                      <a:r>
                        <a:rPr lang="en-US" sz="1800" kern="0" dirty="0">
                          <a:solidFill>
                            <a:schemeClr val="tx1"/>
                          </a:solidFill>
                          <a:effectLst/>
                        </a:rPr>
                        <a:t>@</a:t>
                      </a:r>
                      <a:r>
                        <a:rPr lang="en-US" sz="1800" kern="0" dirty="0" err="1">
                          <a:solidFill>
                            <a:schemeClr val="tx1"/>
                          </a:solidFill>
                          <a:effectLst/>
                        </a:rPr>
                        <a:t>AfterAll</a:t>
                      </a:r>
                      <a:endParaRPr lang="zh-CN" sz="1800" kern="100" dirty="0">
                        <a:solidFill>
                          <a:schemeClr val="tx1"/>
                        </a:solidFill>
                        <a:effectLst/>
                        <a:latin typeface="等线" panose="02010600030101010101" charset="-122"/>
                        <a:ea typeface="等线" panose="02010600030101010101" charset="-122"/>
                        <a:cs typeface="Times New Roman" panose="02020603050405020304" pitchFamily="18" charset="0"/>
                      </a:endParaRPr>
                    </a:p>
                  </a:txBody>
                  <a:tcPr marL="72185" marR="72185" marT="64967" marB="64967">
                    <a:solidFill>
                      <a:schemeClr val="accent6">
                        <a:lumMod val="20000"/>
                        <a:lumOff val="80000"/>
                      </a:schemeClr>
                    </a:solidFill>
                  </a:tcPr>
                </a:tc>
                <a:tc>
                  <a:txBody>
                    <a:bodyPr/>
                    <a:lstStyle/>
                    <a:p>
                      <a:pPr algn="l">
                        <a:spcAft>
                          <a:spcPts val="0"/>
                        </a:spcAft>
                      </a:pPr>
                      <a:r>
                        <a:rPr lang="en-US" sz="1800" kern="0" spc="-10" dirty="0">
                          <a:effectLst/>
                        </a:rPr>
                        <a:t>Denotes that the annotated method should be executed after </a:t>
                      </a:r>
                      <a:r>
                        <a:rPr lang="en-US" sz="1800" kern="0" spc="-5" dirty="0">
                          <a:effectLst/>
                        </a:rPr>
                        <a:t>all</a:t>
                      </a:r>
                      <a:r>
                        <a:rPr lang="en-US" sz="1800" kern="0" spc="-10" dirty="0">
                          <a:effectLst/>
                        </a:rPr>
                        <a:t> </a:t>
                      </a:r>
                      <a:r>
                        <a:rPr lang="en-US" sz="1800" kern="0" dirty="0">
                          <a:effectLst/>
                        </a:rPr>
                        <a:t>@Test</a:t>
                      </a:r>
                      <a:r>
                        <a:rPr lang="en-US" sz="1800" kern="0" spc="-10" dirty="0">
                          <a:effectLst/>
                        </a:rPr>
                        <a:t>, </a:t>
                      </a:r>
                      <a:r>
                        <a:rPr lang="en-US" sz="1800" kern="0" dirty="0">
                          <a:effectLst/>
                        </a:rPr>
                        <a:t>@</a:t>
                      </a:r>
                      <a:r>
                        <a:rPr lang="en-US" sz="1800" kern="0" dirty="0" err="1">
                          <a:effectLst/>
                        </a:rPr>
                        <a:t>RepeatedTest</a:t>
                      </a:r>
                      <a:r>
                        <a:rPr lang="en-US" sz="1800" kern="0" spc="-10" dirty="0">
                          <a:effectLst/>
                        </a:rPr>
                        <a:t>, </a:t>
                      </a:r>
                      <a:r>
                        <a:rPr lang="en-US" sz="1800" kern="0" dirty="0">
                          <a:effectLst/>
                        </a:rPr>
                        <a:t>@</a:t>
                      </a:r>
                      <a:r>
                        <a:rPr lang="en-US" sz="1800" kern="0" dirty="0" err="1">
                          <a:effectLst/>
                        </a:rPr>
                        <a:t>ParameterizedTest</a:t>
                      </a:r>
                      <a:r>
                        <a:rPr lang="en-US" sz="1800" kern="0" spc="-10" dirty="0">
                          <a:effectLst/>
                        </a:rPr>
                        <a:t>, and </a:t>
                      </a:r>
                      <a:r>
                        <a:rPr lang="en-US" sz="1800" kern="0" dirty="0">
                          <a:effectLst/>
                        </a:rPr>
                        <a:t>@</a:t>
                      </a:r>
                      <a:r>
                        <a:rPr lang="en-US" sz="1800" kern="0" dirty="0" err="1">
                          <a:effectLst/>
                        </a:rPr>
                        <a:t>TestFactory</a:t>
                      </a:r>
                      <a:r>
                        <a:rPr lang="en-US" sz="1800" kern="0" spc="-10" dirty="0">
                          <a:effectLst/>
                        </a:rPr>
                        <a:t> methods in the current class. </a:t>
                      </a:r>
                      <a:endParaRPr lang="zh-CN" sz="1800" kern="100" dirty="0">
                        <a:effectLst/>
                        <a:latin typeface="等线" panose="02010600030101010101" charset="-122"/>
                        <a:ea typeface="等线" panose="02010600030101010101" charset="-122"/>
                        <a:cs typeface="Times New Roman" panose="02020603050405020304" pitchFamily="18" charset="0"/>
                      </a:endParaRPr>
                    </a:p>
                  </a:txBody>
                  <a:tcPr marL="72185" marR="72185" marT="64967" marB="64967"/>
                </a:tc>
              </a:tr>
            </a:tbl>
          </a:graphicData>
        </a:graphic>
      </p:graphicFrame>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a:t>
            </a:r>
            <a:r>
              <a:rPr lang="en-US" altLang="zh-CN" dirty="0" smtClean="0"/>
              <a:t>JUnit</a:t>
            </a:r>
            <a:r>
              <a:rPr lang="zh-CN" altLang="en-US" dirty="0"/>
              <a:t>测试代码结构</a:t>
            </a:r>
            <a:endParaRPr lang="zh-CN" altLang="en-US" dirty="0"/>
          </a:p>
        </p:txBody>
      </p:sp>
      <p:sp>
        <p:nvSpPr>
          <p:cNvPr id="3" name="内容占位符 2"/>
          <p:cNvSpPr>
            <a:spLocks noGrp="1"/>
          </p:cNvSpPr>
          <p:nvPr>
            <p:ph idx="1"/>
          </p:nvPr>
        </p:nvSpPr>
        <p:spPr>
          <a:xfrm>
            <a:off x="6272571" y="819326"/>
            <a:ext cx="5843229" cy="5288241"/>
          </a:xfrm>
        </p:spPr>
        <p:txBody>
          <a:bodyPr/>
          <a:lstStyle/>
          <a:p>
            <a:pPr marL="0" indent="0">
              <a:lnSpc>
                <a:spcPct val="120000"/>
              </a:lnSpc>
              <a:spcAft>
                <a:spcPts val="0"/>
              </a:spcAft>
              <a:buNone/>
            </a:pPr>
            <a:r>
              <a:rPr lang="en-US" altLang="zh-CN" sz="1400" dirty="0"/>
              <a:t> @Test</a:t>
            </a:r>
            <a:endParaRPr lang="en-US" altLang="zh-CN" sz="1400" dirty="0"/>
          </a:p>
          <a:p>
            <a:pPr marL="0" indent="0">
              <a:lnSpc>
                <a:spcPct val="110000"/>
              </a:lnSpc>
              <a:spcAft>
                <a:spcPts val="0"/>
              </a:spcAft>
              <a:buNone/>
            </a:pPr>
            <a:r>
              <a:rPr lang="en-US" altLang="zh-CN" sz="1400" dirty="0"/>
              <a:t>    void </a:t>
            </a:r>
            <a:r>
              <a:rPr lang="en-US" altLang="zh-CN" sz="1400" dirty="0" err="1"/>
              <a:t>failingTest</a:t>
            </a:r>
            <a:r>
              <a:rPr lang="en-US" altLang="zh-CN" sz="1400" dirty="0"/>
              <a:t>() {</a:t>
            </a:r>
            <a:endParaRPr lang="en-US" altLang="zh-CN" sz="1400" dirty="0"/>
          </a:p>
          <a:p>
            <a:pPr marL="0" indent="0">
              <a:lnSpc>
                <a:spcPct val="110000"/>
              </a:lnSpc>
              <a:spcAft>
                <a:spcPts val="0"/>
              </a:spcAft>
              <a:buNone/>
            </a:pPr>
            <a:r>
              <a:rPr lang="en-US" altLang="zh-CN" sz="1400" dirty="0"/>
              <a:t>        fail("a failing test");</a:t>
            </a:r>
            <a:endParaRPr lang="en-US" altLang="zh-CN" sz="1400" dirty="0"/>
          </a:p>
          <a:p>
            <a:pPr marL="0" indent="0">
              <a:lnSpc>
                <a:spcPct val="110000"/>
              </a:lnSpc>
              <a:spcAft>
                <a:spcPts val="0"/>
              </a:spcAft>
              <a:buNone/>
            </a:pPr>
            <a:r>
              <a:rPr lang="en-US" altLang="zh-CN" sz="1400" dirty="0"/>
              <a:t>    }</a:t>
            </a:r>
            <a:endParaRPr lang="en-US" altLang="zh-CN" sz="1400" dirty="0"/>
          </a:p>
          <a:p>
            <a:pPr marL="0" indent="0">
              <a:lnSpc>
                <a:spcPct val="110000"/>
              </a:lnSpc>
              <a:spcAft>
                <a:spcPts val="0"/>
              </a:spcAft>
              <a:buNone/>
            </a:pPr>
            <a:endParaRPr lang="en-US" altLang="zh-CN" sz="1400" dirty="0"/>
          </a:p>
          <a:p>
            <a:pPr marL="0" indent="0">
              <a:lnSpc>
                <a:spcPct val="110000"/>
              </a:lnSpc>
              <a:spcAft>
                <a:spcPts val="0"/>
              </a:spcAft>
              <a:buNone/>
            </a:pPr>
            <a:r>
              <a:rPr lang="en-US" altLang="zh-CN" sz="1400" dirty="0"/>
              <a:t>    @Test</a:t>
            </a:r>
            <a:endParaRPr lang="en-US" altLang="zh-CN" sz="1400" dirty="0"/>
          </a:p>
          <a:p>
            <a:pPr marL="0" indent="0">
              <a:lnSpc>
                <a:spcPct val="110000"/>
              </a:lnSpc>
              <a:spcAft>
                <a:spcPts val="0"/>
              </a:spcAft>
              <a:buNone/>
            </a:pPr>
            <a:r>
              <a:rPr lang="en-US" altLang="zh-CN" sz="1400" dirty="0"/>
              <a:t>    @Disabled("for demonstration purposes")</a:t>
            </a:r>
            <a:endParaRPr lang="en-US" altLang="zh-CN" sz="1400" dirty="0"/>
          </a:p>
          <a:p>
            <a:pPr marL="0" indent="0">
              <a:lnSpc>
                <a:spcPct val="110000"/>
              </a:lnSpc>
              <a:spcAft>
                <a:spcPts val="0"/>
              </a:spcAft>
              <a:buNone/>
            </a:pPr>
            <a:r>
              <a:rPr lang="en-US" altLang="zh-CN" sz="1400" dirty="0"/>
              <a:t>    void </a:t>
            </a:r>
            <a:r>
              <a:rPr lang="en-US" altLang="zh-CN" sz="1400" dirty="0" err="1"/>
              <a:t>skippedTest</a:t>
            </a:r>
            <a:r>
              <a:rPr lang="en-US" altLang="zh-CN" sz="1400" dirty="0"/>
              <a:t>() {</a:t>
            </a:r>
            <a:endParaRPr lang="en-US" altLang="zh-CN" sz="1400" dirty="0"/>
          </a:p>
          <a:p>
            <a:pPr marL="0" indent="0">
              <a:lnSpc>
                <a:spcPct val="110000"/>
              </a:lnSpc>
              <a:spcAft>
                <a:spcPts val="0"/>
              </a:spcAft>
              <a:buNone/>
            </a:pPr>
            <a:r>
              <a:rPr lang="en-US" altLang="zh-CN" sz="1400" dirty="0"/>
              <a:t>        // not executed</a:t>
            </a:r>
            <a:endParaRPr lang="en-US" altLang="zh-CN" sz="1400" dirty="0"/>
          </a:p>
          <a:p>
            <a:pPr marL="0" indent="0">
              <a:lnSpc>
                <a:spcPct val="110000"/>
              </a:lnSpc>
              <a:spcAft>
                <a:spcPts val="0"/>
              </a:spcAft>
              <a:buNone/>
            </a:pPr>
            <a:r>
              <a:rPr lang="en-US" altLang="zh-CN" sz="1400" dirty="0"/>
              <a:t>    }</a:t>
            </a:r>
            <a:endParaRPr lang="en-US" altLang="zh-CN" sz="1400" dirty="0"/>
          </a:p>
          <a:p>
            <a:pPr marL="0" indent="0">
              <a:lnSpc>
                <a:spcPct val="110000"/>
              </a:lnSpc>
              <a:spcAft>
                <a:spcPts val="0"/>
              </a:spcAft>
              <a:buNone/>
            </a:pPr>
            <a:endParaRPr lang="en-US" altLang="zh-CN" sz="1400" dirty="0"/>
          </a:p>
          <a:p>
            <a:pPr marL="0" indent="0">
              <a:lnSpc>
                <a:spcPct val="110000"/>
              </a:lnSpc>
              <a:spcAft>
                <a:spcPts val="0"/>
              </a:spcAft>
              <a:buNone/>
            </a:pPr>
            <a:r>
              <a:rPr lang="en-US" altLang="zh-CN" sz="1400" dirty="0"/>
              <a:t>    @Test</a:t>
            </a:r>
            <a:endParaRPr lang="en-US" altLang="zh-CN" sz="1400" dirty="0"/>
          </a:p>
          <a:p>
            <a:pPr marL="0" indent="0">
              <a:lnSpc>
                <a:spcPct val="110000"/>
              </a:lnSpc>
              <a:spcAft>
                <a:spcPts val="0"/>
              </a:spcAft>
              <a:buNone/>
            </a:pPr>
            <a:r>
              <a:rPr lang="en-US" altLang="zh-CN" sz="1400" dirty="0"/>
              <a:t>    void </a:t>
            </a:r>
            <a:r>
              <a:rPr lang="en-US" altLang="zh-CN" sz="1400" dirty="0" err="1"/>
              <a:t>abortedTest</a:t>
            </a:r>
            <a:r>
              <a:rPr lang="en-US" altLang="zh-CN" sz="1400" dirty="0"/>
              <a:t>() {</a:t>
            </a:r>
            <a:endParaRPr lang="en-US" altLang="zh-CN" sz="1400" dirty="0"/>
          </a:p>
          <a:p>
            <a:pPr marL="0" indent="0">
              <a:lnSpc>
                <a:spcPct val="110000"/>
              </a:lnSpc>
              <a:spcAft>
                <a:spcPts val="0"/>
              </a:spcAft>
              <a:buNone/>
            </a:pPr>
            <a:r>
              <a:rPr lang="en-US" altLang="zh-CN" sz="1400" dirty="0"/>
              <a:t>        </a:t>
            </a:r>
            <a:r>
              <a:rPr lang="en-US" altLang="zh-CN" sz="1400" dirty="0" err="1"/>
              <a:t>assumeTrue</a:t>
            </a:r>
            <a:r>
              <a:rPr lang="en-US" altLang="zh-CN" sz="1400" dirty="0"/>
              <a:t>("</a:t>
            </a:r>
            <a:r>
              <a:rPr lang="en-US" altLang="zh-CN" sz="1400" dirty="0" err="1"/>
              <a:t>abc</a:t>
            </a:r>
            <a:r>
              <a:rPr lang="en-US" altLang="zh-CN" sz="1400" dirty="0"/>
              <a:t>".contains("Z"));</a:t>
            </a:r>
            <a:endParaRPr lang="en-US" altLang="zh-CN" sz="1400" dirty="0"/>
          </a:p>
          <a:p>
            <a:pPr marL="0" indent="0">
              <a:lnSpc>
                <a:spcPct val="110000"/>
              </a:lnSpc>
              <a:spcAft>
                <a:spcPts val="0"/>
              </a:spcAft>
              <a:buNone/>
            </a:pPr>
            <a:r>
              <a:rPr lang="en-US" altLang="zh-CN" sz="1400" dirty="0"/>
              <a:t>        fail("test should have been aborted");</a:t>
            </a:r>
            <a:endParaRPr lang="en-US" altLang="zh-CN" sz="1400" dirty="0"/>
          </a:p>
          <a:p>
            <a:pPr marL="0" indent="0">
              <a:lnSpc>
                <a:spcPct val="110000"/>
              </a:lnSpc>
              <a:spcAft>
                <a:spcPts val="0"/>
              </a:spcAft>
              <a:buNone/>
            </a:pPr>
            <a:r>
              <a:rPr lang="en-US" altLang="zh-CN" sz="1400" dirty="0"/>
              <a:t>    }</a:t>
            </a:r>
            <a:endParaRPr lang="en-US" altLang="zh-CN" sz="1400" dirty="0"/>
          </a:p>
          <a:p>
            <a:pPr marL="0" indent="0">
              <a:lnSpc>
                <a:spcPct val="110000"/>
              </a:lnSpc>
              <a:spcAft>
                <a:spcPts val="0"/>
              </a:spcAft>
              <a:buNone/>
            </a:pPr>
            <a:endParaRPr lang="en-US" altLang="zh-CN" sz="1400" dirty="0"/>
          </a:p>
          <a:p>
            <a:pPr marL="0" indent="0">
              <a:lnSpc>
                <a:spcPct val="110000"/>
              </a:lnSpc>
              <a:spcAft>
                <a:spcPts val="0"/>
              </a:spcAft>
              <a:buNone/>
            </a:pPr>
            <a:r>
              <a:rPr lang="en-US" altLang="zh-CN" sz="1400" dirty="0"/>
              <a:t>    @</a:t>
            </a:r>
            <a:r>
              <a:rPr lang="en-US" altLang="zh-CN" sz="1400" dirty="0" err="1"/>
              <a:t>AfterEach</a:t>
            </a:r>
            <a:endParaRPr lang="en-US" altLang="zh-CN" sz="1400" dirty="0"/>
          </a:p>
          <a:p>
            <a:pPr marL="0" indent="0">
              <a:lnSpc>
                <a:spcPct val="110000"/>
              </a:lnSpc>
              <a:spcAft>
                <a:spcPts val="0"/>
              </a:spcAft>
              <a:buNone/>
            </a:pPr>
            <a:r>
              <a:rPr lang="en-US" altLang="zh-CN" sz="1400" dirty="0"/>
              <a:t>    void </a:t>
            </a:r>
            <a:r>
              <a:rPr lang="en-US" altLang="zh-CN" sz="1400" dirty="0" err="1"/>
              <a:t>tearDown</a:t>
            </a:r>
            <a:r>
              <a:rPr lang="en-US" altLang="zh-CN" sz="1400" dirty="0"/>
              <a:t>() {</a:t>
            </a:r>
            <a:endParaRPr lang="en-US" altLang="zh-CN" sz="1400" dirty="0"/>
          </a:p>
          <a:p>
            <a:pPr marL="0" indent="0">
              <a:lnSpc>
                <a:spcPct val="110000"/>
              </a:lnSpc>
              <a:spcAft>
                <a:spcPts val="0"/>
              </a:spcAft>
              <a:buNone/>
            </a:pPr>
            <a:r>
              <a:rPr lang="en-US" altLang="zh-CN" sz="1400" dirty="0"/>
              <a:t>    }</a:t>
            </a:r>
            <a:endParaRPr lang="en-US" altLang="zh-CN" sz="1400" dirty="0"/>
          </a:p>
          <a:p>
            <a:pPr marL="0" indent="0">
              <a:lnSpc>
                <a:spcPct val="110000"/>
              </a:lnSpc>
              <a:spcAft>
                <a:spcPts val="0"/>
              </a:spcAft>
              <a:buNone/>
            </a:pPr>
            <a:endParaRPr lang="en-US" altLang="zh-CN" sz="1400" dirty="0"/>
          </a:p>
          <a:p>
            <a:pPr marL="0" indent="0">
              <a:lnSpc>
                <a:spcPct val="110000"/>
              </a:lnSpc>
              <a:spcAft>
                <a:spcPts val="0"/>
              </a:spcAft>
              <a:buNone/>
            </a:pPr>
            <a:r>
              <a:rPr lang="en-US" altLang="zh-CN" sz="1400" dirty="0"/>
              <a:t>    @</a:t>
            </a:r>
            <a:r>
              <a:rPr lang="en-US" altLang="zh-CN" sz="1400" dirty="0" err="1"/>
              <a:t>AfterAll</a:t>
            </a:r>
            <a:endParaRPr lang="en-US" altLang="zh-CN" sz="1400" dirty="0"/>
          </a:p>
          <a:p>
            <a:pPr marL="0" indent="0">
              <a:lnSpc>
                <a:spcPct val="110000"/>
              </a:lnSpc>
              <a:spcAft>
                <a:spcPts val="0"/>
              </a:spcAft>
              <a:buNone/>
            </a:pPr>
            <a:r>
              <a:rPr lang="en-US" altLang="zh-CN" sz="1400" dirty="0"/>
              <a:t>    static void </a:t>
            </a:r>
            <a:r>
              <a:rPr lang="en-US" altLang="zh-CN" sz="1400" dirty="0" err="1"/>
              <a:t>tearDownAll</a:t>
            </a:r>
            <a:r>
              <a:rPr lang="en-US" altLang="zh-CN" sz="1400" dirty="0"/>
              <a:t>() {</a:t>
            </a:r>
            <a:endParaRPr lang="en-US" altLang="zh-CN" sz="1400" dirty="0"/>
          </a:p>
          <a:p>
            <a:pPr marL="0" indent="0">
              <a:lnSpc>
                <a:spcPct val="110000"/>
              </a:lnSpc>
              <a:spcAft>
                <a:spcPts val="0"/>
              </a:spcAft>
              <a:buNone/>
            </a:pPr>
            <a:r>
              <a:rPr lang="en-US" altLang="zh-CN" sz="1400" dirty="0"/>
              <a:t>    }</a:t>
            </a:r>
            <a:endParaRPr lang="en-US" altLang="zh-CN" sz="1400" dirty="0"/>
          </a:p>
          <a:p>
            <a:pPr marL="0" indent="0">
              <a:lnSpc>
                <a:spcPct val="110000"/>
              </a:lnSpc>
              <a:spcAft>
                <a:spcPts val="0"/>
              </a:spcAft>
              <a:buNone/>
            </a:pPr>
            <a:r>
              <a:rPr lang="en-US" altLang="zh-CN" sz="1400" dirty="0" smtClean="0"/>
              <a:t>}</a:t>
            </a:r>
            <a:endParaRPr lang="zh-CN" altLang="en-US" sz="1400"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5" name="内容占位符 2"/>
          <p:cNvSpPr txBox="1"/>
          <p:nvPr/>
        </p:nvSpPr>
        <p:spPr>
          <a:xfrm>
            <a:off x="612000" y="1234120"/>
            <a:ext cx="5244514" cy="5288241"/>
          </a:xfrm>
          <a:prstGeom prst="rect">
            <a:avLst/>
          </a:prstGeom>
        </p:spPr>
        <p:txBody>
          <a:bodyPr/>
          <a:lstStyle>
            <a:lvl1pPr marL="446405" indent="-446405" algn="l" defTabSz="914400" rtl="0" eaLnBrk="1" latinLnBrk="0" hangingPunct="1">
              <a:lnSpc>
                <a:spcPct val="130000"/>
              </a:lnSpc>
              <a:spcBef>
                <a:spcPts val="0"/>
              </a:spcBef>
              <a:spcAft>
                <a:spcPts val="300"/>
              </a:spcAft>
              <a:buClr>
                <a:srgbClr val="92D050"/>
              </a:buClr>
              <a:buFont typeface="Wingdings" panose="05000000000000000000" pitchFamily="2" charset="2"/>
              <a:buChar char="p"/>
              <a:defRPr sz="2400" kern="1200">
                <a:solidFill>
                  <a:schemeClr val="tx1"/>
                </a:solidFill>
                <a:latin typeface="+mn-lt"/>
                <a:ea typeface="+mn-ea"/>
                <a:cs typeface="+mn-cs"/>
              </a:defRPr>
            </a:lvl1pPr>
            <a:lvl2pPr marL="805180" indent="-347980" algn="l" defTabSz="914400" rtl="0" eaLnBrk="1" latinLnBrk="0" hangingPunct="1">
              <a:lnSpc>
                <a:spcPct val="130000"/>
              </a:lnSpc>
              <a:spcBef>
                <a:spcPts val="0"/>
              </a:spcBef>
              <a:spcAft>
                <a:spcPts val="300"/>
              </a:spcAft>
              <a:buClr>
                <a:srgbClr val="92D050"/>
              </a:buClr>
              <a:buFont typeface="Wingdings" panose="05000000000000000000" pitchFamily="2" charset="2"/>
              <a:buChar char="n"/>
              <a:defRPr sz="2200" kern="1200">
                <a:solidFill>
                  <a:schemeClr val="tx1"/>
                </a:solidFill>
                <a:latin typeface="+mn-lt"/>
                <a:ea typeface="+mn-ea"/>
                <a:cs typeface="+mn-cs"/>
              </a:defRPr>
            </a:lvl2pPr>
            <a:lvl3pPr marL="1252855" indent="-33845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800" kern="1200">
                <a:solidFill>
                  <a:schemeClr val="tx1"/>
                </a:solidFill>
                <a:latin typeface="+mn-lt"/>
                <a:ea typeface="+mn-ea"/>
                <a:cs typeface="+mn-cs"/>
              </a:defRPr>
            </a:lvl3pPr>
            <a:lvl4pPr marL="1698625" indent="-32702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600" kern="1200">
                <a:solidFill>
                  <a:schemeClr val="tx1"/>
                </a:solidFill>
                <a:latin typeface="+mn-lt"/>
                <a:ea typeface="+mn-ea"/>
                <a:cs typeface="+mn-cs"/>
              </a:defRPr>
            </a:lvl4pPr>
            <a:lvl5pPr marL="2155825" indent="-32702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Aft>
                <a:spcPts val="0"/>
              </a:spcAft>
              <a:buFont typeface="Wingdings" panose="05000000000000000000" pitchFamily="2" charset="2"/>
              <a:buNone/>
            </a:pPr>
            <a:r>
              <a:rPr lang="en-US" altLang="zh-CN" sz="1400" dirty="0" smtClean="0"/>
              <a:t>import static </a:t>
            </a:r>
            <a:r>
              <a:rPr lang="en-US" altLang="zh-CN" sz="1400" dirty="0" err="1" smtClean="0"/>
              <a:t>org.junit.jupiter.api.Assertions.fail</a:t>
            </a:r>
            <a:r>
              <a:rPr lang="en-US" altLang="zh-CN" sz="1400" dirty="0" smtClean="0"/>
              <a:t>;</a:t>
            </a:r>
            <a:endParaRPr lang="en-US" altLang="zh-CN" sz="1400" dirty="0" smtClean="0"/>
          </a:p>
          <a:p>
            <a:pPr marL="0" indent="0">
              <a:lnSpc>
                <a:spcPct val="110000"/>
              </a:lnSpc>
              <a:spcAft>
                <a:spcPts val="0"/>
              </a:spcAft>
              <a:buFont typeface="Wingdings" panose="05000000000000000000" pitchFamily="2" charset="2"/>
              <a:buNone/>
            </a:pPr>
            <a:r>
              <a:rPr lang="en-US" altLang="zh-CN" sz="1400" dirty="0" smtClean="0"/>
              <a:t>import static </a:t>
            </a:r>
            <a:r>
              <a:rPr lang="en-US" altLang="zh-CN" sz="1400" dirty="0" err="1" smtClean="0"/>
              <a:t>org.junit.jupiter.api.Assumptions.assumeTrue</a:t>
            </a:r>
            <a:r>
              <a:rPr lang="en-US" altLang="zh-CN" sz="1400" dirty="0" smtClean="0"/>
              <a:t>;</a:t>
            </a:r>
            <a:endParaRPr lang="en-US" altLang="zh-CN" sz="1400" dirty="0" smtClean="0"/>
          </a:p>
          <a:p>
            <a:pPr marL="0" indent="0">
              <a:lnSpc>
                <a:spcPct val="110000"/>
              </a:lnSpc>
              <a:spcAft>
                <a:spcPts val="0"/>
              </a:spcAft>
              <a:buFont typeface="Wingdings" panose="05000000000000000000" pitchFamily="2" charset="2"/>
              <a:buNone/>
            </a:pPr>
            <a:r>
              <a:rPr lang="en-US" altLang="zh-CN" sz="1400" dirty="0" smtClean="0"/>
              <a:t>import </a:t>
            </a:r>
            <a:r>
              <a:rPr lang="en-US" altLang="zh-CN" sz="1400" dirty="0" err="1" smtClean="0"/>
              <a:t>org.junit.jupiter.api.AfterAll</a:t>
            </a:r>
            <a:r>
              <a:rPr lang="en-US" altLang="zh-CN" sz="1400" dirty="0" smtClean="0"/>
              <a:t>;</a:t>
            </a:r>
            <a:endParaRPr lang="en-US" altLang="zh-CN" sz="1400" dirty="0" smtClean="0"/>
          </a:p>
          <a:p>
            <a:pPr marL="0" indent="0">
              <a:lnSpc>
                <a:spcPct val="110000"/>
              </a:lnSpc>
              <a:spcAft>
                <a:spcPts val="0"/>
              </a:spcAft>
              <a:buFont typeface="Wingdings" panose="05000000000000000000" pitchFamily="2" charset="2"/>
              <a:buNone/>
            </a:pPr>
            <a:r>
              <a:rPr lang="en-US" altLang="zh-CN" sz="1400" dirty="0" smtClean="0"/>
              <a:t>import </a:t>
            </a:r>
            <a:r>
              <a:rPr lang="en-US" altLang="zh-CN" sz="1400" dirty="0" err="1" smtClean="0"/>
              <a:t>org.junit.jupiter.api.AfterEach</a:t>
            </a:r>
            <a:r>
              <a:rPr lang="en-US" altLang="zh-CN" sz="1400" dirty="0" smtClean="0"/>
              <a:t>;</a:t>
            </a:r>
            <a:endParaRPr lang="en-US" altLang="zh-CN" sz="1400" dirty="0" smtClean="0"/>
          </a:p>
          <a:p>
            <a:pPr marL="0" indent="0">
              <a:lnSpc>
                <a:spcPct val="110000"/>
              </a:lnSpc>
              <a:spcAft>
                <a:spcPts val="0"/>
              </a:spcAft>
              <a:buFont typeface="Wingdings" panose="05000000000000000000" pitchFamily="2" charset="2"/>
              <a:buNone/>
            </a:pPr>
            <a:r>
              <a:rPr lang="en-US" altLang="zh-CN" sz="1400" dirty="0" smtClean="0"/>
              <a:t>import </a:t>
            </a:r>
            <a:r>
              <a:rPr lang="en-US" altLang="zh-CN" sz="1400" dirty="0" err="1" smtClean="0"/>
              <a:t>org.junit.jupiter.api.BeforeAll</a:t>
            </a:r>
            <a:r>
              <a:rPr lang="en-US" altLang="zh-CN" sz="1400" dirty="0" smtClean="0"/>
              <a:t>;</a:t>
            </a:r>
            <a:endParaRPr lang="en-US" altLang="zh-CN" sz="1400" dirty="0" smtClean="0"/>
          </a:p>
          <a:p>
            <a:pPr marL="0" indent="0">
              <a:lnSpc>
                <a:spcPct val="110000"/>
              </a:lnSpc>
              <a:spcAft>
                <a:spcPts val="0"/>
              </a:spcAft>
              <a:buFont typeface="Wingdings" panose="05000000000000000000" pitchFamily="2" charset="2"/>
              <a:buNone/>
            </a:pPr>
            <a:r>
              <a:rPr lang="en-US" altLang="zh-CN" sz="1400" dirty="0" smtClean="0"/>
              <a:t>import </a:t>
            </a:r>
            <a:r>
              <a:rPr lang="en-US" altLang="zh-CN" sz="1400" dirty="0" err="1" smtClean="0"/>
              <a:t>org.junit.jupiter.api.BeforeEach</a:t>
            </a:r>
            <a:r>
              <a:rPr lang="en-US" altLang="zh-CN" sz="1400" dirty="0" smtClean="0"/>
              <a:t>;</a:t>
            </a:r>
            <a:endParaRPr lang="en-US" altLang="zh-CN" sz="1400" dirty="0" smtClean="0"/>
          </a:p>
          <a:p>
            <a:pPr marL="0" indent="0">
              <a:lnSpc>
                <a:spcPct val="110000"/>
              </a:lnSpc>
              <a:spcAft>
                <a:spcPts val="0"/>
              </a:spcAft>
              <a:buFont typeface="Wingdings" panose="05000000000000000000" pitchFamily="2" charset="2"/>
              <a:buNone/>
            </a:pPr>
            <a:r>
              <a:rPr lang="en-US" altLang="zh-CN" sz="1400" dirty="0" smtClean="0"/>
              <a:t>import </a:t>
            </a:r>
            <a:r>
              <a:rPr lang="en-US" altLang="zh-CN" sz="1400" dirty="0" err="1" smtClean="0"/>
              <a:t>org.junit.jupiter.api.Disabled</a:t>
            </a:r>
            <a:r>
              <a:rPr lang="en-US" altLang="zh-CN" sz="1400" dirty="0" smtClean="0"/>
              <a:t>;</a:t>
            </a:r>
            <a:endParaRPr lang="en-US" altLang="zh-CN" sz="1400" dirty="0" smtClean="0"/>
          </a:p>
          <a:p>
            <a:pPr marL="0" indent="0">
              <a:lnSpc>
                <a:spcPct val="110000"/>
              </a:lnSpc>
              <a:spcAft>
                <a:spcPts val="0"/>
              </a:spcAft>
              <a:buFont typeface="Wingdings" panose="05000000000000000000" pitchFamily="2" charset="2"/>
              <a:buNone/>
            </a:pPr>
            <a:r>
              <a:rPr lang="en-US" altLang="zh-CN" sz="1400" dirty="0" smtClean="0"/>
              <a:t>import </a:t>
            </a:r>
            <a:r>
              <a:rPr lang="en-US" altLang="zh-CN" sz="1400" dirty="0" err="1" smtClean="0"/>
              <a:t>org.junit.jupiter.api.Test</a:t>
            </a:r>
            <a:r>
              <a:rPr lang="en-US" altLang="zh-CN" sz="1400" dirty="0" smtClean="0"/>
              <a:t>;</a:t>
            </a:r>
            <a:endParaRPr lang="en-US" altLang="zh-CN" sz="1400" dirty="0" smtClean="0"/>
          </a:p>
          <a:p>
            <a:pPr marL="0" indent="0">
              <a:lnSpc>
                <a:spcPct val="110000"/>
              </a:lnSpc>
              <a:spcAft>
                <a:spcPts val="0"/>
              </a:spcAft>
              <a:buFont typeface="Wingdings" panose="05000000000000000000" pitchFamily="2" charset="2"/>
              <a:buNone/>
            </a:pPr>
            <a:endParaRPr lang="en-US" altLang="zh-CN" sz="1400" dirty="0" smtClean="0"/>
          </a:p>
          <a:p>
            <a:pPr marL="0" indent="0">
              <a:lnSpc>
                <a:spcPct val="110000"/>
              </a:lnSpc>
              <a:spcAft>
                <a:spcPts val="0"/>
              </a:spcAft>
              <a:buFont typeface="Wingdings" panose="05000000000000000000" pitchFamily="2" charset="2"/>
              <a:buNone/>
            </a:pPr>
            <a:r>
              <a:rPr lang="en-US" altLang="zh-CN" sz="1400" dirty="0" smtClean="0"/>
              <a:t>class </a:t>
            </a:r>
            <a:r>
              <a:rPr lang="en-US" altLang="zh-CN" sz="1400" dirty="0" err="1" smtClean="0"/>
              <a:t>StandardTests</a:t>
            </a:r>
            <a:r>
              <a:rPr lang="en-US" altLang="zh-CN" sz="1400" dirty="0" smtClean="0"/>
              <a:t> {</a:t>
            </a:r>
            <a:endParaRPr lang="en-US" altLang="zh-CN" sz="1400" dirty="0" smtClean="0"/>
          </a:p>
          <a:p>
            <a:pPr marL="0" indent="0">
              <a:lnSpc>
                <a:spcPct val="110000"/>
              </a:lnSpc>
              <a:spcAft>
                <a:spcPts val="0"/>
              </a:spcAft>
              <a:buFont typeface="Wingdings" panose="05000000000000000000" pitchFamily="2" charset="2"/>
              <a:buNone/>
            </a:pPr>
            <a:endParaRPr lang="en-US" altLang="zh-CN" sz="1400" dirty="0" smtClean="0"/>
          </a:p>
          <a:p>
            <a:pPr marL="0" indent="0">
              <a:lnSpc>
                <a:spcPct val="110000"/>
              </a:lnSpc>
              <a:spcAft>
                <a:spcPts val="0"/>
              </a:spcAft>
              <a:buFont typeface="Wingdings" panose="05000000000000000000" pitchFamily="2" charset="2"/>
              <a:buNone/>
            </a:pPr>
            <a:r>
              <a:rPr lang="en-US" altLang="zh-CN" sz="1400" dirty="0" smtClean="0"/>
              <a:t>    @</a:t>
            </a:r>
            <a:r>
              <a:rPr lang="en-US" altLang="zh-CN" sz="1400" dirty="0" err="1" smtClean="0"/>
              <a:t>BeforeAll</a:t>
            </a:r>
            <a:endParaRPr lang="en-US" altLang="zh-CN" sz="1400" dirty="0" smtClean="0"/>
          </a:p>
          <a:p>
            <a:pPr marL="0" indent="0">
              <a:lnSpc>
                <a:spcPct val="110000"/>
              </a:lnSpc>
              <a:spcAft>
                <a:spcPts val="0"/>
              </a:spcAft>
              <a:buFont typeface="Wingdings" panose="05000000000000000000" pitchFamily="2" charset="2"/>
              <a:buNone/>
            </a:pPr>
            <a:r>
              <a:rPr lang="en-US" altLang="zh-CN" sz="1400" dirty="0" smtClean="0"/>
              <a:t>    static void </a:t>
            </a:r>
            <a:r>
              <a:rPr lang="en-US" altLang="zh-CN" sz="1400" dirty="0" err="1" smtClean="0"/>
              <a:t>initAll</a:t>
            </a:r>
            <a:r>
              <a:rPr lang="en-US" altLang="zh-CN" sz="1400" dirty="0" smtClean="0"/>
              <a:t>() {</a:t>
            </a:r>
            <a:endParaRPr lang="en-US" altLang="zh-CN" sz="1400" dirty="0" smtClean="0"/>
          </a:p>
          <a:p>
            <a:pPr marL="0" indent="0">
              <a:lnSpc>
                <a:spcPct val="110000"/>
              </a:lnSpc>
              <a:spcAft>
                <a:spcPts val="0"/>
              </a:spcAft>
              <a:buFont typeface="Wingdings" panose="05000000000000000000" pitchFamily="2" charset="2"/>
              <a:buNone/>
            </a:pPr>
            <a:r>
              <a:rPr lang="en-US" altLang="zh-CN" sz="1400" dirty="0" smtClean="0"/>
              <a:t>    }</a:t>
            </a:r>
            <a:endParaRPr lang="en-US" altLang="zh-CN" sz="1400" dirty="0" smtClean="0"/>
          </a:p>
          <a:p>
            <a:pPr marL="0" indent="0">
              <a:lnSpc>
                <a:spcPct val="110000"/>
              </a:lnSpc>
              <a:spcAft>
                <a:spcPts val="0"/>
              </a:spcAft>
              <a:buFont typeface="Wingdings" panose="05000000000000000000" pitchFamily="2" charset="2"/>
              <a:buNone/>
            </a:pPr>
            <a:endParaRPr lang="en-US" altLang="zh-CN" sz="1400" dirty="0" smtClean="0"/>
          </a:p>
          <a:p>
            <a:pPr marL="0" indent="0">
              <a:lnSpc>
                <a:spcPct val="110000"/>
              </a:lnSpc>
              <a:spcAft>
                <a:spcPts val="0"/>
              </a:spcAft>
              <a:buFont typeface="Wingdings" panose="05000000000000000000" pitchFamily="2" charset="2"/>
              <a:buNone/>
            </a:pPr>
            <a:r>
              <a:rPr lang="en-US" altLang="zh-CN" sz="1400" dirty="0" smtClean="0"/>
              <a:t>    @</a:t>
            </a:r>
            <a:r>
              <a:rPr lang="en-US" altLang="zh-CN" sz="1400" dirty="0" err="1" smtClean="0"/>
              <a:t>BeforeEach</a:t>
            </a:r>
            <a:endParaRPr lang="en-US" altLang="zh-CN" sz="1400" dirty="0" smtClean="0"/>
          </a:p>
          <a:p>
            <a:pPr marL="0" indent="0">
              <a:lnSpc>
                <a:spcPct val="110000"/>
              </a:lnSpc>
              <a:spcAft>
                <a:spcPts val="0"/>
              </a:spcAft>
              <a:buFont typeface="Wingdings" panose="05000000000000000000" pitchFamily="2" charset="2"/>
              <a:buNone/>
            </a:pPr>
            <a:r>
              <a:rPr lang="en-US" altLang="zh-CN" sz="1400" dirty="0" smtClean="0"/>
              <a:t>    void </a:t>
            </a:r>
            <a:r>
              <a:rPr lang="en-US" altLang="zh-CN" sz="1400" dirty="0" err="1" smtClean="0"/>
              <a:t>init</a:t>
            </a:r>
            <a:r>
              <a:rPr lang="en-US" altLang="zh-CN" sz="1400" dirty="0" smtClean="0"/>
              <a:t>() {</a:t>
            </a:r>
            <a:endParaRPr lang="en-US" altLang="zh-CN" sz="1400" dirty="0" smtClean="0"/>
          </a:p>
          <a:p>
            <a:pPr marL="0" indent="0">
              <a:lnSpc>
                <a:spcPct val="110000"/>
              </a:lnSpc>
              <a:spcAft>
                <a:spcPts val="0"/>
              </a:spcAft>
              <a:buFont typeface="Wingdings" panose="05000000000000000000" pitchFamily="2" charset="2"/>
              <a:buNone/>
            </a:pPr>
            <a:r>
              <a:rPr lang="en-US" altLang="zh-CN" sz="1400" dirty="0" smtClean="0"/>
              <a:t>    }</a:t>
            </a:r>
            <a:endParaRPr lang="en-US" altLang="zh-CN" sz="1400" dirty="0" smtClean="0"/>
          </a:p>
          <a:p>
            <a:pPr marL="0" indent="0">
              <a:lnSpc>
                <a:spcPct val="110000"/>
              </a:lnSpc>
              <a:spcAft>
                <a:spcPts val="0"/>
              </a:spcAft>
              <a:buFont typeface="Wingdings" panose="05000000000000000000" pitchFamily="2" charset="2"/>
              <a:buNone/>
            </a:pPr>
            <a:endParaRPr lang="en-US" altLang="zh-CN" sz="1400" dirty="0" smtClean="0"/>
          </a:p>
          <a:p>
            <a:pPr marL="0" indent="0">
              <a:lnSpc>
                <a:spcPct val="110000"/>
              </a:lnSpc>
              <a:spcAft>
                <a:spcPts val="0"/>
              </a:spcAft>
              <a:buFont typeface="Wingdings" panose="05000000000000000000" pitchFamily="2" charset="2"/>
              <a:buNone/>
            </a:pPr>
            <a:r>
              <a:rPr lang="en-US" altLang="zh-CN" sz="1400" dirty="0" smtClean="0"/>
              <a:t>    @Test</a:t>
            </a:r>
            <a:endParaRPr lang="en-US" altLang="zh-CN" sz="1400" dirty="0" smtClean="0"/>
          </a:p>
          <a:p>
            <a:pPr marL="0" indent="0">
              <a:lnSpc>
                <a:spcPct val="110000"/>
              </a:lnSpc>
              <a:spcAft>
                <a:spcPts val="0"/>
              </a:spcAft>
              <a:buFont typeface="Wingdings" panose="05000000000000000000" pitchFamily="2" charset="2"/>
              <a:buNone/>
            </a:pPr>
            <a:r>
              <a:rPr lang="en-US" altLang="zh-CN" sz="1400" dirty="0" smtClean="0"/>
              <a:t>    void </a:t>
            </a:r>
            <a:r>
              <a:rPr lang="en-US" altLang="zh-CN" sz="1400" dirty="0" err="1" smtClean="0"/>
              <a:t>succeedingTest</a:t>
            </a:r>
            <a:r>
              <a:rPr lang="en-US" altLang="zh-CN" sz="1400" dirty="0" smtClean="0"/>
              <a:t>() {</a:t>
            </a:r>
            <a:endParaRPr lang="en-US" altLang="zh-CN" sz="1400" dirty="0" smtClean="0"/>
          </a:p>
          <a:p>
            <a:pPr marL="0" indent="0">
              <a:lnSpc>
                <a:spcPct val="110000"/>
              </a:lnSpc>
              <a:spcAft>
                <a:spcPts val="0"/>
              </a:spcAft>
              <a:buFont typeface="Wingdings" panose="05000000000000000000" pitchFamily="2" charset="2"/>
              <a:buNone/>
            </a:pPr>
            <a:r>
              <a:rPr lang="en-US" altLang="zh-CN" sz="1400" dirty="0" smtClean="0"/>
              <a:t>    }</a:t>
            </a:r>
            <a:endParaRPr lang="zh-CN" altLang="en-US" sz="1400" dirty="0"/>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JUnit Repeating Tests </a:t>
            </a:r>
            <a:endParaRPr lang="zh-CN" altLang="en-US" dirty="0"/>
          </a:p>
        </p:txBody>
      </p:sp>
      <p:sp>
        <p:nvSpPr>
          <p:cNvPr id="3" name="内容占位符 2"/>
          <p:cNvSpPr>
            <a:spLocks noGrp="1"/>
          </p:cNvSpPr>
          <p:nvPr>
            <p:ph idx="1"/>
          </p:nvPr>
        </p:nvSpPr>
        <p:spPr/>
        <p:txBody>
          <a:bodyPr/>
          <a:lstStyle/>
          <a:p>
            <a:pPr>
              <a:spcBef>
                <a:spcPts val="600"/>
              </a:spcBef>
              <a:buNone/>
            </a:pPr>
            <a:r>
              <a:rPr lang="en-US" altLang="zh-CN" b="1" dirty="0"/>
              <a:t>@</a:t>
            </a:r>
            <a:r>
              <a:rPr lang="en-US" altLang="zh-CN" b="1" dirty="0" err="1"/>
              <a:t>RepeatedTest</a:t>
            </a:r>
            <a:r>
              <a:rPr lang="en-US" altLang="zh-CN" b="1" dirty="0"/>
              <a:t>(</a:t>
            </a:r>
            <a:r>
              <a:rPr lang="en-US" altLang="zh-CN" dirty="0"/>
              <a:t>10</a:t>
            </a:r>
            <a:r>
              <a:rPr lang="en-US" altLang="zh-CN" b="1" dirty="0"/>
              <a:t>)</a:t>
            </a:r>
            <a:r>
              <a:rPr lang="en-US" altLang="zh-CN" dirty="0"/>
              <a:t> </a:t>
            </a:r>
            <a:endParaRPr lang="en-US" altLang="zh-CN" dirty="0" smtClean="0"/>
          </a:p>
          <a:p>
            <a:pPr>
              <a:spcBef>
                <a:spcPts val="600"/>
              </a:spcBef>
              <a:buNone/>
            </a:pPr>
            <a:r>
              <a:rPr lang="en-US" altLang="zh-CN" b="1" dirty="0" smtClean="0"/>
              <a:t>void</a:t>
            </a:r>
            <a:r>
              <a:rPr lang="en-US" altLang="zh-CN" dirty="0" smtClean="0"/>
              <a:t> </a:t>
            </a:r>
            <a:r>
              <a:rPr lang="en-US" altLang="zh-CN" b="1" dirty="0" err="1"/>
              <a:t>repeatedTest</a:t>
            </a:r>
            <a:r>
              <a:rPr lang="en-US" altLang="zh-CN" b="1" dirty="0"/>
              <a:t>()</a:t>
            </a:r>
            <a:r>
              <a:rPr lang="en-US" altLang="zh-CN" dirty="0"/>
              <a:t> </a:t>
            </a:r>
            <a:r>
              <a:rPr lang="en-US" altLang="zh-CN" b="1" dirty="0" smtClean="0"/>
              <a:t>{</a:t>
            </a:r>
            <a:r>
              <a:rPr lang="en-US" altLang="zh-CN" dirty="0" smtClean="0"/>
              <a:t> </a:t>
            </a:r>
            <a:endParaRPr lang="en-US" altLang="zh-CN" dirty="0" smtClean="0"/>
          </a:p>
          <a:p>
            <a:pPr>
              <a:spcBef>
                <a:spcPts val="600"/>
              </a:spcBef>
              <a:buNone/>
            </a:pPr>
            <a:r>
              <a:rPr lang="en-US" altLang="zh-CN" i="1" dirty="0" smtClean="0"/>
              <a:t>// </a:t>
            </a:r>
            <a:r>
              <a:rPr lang="en-US" altLang="zh-CN" i="1" dirty="0"/>
              <a:t>...</a:t>
            </a:r>
            <a:r>
              <a:rPr lang="en-US" altLang="zh-CN" dirty="0"/>
              <a:t> </a:t>
            </a:r>
            <a:endParaRPr lang="en-US" altLang="zh-CN" dirty="0" smtClean="0"/>
          </a:p>
          <a:p>
            <a:pPr>
              <a:spcBef>
                <a:spcPts val="600"/>
              </a:spcBef>
              <a:buNone/>
            </a:pPr>
            <a:r>
              <a:rPr lang="en-US" altLang="zh-CN" b="1" dirty="0" smtClean="0"/>
              <a:t>}</a:t>
            </a:r>
            <a:endParaRPr lang="en-US" altLang="zh-CN" sz="2000" dirty="0"/>
          </a:p>
          <a:p>
            <a:pPr>
              <a:spcBef>
                <a:spcPts val="600"/>
              </a:spcBef>
              <a:buNone/>
            </a:pPr>
            <a:endParaRPr lang="en-US" altLang="zh-CN" sz="1800" dirty="0"/>
          </a:p>
          <a:p>
            <a:pPr marL="0" indent="0">
              <a:spcBef>
                <a:spcPts val="600"/>
              </a:spcBef>
              <a:buNone/>
            </a:pPr>
            <a:r>
              <a:rPr lang="zh-CN" altLang="en-US" dirty="0"/>
              <a:t>如果想重复的运行某个测试若干次，可用此法来制造模拟数据或性能测试</a:t>
            </a:r>
            <a:endParaRPr lang="zh-CN" altLang="en-US" dirty="0"/>
          </a:p>
          <a:p>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zh-CN" altLang="en-US" smtClean="0"/>
              <a:t>测试（</a:t>
            </a:r>
            <a:r>
              <a:rPr lang="en-US" altLang="zh-CN" smtClean="0"/>
              <a:t>testing</a:t>
            </a:r>
            <a:r>
              <a:rPr lang="zh-CN" altLang="en-US" smtClean="0"/>
              <a:t>）的目的</a:t>
            </a:r>
            <a:endParaRPr lang="zh-CN" altLang="en-US" smtClean="0"/>
          </a:p>
        </p:txBody>
      </p:sp>
      <p:sp>
        <p:nvSpPr>
          <p:cNvPr id="1157123" name="Rectangle 3"/>
          <p:cNvSpPr>
            <a:spLocks noGrp="1" noChangeArrowheads="1"/>
          </p:cNvSpPr>
          <p:nvPr>
            <p:ph type="body" idx="1"/>
          </p:nvPr>
        </p:nvSpPr>
        <p:spPr/>
        <p:txBody>
          <a:bodyPr/>
          <a:lstStyle/>
          <a:p>
            <a:pPr eaLnBrk="1" hangingPunct="1">
              <a:defRPr/>
            </a:pPr>
            <a:r>
              <a:rPr lang="zh-CN" altLang="en-US" dirty="0" smtClean="0"/>
              <a:t>测试（</a:t>
            </a:r>
            <a:r>
              <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testing</a:t>
            </a:r>
            <a:r>
              <a:rPr lang="zh-CN" altLang="en-US" dirty="0" smtClean="0"/>
              <a:t>）的目的</a:t>
            </a:r>
            <a:endParaRPr lang="zh-CN" altLang="en-US" dirty="0" smtClean="0"/>
          </a:p>
          <a:p>
            <a:pPr lvl="1" eaLnBrk="1" hangingPunct="1">
              <a:defRPr/>
            </a:pPr>
            <a:r>
              <a:rPr lang="zh-CN" altLang="en-US" dirty="0" smtClean="0"/>
              <a:t>发现软件的错误，从而保证软件质量</a:t>
            </a:r>
            <a:endParaRPr lang="zh-CN" altLang="en-US" dirty="0" smtClean="0"/>
          </a:p>
          <a:p>
            <a:pPr eaLnBrk="1" hangingPunct="1">
              <a:lnSpc>
                <a:spcPct val="150000"/>
              </a:lnSpc>
              <a:defRPr/>
            </a:pPr>
            <a:r>
              <a:rPr lang="zh-CN" altLang="en-US" dirty="0" smtClean="0"/>
              <a:t>成功的测试</a:t>
            </a:r>
            <a:endParaRPr lang="en-US" altLang="zh-CN" dirty="0" smtClean="0"/>
          </a:p>
          <a:p>
            <a:pPr lvl="1" eaLnBrk="1" hangingPunct="1">
              <a:defRPr/>
            </a:pPr>
            <a:r>
              <a:rPr lang="zh-CN" altLang="en-US" dirty="0" smtClean="0"/>
              <a:t>发现了未曾发现的错误</a:t>
            </a:r>
            <a:endParaRPr lang="zh-CN" altLang="en-US" dirty="0" smtClean="0"/>
          </a:p>
          <a:p>
            <a:pPr eaLnBrk="1" hangingPunct="1">
              <a:lnSpc>
                <a:spcPct val="150000"/>
              </a:lnSpc>
              <a:defRPr/>
            </a:pPr>
            <a:r>
              <a:rPr lang="zh-CN" altLang="en-US" dirty="0" smtClean="0"/>
              <a:t>与调试（</a:t>
            </a:r>
            <a:r>
              <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debugging</a:t>
            </a:r>
            <a:r>
              <a:rPr lang="zh-CN" altLang="en-US" dirty="0" smtClean="0"/>
              <a:t>）的不同在哪？ </a:t>
            </a:r>
            <a:endParaRPr lang="zh-CN" altLang="en-US" dirty="0" smtClean="0"/>
          </a:p>
          <a:p>
            <a:pPr lvl="1" eaLnBrk="1" hangingPunct="1">
              <a:defRPr/>
            </a:pPr>
            <a:r>
              <a:rPr lang="zh-CN" altLang="en-US" dirty="0" smtClean="0"/>
              <a:t>定位和纠正错误 </a:t>
            </a:r>
            <a:endParaRPr lang="zh-CN" altLang="en-US" dirty="0" smtClean="0"/>
          </a:p>
          <a:p>
            <a:pPr lvl="1" eaLnBrk="1" hangingPunct="1">
              <a:defRPr/>
            </a:pPr>
            <a:r>
              <a:rPr lang="zh-CN" altLang="en-US" dirty="0" smtClean="0"/>
              <a:t>保证程序的可靠运行 </a:t>
            </a:r>
            <a:endParaRPr lang="zh-CN" altLang="en-US"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57123">
                                            <p:txEl>
                                              <p:pRg st="2" end="2"/>
                                            </p:txEl>
                                          </p:spTgt>
                                        </p:tgtEl>
                                        <p:attrNameLst>
                                          <p:attrName>style.visibility</p:attrName>
                                        </p:attrNameLst>
                                      </p:cBhvr>
                                      <p:to>
                                        <p:strVal val="visible"/>
                                      </p:to>
                                    </p:set>
                                    <p:anim calcmode="lin" valueType="num">
                                      <p:cBhvr additive="base">
                                        <p:cTn id="7" dur="500" fill="hold"/>
                                        <p:tgtEl>
                                          <p:spTgt spid="115712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5712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57123">
                                            <p:txEl>
                                              <p:pRg st="3" end="3"/>
                                            </p:txEl>
                                          </p:spTgt>
                                        </p:tgtEl>
                                        <p:attrNameLst>
                                          <p:attrName>style.visibility</p:attrName>
                                        </p:attrNameLst>
                                      </p:cBhvr>
                                      <p:to>
                                        <p:strVal val="visible"/>
                                      </p:to>
                                    </p:set>
                                    <p:anim calcmode="lin" valueType="num">
                                      <p:cBhvr additive="base">
                                        <p:cTn id="11" dur="500" fill="hold"/>
                                        <p:tgtEl>
                                          <p:spTgt spid="115712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571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57123">
                                            <p:txEl>
                                              <p:pRg st="4" end="4"/>
                                            </p:txEl>
                                          </p:spTgt>
                                        </p:tgtEl>
                                        <p:attrNameLst>
                                          <p:attrName>style.visibility</p:attrName>
                                        </p:attrNameLst>
                                      </p:cBhvr>
                                      <p:to>
                                        <p:strVal val="visible"/>
                                      </p:to>
                                    </p:set>
                                    <p:anim calcmode="lin" valueType="num">
                                      <p:cBhvr additive="base">
                                        <p:cTn id="17" dur="500" fill="hold"/>
                                        <p:tgtEl>
                                          <p:spTgt spid="115712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5712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57123">
                                            <p:txEl>
                                              <p:pRg st="5" end="5"/>
                                            </p:txEl>
                                          </p:spTgt>
                                        </p:tgtEl>
                                        <p:attrNameLst>
                                          <p:attrName>style.visibility</p:attrName>
                                        </p:attrNameLst>
                                      </p:cBhvr>
                                      <p:to>
                                        <p:strVal val="visible"/>
                                      </p:to>
                                    </p:set>
                                    <p:anim calcmode="lin" valueType="num">
                                      <p:cBhvr additive="base">
                                        <p:cTn id="23" dur="500" fill="hold"/>
                                        <p:tgtEl>
                                          <p:spTgt spid="115712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5712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57123">
                                            <p:txEl>
                                              <p:pRg st="6" end="6"/>
                                            </p:txEl>
                                          </p:spTgt>
                                        </p:tgtEl>
                                        <p:attrNameLst>
                                          <p:attrName>style.visibility</p:attrName>
                                        </p:attrNameLst>
                                      </p:cBhvr>
                                      <p:to>
                                        <p:strVal val="visible"/>
                                      </p:to>
                                    </p:set>
                                    <p:anim calcmode="lin" valueType="num">
                                      <p:cBhvr additive="base">
                                        <p:cTn id="27" dur="500" fill="hold"/>
                                        <p:tgtEl>
                                          <p:spTgt spid="115712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5712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2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t>JUnit </a:t>
            </a:r>
            <a:r>
              <a:rPr lang="zh-CN" altLang="en-US" dirty="0" smtClean="0"/>
              <a:t>参数化测试</a:t>
            </a:r>
            <a:endParaRPr lang="zh-CN" altLang="en-US" dirty="0"/>
          </a:p>
        </p:txBody>
      </p:sp>
      <p:sp>
        <p:nvSpPr>
          <p:cNvPr id="6" name="内容占位符 5"/>
          <p:cNvSpPr>
            <a:spLocks noGrp="1"/>
          </p:cNvSpPr>
          <p:nvPr>
            <p:ph idx="1"/>
          </p:nvPr>
        </p:nvSpPr>
        <p:spPr>
          <a:xfrm>
            <a:off x="604072" y="1269327"/>
            <a:ext cx="11157857" cy="664029"/>
          </a:xfrm>
        </p:spPr>
        <p:txBody>
          <a:bodyPr/>
          <a:lstStyle/>
          <a:p>
            <a:r>
              <a:rPr lang="zh-CN" altLang="en-US" dirty="0" smtClean="0"/>
              <a:t>参数化测试允许开发人员使用不同的值反复运行同一个测试。</a:t>
            </a:r>
            <a:endParaRPr lang="en-US" altLang="zh-CN" dirty="0" smtClean="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7"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630804"/>
            <a:ext cx="5002892" cy="154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1366" y="3018606"/>
            <a:ext cx="6923007" cy="3566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p:nvPr>
        </p:nvSpPr>
        <p:spPr/>
        <p:txBody>
          <a:bodyPr/>
          <a:lstStyle/>
          <a:p>
            <a:r>
              <a:rPr lang="zh-CN" altLang="en-US" smtClean="0"/>
              <a:t>单元测试经验</a:t>
            </a:r>
            <a:endParaRPr lang="zh-CN" altLang="en-US" smtClean="0"/>
          </a:p>
        </p:txBody>
      </p:sp>
      <p:sp>
        <p:nvSpPr>
          <p:cNvPr id="41987" name="Rectangle 3"/>
          <p:cNvSpPr>
            <a:spLocks noGrp="1"/>
          </p:cNvSpPr>
          <p:nvPr>
            <p:ph type="body" idx="1"/>
          </p:nvPr>
        </p:nvSpPr>
        <p:spPr/>
        <p:txBody>
          <a:bodyPr/>
          <a:lstStyle/>
          <a:p>
            <a:r>
              <a:rPr lang="zh-CN" altLang="en-US" smtClean="0"/>
              <a:t>测试驱动开发</a:t>
            </a:r>
            <a:endParaRPr lang="zh-CN" altLang="en-US" smtClean="0"/>
          </a:p>
          <a:p>
            <a:pPr lvl="1"/>
            <a:r>
              <a:rPr lang="zh-CN" altLang="en-US" smtClean="0"/>
              <a:t>编写单元测试用例促进解除模块之间的耦合。先编写测试用例，强迫自己从利于调用者的角度来设计单元，关注单元的接口。为了便于调用和独立测试，必须降低单元和周边环境的耦合程度，单元的可测试性得到加强，模块化程度得到提高。这样单元的可重用性也容易被考虑和提高。</a:t>
            </a:r>
            <a:endParaRPr lang="zh-CN" altLang="en-US"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23"/>
          <p:cNvSpPr>
            <a:spLocks noGrp="1" noChangeArrowheads="1"/>
          </p:cNvSpPr>
          <p:nvPr>
            <p:ph type="title"/>
          </p:nvPr>
        </p:nvSpPr>
        <p:spPr/>
        <p:txBody>
          <a:bodyPr/>
          <a:lstStyle/>
          <a:p>
            <a:pPr eaLnBrk="1" hangingPunct="1"/>
            <a:r>
              <a:rPr lang="zh-CN" altLang="en-US" smtClean="0"/>
              <a:t>集成测试</a:t>
            </a:r>
            <a:endParaRPr lang="zh-CN" altLang="en-US" smtClean="0"/>
          </a:p>
        </p:txBody>
      </p:sp>
      <p:sp>
        <p:nvSpPr>
          <p:cNvPr id="11" name="内容占位符 10"/>
          <p:cNvSpPr>
            <a:spLocks noGrp="1"/>
          </p:cNvSpPr>
          <p:nvPr>
            <p:ph idx="1"/>
          </p:nvPr>
        </p:nvSpPr>
        <p:spPr>
          <a:xfrm>
            <a:off x="596145" y="4988205"/>
            <a:ext cx="11157857" cy="1329866"/>
          </a:xfrm>
        </p:spPr>
        <p:txBody>
          <a:bodyPr/>
          <a:lstStyle/>
          <a:p>
            <a:r>
              <a:rPr lang="zh-CN" altLang="en-US" dirty="0" smtClean="0"/>
              <a:t>集成测试</a:t>
            </a:r>
            <a:r>
              <a:rPr lang="zh-CN" altLang="zh-CN" dirty="0"/>
              <a:t>（</a:t>
            </a:r>
            <a:r>
              <a:rPr lang="en-US" altLang="zh-CN" dirty="0"/>
              <a:t>integration testing</a:t>
            </a:r>
            <a:r>
              <a:rPr lang="zh-CN" altLang="zh-CN" dirty="0" smtClean="0"/>
              <a:t>）</a:t>
            </a:r>
            <a:r>
              <a:rPr lang="zh-CN" altLang="en-US" dirty="0" smtClean="0"/>
              <a:t>：</a:t>
            </a:r>
            <a:r>
              <a:rPr lang="zh-CN" altLang="zh-CN" dirty="0" smtClean="0"/>
              <a:t>又</a:t>
            </a:r>
            <a:r>
              <a:rPr lang="zh-CN" altLang="zh-CN" dirty="0"/>
              <a:t>称组装测试， </a:t>
            </a:r>
            <a:r>
              <a:rPr lang="zh-CN" altLang="en-US" dirty="0" smtClean="0"/>
              <a:t>根据软件架构构造</a:t>
            </a:r>
            <a:r>
              <a:rPr lang="zh-CN" altLang="en-US" dirty="0"/>
              <a:t>完整系统并在此过程中进行测试，以发现与接口和交互相关的问题</a:t>
            </a:r>
            <a:endParaRPr lang="zh-CN" altLang="en-US" dirty="0"/>
          </a:p>
          <a:p>
            <a:r>
              <a:rPr lang="zh-CN" altLang="en-US" dirty="0"/>
              <a:t>目标：在通过单元测试的</a:t>
            </a:r>
            <a:r>
              <a:rPr lang="zh-CN" altLang="en-US" dirty="0" smtClean="0"/>
              <a:t>软件模块基础</a:t>
            </a:r>
            <a:r>
              <a:rPr lang="zh-CN" altLang="en-US" dirty="0"/>
              <a:t>上根据</a:t>
            </a:r>
            <a:r>
              <a:rPr lang="zh-CN" altLang="en-US" dirty="0" smtClean="0"/>
              <a:t>软件架构构造</a:t>
            </a:r>
            <a:r>
              <a:rPr lang="zh-CN" altLang="en-US" dirty="0"/>
              <a:t>完整的软件</a:t>
            </a:r>
            <a:r>
              <a:rPr lang="zh-CN" altLang="en-US" dirty="0" smtClean="0"/>
              <a:t>系统</a:t>
            </a:r>
            <a:endParaRPr lang="zh-CN" altLang="en-US" dirty="0"/>
          </a:p>
        </p:txBody>
      </p:sp>
      <p:pic>
        <p:nvPicPr>
          <p:cNvPr id="41" name="Picture 3"/>
          <p:cNvPicPr>
            <a:picLocks noChangeArrowheads="1"/>
          </p:cNvPicPr>
          <p:nvPr/>
        </p:nvPicPr>
        <p:blipFill>
          <a:blip r:embed="rId1" cstate="print"/>
          <a:srcRect/>
          <a:stretch>
            <a:fillRect/>
          </a:stretch>
        </p:blipFill>
        <p:spPr bwMode="auto">
          <a:xfrm>
            <a:off x="9023747" y="3220020"/>
            <a:ext cx="1857388" cy="1357322"/>
          </a:xfrm>
          <a:prstGeom prst="rect">
            <a:avLst/>
          </a:prstGeom>
          <a:noFill/>
          <a:ln w="12700">
            <a:noFill/>
            <a:miter lim="800000"/>
            <a:headEnd/>
            <a:tailEnd/>
          </a:ln>
          <a:effectLst/>
        </p:spPr>
      </p:pic>
      <p:sp>
        <p:nvSpPr>
          <p:cNvPr id="42" name="Rectangle 2"/>
          <p:cNvSpPr>
            <a:spLocks noChangeArrowheads="1"/>
          </p:cNvSpPr>
          <p:nvPr/>
        </p:nvSpPr>
        <p:spPr bwMode="auto">
          <a:xfrm>
            <a:off x="2665765" y="1857364"/>
            <a:ext cx="1643074" cy="857256"/>
          </a:xfrm>
          <a:prstGeom prst="rect">
            <a:avLst/>
          </a:prstGeom>
          <a:solidFill>
            <a:schemeClr val="accent2"/>
          </a:solidFill>
          <a:ln w="12700">
            <a:solidFill>
              <a:schemeClr val="tx1"/>
            </a:solidFill>
            <a:miter lim="800000"/>
          </a:ln>
          <a:effectLst>
            <a:outerShdw dist="107763" dir="2700000" algn="ctr" rotWithShape="0">
              <a:schemeClr val="bg2"/>
            </a:outerShdw>
          </a:effectLst>
        </p:spPr>
        <p:txBody>
          <a:bodyPr wrap="none" anchor="ctr"/>
          <a:lstStyle/>
          <a:p>
            <a:pPr algn="ctr"/>
            <a:r>
              <a:rPr lang="en-US" altLang="zh-CN" sz="2400" dirty="0">
                <a:solidFill>
                  <a:srgbClr val="FFFF00"/>
                </a:solidFill>
                <a:ea typeface="Heiti SC Medium" pitchFamily="2" charset="-128"/>
              </a:rPr>
              <a:t>Module 1</a:t>
            </a:r>
            <a:endParaRPr lang="zh-CN" altLang="en-US" sz="2400" dirty="0">
              <a:solidFill>
                <a:srgbClr val="FFFF00"/>
              </a:solidFill>
              <a:ea typeface="Heiti SC Medium" pitchFamily="2" charset="-128"/>
            </a:endParaRPr>
          </a:p>
        </p:txBody>
      </p:sp>
      <p:sp>
        <p:nvSpPr>
          <p:cNvPr id="43" name="Rectangle 2"/>
          <p:cNvSpPr>
            <a:spLocks noChangeArrowheads="1"/>
          </p:cNvSpPr>
          <p:nvPr/>
        </p:nvSpPr>
        <p:spPr bwMode="auto">
          <a:xfrm>
            <a:off x="6451979" y="1857364"/>
            <a:ext cx="1643074" cy="857256"/>
          </a:xfrm>
          <a:prstGeom prst="rect">
            <a:avLst/>
          </a:prstGeom>
          <a:solidFill>
            <a:schemeClr val="accent2"/>
          </a:solidFill>
          <a:ln w="12700">
            <a:solidFill>
              <a:schemeClr val="tx1"/>
            </a:solidFill>
            <a:miter lim="800000"/>
          </a:ln>
          <a:effectLst>
            <a:outerShdw dist="107763" dir="2700000" algn="ctr" rotWithShape="0">
              <a:schemeClr val="bg2"/>
            </a:outerShdw>
          </a:effectLst>
        </p:spPr>
        <p:txBody>
          <a:bodyPr wrap="none" anchor="ctr"/>
          <a:lstStyle/>
          <a:p>
            <a:pPr algn="ctr"/>
            <a:r>
              <a:rPr lang="en-US" altLang="zh-CN" sz="2400" dirty="0">
                <a:solidFill>
                  <a:srgbClr val="FFFF00"/>
                </a:solidFill>
                <a:ea typeface="Heiti SC Medium" pitchFamily="2" charset="-128"/>
              </a:rPr>
              <a:t>Module 2</a:t>
            </a:r>
            <a:endParaRPr lang="zh-CN" altLang="en-US" sz="2400" dirty="0">
              <a:solidFill>
                <a:srgbClr val="FFFF00"/>
              </a:solidFill>
              <a:ea typeface="Heiti SC Medium" pitchFamily="2" charset="-128"/>
            </a:endParaRPr>
          </a:p>
        </p:txBody>
      </p:sp>
      <p:sp>
        <p:nvSpPr>
          <p:cNvPr id="44" name="Rectangle 2"/>
          <p:cNvSpPr>
            <a:spLocks noChangeArrowheads="1"/>
          </p:cNvSpPr>
          <p:nvPr/>
        </p:nvSpPr>
        <p:spPr bwMode="auto">
          <a:xfrm>
            <a:off x="4666029" y="3500438"/>
            <a:ext cx="1643074" cy="857256"/>
          </a:xfrm>
          <a:prstGeom prst="rect">
            <a:avLst/>
          </a:prstGeom>
          <a:solidFill>
            <a:schemeClr val="accent2"/>
          </a:solidFill>
          <a:ln w="12700">
            <a:solidFill>
              <a:schemeClr val="tx1"/>
            </a:solidFill>
            <a:miter lim="800000"/>
          </a:ln>
          <a:effectLst>
            <a:outerShdw dist="107763" dir="2700000" algn="ctr" rotWithShape="0">
              <a:schemeClr val="bg2"/>
            </a:outerShdw>
          </a:effectLst>
        </p:spPr>
        <p:txBody>
          <a:bodyPr wrap="none" anchor="ctr"/>
          <a:lstStyle/>
          <a:p>
            <a:pPr algn="ctr"/>
            <a:r>
              <a:rPr lang="en-US" altLang="zh-CN" sz="2400" dirty="0">
                <a:solidFill>
                  <a:srgbClr val="FFFF00"/>
                </a:solidFill>
                <a:ea typeface="Heiti SC Medium" pitchFamily="2" charset="-128"/>
              </a:rPr>
              <a:t>Module 3</a:t>
            </a:r>
            <a:endParaRPr lang="zh-CN" altLang="en-US" sz="2400" dirty="0">
              <a:solidFill>
                <a:srgbClr val="FFFF00"/>
              </a:solidFill>
              <a:ea typeface="Heiti SC Medium" pitchFamily="2" charset="-128"/>
            </a:endParaRPr>
          </a:p>
        </p:txBody>
      </p:sp>
      <p:grpSp>
        <p:nvGrpSpPr>
          <p:cNvPr id="45" name="组合 17"/>
          <p:cNvGrpSpPr/>
          <p:nvPr/>
        </p:nvGrpSpPr>
        <p:grpSpPr>
          <a:xfrm>
            <a:off x="3308707" y="2285992"/>
            <a:ext cx="571504" cy="428628"/>
            <a:chOff x="1071538" y="3571876"/>
            <a:chExt cx="571504" cy="428628"/>
          </a:xfrm>
        </p:grpSpPr>
        <p:cxnSp>
          <p:nvCxnSpPr>
            <p:cNvPr id="46" name="直接连接符 13"/>
            <p:cNvCxnSpPr/>
            <p:nvPr/>
          </p:nvCxnSpPr>
          <p:spPr>
            <a:xfrm rot="16200000" flipH="1">
              <a:off x="1000100" y="3857628"/>
              <a:ext cx="214314" cy="7143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接连接符 15"/>
            <p:cNvCxnSpPr/>
            <p:nvPr/>
          </p:nvCxnSpPr>
          <p:spPr>
            <a:xfrm flipV="1">
              <a:off x="1142976" y="3571876"/>
              <a:ext cx="500066" cy="4286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8" name="组合 18"/>
          <p:cNvGrpSpPr/>
          <p:nvPr/>
        </p:nvGrpSpPr>
        <p:grpSpPr>
          <a:xfrm>
            <a:off x="7094921" y="2285992"/>
            <a:ext cx="571504" cy="428628"/>
            <a:chOff x="1071538" y="3571876"/>
            <a:chExt cx="571504" cy="428628"/>
          </a:xfrm>
        </p:grpSpPr>
        <p:cxnSp>
          <p:nvCxnSpPr>
            <p:cNvPr id="49" name="直接连接符 19"/>
            <p:cNvCxnSpPr/>
            <p:nvPr/>
          </p:nvCxnSpPr>
          <p:spPr>
            <a:xfrm rot="16200000" flipH="1">
              <a:off x="1000100" y="3857628"/>
              <a:ext cx="214314" cy="7143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接连接符 20"/>
            <p:cNvCxnSpPr/>
            <p:nvPr/>
          </p:nvCxnSpPr>
          <p:spPr>
            <a:xfrm flipV="1">
              <a:off x="1142976" y="3571876"/>
              <a:ext cx="500066" cy="4286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1" name="组合 21"/>
          <p:cNvGrpSpPr/>
          <p:nvPr/>
        </p:nvGrpSpPr>
        <p:grpSpPr>
          <a:xfrm>
            <a:off x="5308971" y="3929066"/>
            <a:ext cx="571504" cy="428628"/>
            <a:chOff x="1071538" y="3571876"/>
            <a:chExt cx="571504" cy="428628"/>
          </a:xfrm>
        </p:grpSpPr>
        <p:cxnSp>
          <p:nvCxnSpPr>
            <p:cNvPr id="52" name="直接连接符 22"/>
            <p:cNvCxnSpPr/>
            <p:nvPr/>
          </p:nvCxnSpPr>
          <p:spPr>
            <a:xfrm rot="16200000" flipH="1">
              <a:off x="1000100" y="3857628"/>
              <a:ext cx="214314" cy="7143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接连接符 23"/>
            <p:cNvCxnSpPr/>
            <p:nvPr/>
          </p:nvCxnSpPr>
          <p:spPr>
            <a:xfrm flipV="1">
              <a:off x="1142976" y="3571876"/>
              <a:ext cx="500066" cy="4286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54" name="直接箭头连接符 25"/>
          <p:cNvCxnSpPr/>
          <p:nvPr/>
        </p:nvCxnSpPr>
        <p:spPr>
          <a:xfrm>
            <a:off x="4380277" y="2212966"/>
            <a:ext cx="2071702" cy="1588"/>
          </a:xfrm>
          <a:prstGeom prst="straightConnector1">
            <a:avLst/>
          </a:prstGeom>
          <a:ln w="444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32"/>
          <p:cNvCxnSpPr/>
          <p:nvPr/>
        </p:nvCxnSpPr>
        <p:spPr>
          <a:xfrm rot="10800000" flipV="1">
            <a:off x="4380277" y="2500306"/>
            <a:ext cx="2000264" cy="1588"/>
          </a:xfrm>
          <a:prstGeom prst="straightConnector1">
            <a:avLst/>
          </a:prstGeom>
          <a:ln w="444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35"/>
          <p:cNvCxnSpPr>
            <a:endCxn id="50" idx="1"/>
          </p:cNvCxnSpPr>
          <p:nvPr/>
        </p:nvCxnSpPr>
        <p:spPr>
          <a:xfrm rot="16200000" flipH="1">
            <a:off x="3469442" y="2732479"/>
            <a:ext cx="1214446" cy="1178727"/>
          </a:xfrm>
          <a:prstGeom prst="straightConnector1">
            <a:avLst/>
          </a:prstGeom>
          <a:ln w="444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38"/>
          <p:cNvCxnSpPr>
            <a:stCxn id="50" idx="3"/>
            <a:endCxn id="49" idx="2"/>
          </p:cNvCxnSpPr>
          <p:nvPr/>
        </p:nvCxnSpPr>
        <p:spPr>
          <a:xfrm flipV="1">
            <a:off x="6309103" y="2714620"/>
            <a:ext cx="964413" cy="1214446"/>
          </a:xfrm>
          <a:prstGeom prst="straightConnector1">
            <a:avLst/>
          </a:prstGeom>
          <a:ln w="444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5308971" y="2000240"/>
            <a:ext cx="466794" cy="769441"/>
          </a:xfrm>
          <a:prstGeom prst="rect">
            <a:avLst/>
          </a:prstGeom>
        </p:spPr>
        <p:txBody>
          <a:bodyPr wrap="none">
            <a:spAutoFit/>
          </a:bodyPr>
          <a:lstStyle/>
          <a:p>
            <a:r>
              <a:rPr lang="en-US" altLang="zh-CN" sz="4400" b="1" dirty="0">
                <a:solidFill>
                  <a:srgbClr val="FF0000"/>
                </a:solidFill>
                <a:ea typeface="宋体" panose="02010600030101010101" pitchFamily="2" charset="-122"/>
              </a:rPr>
              <a:t>?</a:t>
            </a:r>
            <a:endParaRPr lang="zh-CN" altLang="en-US" sz="4400" dirty="0"/>
          </a:p>
        </p:txBody>
      </p:sp>
      <p:sp>
        <p:nvSpPr>
          <p:cNvPr id="59" name="矩形 58"/>
          <p:cNvSpPr/>
          <p:nvPr/>
        </p:nvSpPr>
        <p:spPr>
          <a:xfrm>
            <a:off x="6594855" y="3000372"/>
            <a:ext cx="466794" cy="769441"/>
          </a:xfrm>
          <a:prstGeom prst="rect">
            <a:avLst/>
          </a:prstGeom>
        </p:spPr>
        <p:txBody>
          <a:bodyPr wrap="none">
            <a:spAutoFit/>
          </a:bodyPr>
          <a:lstStyle/>
          <a:p>
            <a:r>
              <a:rPr lang="en-US" altLang="zh-CN" sz="4400" b="1" dirty="0">
                <a:solidFill>
                  <a:srgbClr val="FF0000"/>
                </a:solidFill>
                <a:ea typeface="宋体" panose="02010600030101010101" pitchFamily="2" charset="-122"/>
              </a:rPr>
              <a:t>?</a:t>
            </a:r>
            <a:endParaRPr lang="zh-CN" altLang="en-US" sz="4400" dirty="0"/>
          </a:p>
        </p:txBody>
      </p:sp>
      <p:sp>
        <p:nvSpPr>
          <p:cNvPr id="60" name="矩形 59"/>
          <p:cNvSpPr/>
          <p:nvPr/>
        </p:nvSpPr>
        <p:spPr>
          <a:xfrm>
            <a:off x="3737335" y="2857496"/>
            <a:ext cx="466794" cy="769441"/>
          </a:xfrm>
          <a:prstGeom prst="rect">
            <a:avLst/>
          </a:prstGeom>
        </p:spPr>
        <p:txBody>
          <a:bodyPr wrap="none">
            <a:spAutoFit/>
          </a:bodyPr>
          <a:lstStyle/>
          <a:p>
            <a:r>
              <a:rPr lang="en-US" altLang="zh-CN" sz="4400" b="1" dirty="0">
                <a:solidFill>
                  <a:srgbClr val="FF0000"/>
                </a:solidFill>
                <a:ea typeface="宋体" panose="02010600030101010101" pitchFamily="2" charset="-122"/>
              </a:rPr>
              <a:t>?</a:t>
            </a:r>
            <a:endParaRPr lang="zh-CN" altLang="en-US" sz="4400" dirty="0"/>
          </a:p>
        </p:txBody>
      </p:sp>
      <p:sp>
        <p:nvSpPr>
          <p:cNvPr id="61" name="椭圆 60"/>
          <p:cNvSpPr/>
          <p:nvPr/>
        </p:nvSpPr>
        <p:spPr>
          <a:xfrm>
            <a:off x="1737071" y="1285860"/>
            <a:ext cx="7286676" cy="3214710"/>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8737995" y="2214554"/>
            <a:ext cx="466794" cy="769441"/>
          </a:xfrm>
          <a:prstGeom prst="rect">
            <a:avLst/>
          </a:prstGeom>
        </p:spPr>
        <p:txBody>
          <a:bodyPr wrap="none">
            <a:spAutoFit/>
          </a:bodyPr>
          <a:lstStyle/>
          <a:p>
            <a:r>
              <a:rPr lang="en-US" altLang="zh-CN" sz="4400" b="1" dirty="0">
                <a:solidFill>
                  <a:srgbClr val="FF0000"/>
                </a:solidFill>
                <a:ea typeface="宋体" panose="02010600030101010101" pitchFamily="2" charset="-122"/>
              </a:rPr>
              <a:t>?</a:t>
            </a:r>
            <a:endParaRPr lang="zh-CN" altLang="en-US" sz="44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ppt_x"/>
                                          </p:val>
                                        </p:tav>
                                        <p:tav tm="100000">
                                          <p:val>
                                            <p:strVal val="#ppt_x"/>
                                          </p:val>
                                        </p:tav>
                                      </p:tavLst>
                                    </p:anim>
                                    <p:anim calcmode="lin" valueType="num">
                                      <p:cBhvr additive="base">
                                        <p:cTn id="16" dur="500" fill="hold"/>
                                        <p:tgtEl>
                                          <p:spTgt spid="4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500" fill="hold"/>
                                        <p:tgtEl>
                                          <p:spTgt spid="51"/>
                                        </p:tgtEl>
                                        <p:attrNameLst>
                                          <p:attrName>ppt_x</p:attrName>
                                        </p:attrNameLst>
                                      </p:cBhvr>
                                      <p:tavLst>
                                        <p:tav tm="0">
                                          <p:val>
                                            <p:strVal val="#ppt_x"/>
                                          </p:val>
                                        </p:tav>
                                        <p:tav tm="100000">
                                          <p:val>
                                            <p:strVal val="#ppt_x"/>
                                          </p:val>
                                        </p:tav>
                                      </p:tavLst>
                                    </p:anim>
                                    <p:anim calcmode="lin" valueType="num">
                                      <p:cBhvr additive="base">
                                        <p:cTn id="24" dur="500" fill="hold"/>
                                        <p:tgtEl>
                                          <p:spTgt spid="5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fill="hold"/>
                                        <p:tgtEl>
                                          <p:spTgt spid="48"/>
                                        </p:tgtEl>
                                        <p:attrNameLst>
                                          <p:attrName>ppt_x</p:attrName>
                                        </p:attrNameLst>
                                      </p:cBhvr>
                                      <p:tavLst>
                                        <p:tav tm="0">
                                          <p:val>
                                            <p:strVal val="#ppt_x"/>
                                          </p:val>
                                        </p:tav>
                                        <p:tav tm="100000">
                                          <p:val>
                                            <p:strVal val="#ppt_x"/>
                                          </p:val>
                                        </p:tav>
                                      </p:tavLst>
                                    </p:anim>
                                    <p:anim calcmode="lin" valueType="num">
                                      <p:cBhvr additive="base">
                                        <p:cTn id="2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blinds(horizontal)">
                                      <p:cBhvr>
                                        <p:cTn id="33" dur="500"/>
                                        <p:tgtEl>
                                          <p:spTgt spid="54"/>
                                        </p:tgtEl>
                                      </p:cBhvr>
                                    </p:animEffect>
                                  </p:childTnLst>
                                </p:cTn>
                              </p:par>
                              <p:par>
                                <p:cTn id="34" presetID="3" presetClass="entr" presetSubtype="10" fill="hold"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blinds(horizontal)">
                                      <p:cBhvr>
                                        <p:cTn id="36" dur="500"/>
                                        <p:tgtEl>
                                          <p:spTgt spid="55"/>
                                        </p:tgtEl>
                                      </p:cBhvr>
                                    </p:animEffect>
                                  </p:childTnLst>
                                </p:cTn>
                              </p:par>
                              <p:par>
                                <p:cTn id="37" presetID="3" presetClass="entr" presetSubtype="1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blinds(horizontal)">
                                      <p:cBhvr>
                                        <p:cTn id="39" dur="500"/>
                                        <p:tgtEl>
                                          <p:spTgt spid="56"/>
                                        </p:tgtEl>
                                      </p:cBhvr>
                                    </p:animEffect>
                                  </p:childTnLst>
                                </p:cTn>
                              </p:par>
                              <p:par>
                                <p:cTn id="40" presetID="3" presetClass="entr" presetSubtype="10" fill="hold"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blinds(horizontal)">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blinds(horizontal)">
                                      <p:cBhvr>
                                        <p:cTn id="47" dur="500"/>
                                        <p:tgtEl>
                                          <p:spTgt spid="60"/>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blinds(horizontal)">
                                      <p:cBhvr>
                                        <p:cTn id="50" dur="500"/>
                                        <p:tgtEl>
                                          <p:spTgt spid="58"/>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animEffect transition="in" filter="blinds(horizontal)">
                                      <p:cBhvr>
                                        <p:cTn id="53" dur="500"/>
                                        <p:tgtEl>
                                          <p:spTgt spid="59"/>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blinds(horizontal)">
                                      <p:cBhvr>
                                        <p:cTn id="58" dur="500"/>
                                        <p:tgtEl>
                                          <p:spTgt spid="61"/>
                                        </p:tgtEl>
                                      </p:cBhvr>
                                    </p:animEffect>
                                  </p:childTnLst>
                                </p:cTn>
                              </p:par>
                            </p:childTnLst>
                          </p:cTn>
                        </p:par>
                        <p:par>
                          <p:cTn id="59" fill="hold">
                            <p:stCondLst>
                              <p:cond delay="500"/>
                            </p:stCondLst>
                            <p:childTnLst>
                              <p:par>
                                <p:cTn id="60" presetID="3" presetClass="entr" presetSubtype="10" fill="hold" grpId="0" nodeType="after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blinds(horizontal)">
                                      <p:cBhvr>
                                        <p:cTn id="6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58" grpId="0"/>
      <p:bldP spid="59" grpId="0"/>
      <p:bldP spid="60" grpId="0"/>
      <p:bldP spid="61" grpId="0" animBg="1"/>
      <p:bldP spid="6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dirty="0"/>
              <a:t>集成测试－－测什么？</a:t>
            </a:r>
            <a:endParaRPr lang="zh-CN" altLang="en-US" dirty="0" smtClean="0"/>
          </a:p>
        </p:txBody>
      </p:sp>
      <p:sp>
        <p:nvSpPr>
          <p:cNvPr id="18435" name="Rectangle 3"/>
          <p:cNvSpPr>
            <a:spLocks noGrp="1" noChangeArrowheads="1"/>
          </p:cNvSpPr>
          <p:nvPr>
            <p:ph type="body" idx="1"/>
          </p:nvPr>
        </p:nvSpPr>
        <p:spPr/>
        <p:txBody>
          <a:bodyPr/>
          <a:lstStyle/>
          <a:p>
            <a:r>
              <a:rPr lang="zh-CN" altLang="zh-CN" dirty="0" smtClean="0"/>
              <a:t>在把各个</a:t>
            </a:r>
            <a:r>
              <a:rPr lang="zh-CN" altLang="en-US" dirty="0" smtClean="0"/>
              <a:t>软件模块</a:t>
            </a:r>
            <a:r>
              <a:rPr lang="zh-CN" altLang="zh-CN" dirty="0" smtClean="0"/>
              <a:t>连接起来的时候，穿越单元接口的数据是否会丢失；</a:t>
            </a:r>
            <a:endParaRPr lang="zh-CN" altLang="zh-CN" dirty="0" smtClean="0"/>
          </a:p>
          <a:p>
            <a:r>
              <a:rPr lang="zh-CN" altLang="zh-CN" dirty="0" smtClean="0"/>
              <a:t>一个</a:t>
            </a:r>
            <a:r>
              <a:rPr lang="zh-CN" altLang="en-US" dirty="0" smtClean="0"/>
              <a:t>软件模块</a:t>
            </a:r>
            <a:r>
              <a:rPr lang="zh-CN" altLang="zh-CN" dirty="0" smtClean="0"/>
              <a:t>的功能是否会对另一个</a:t>
            </a:r>
            <a:r>
              <a:rPr lang="zh-CN" altLang="en-US" dirty="0" smtClean="0"/>
              <a:t>软件模块</a:t>
            </a:r>
            <a:r>
              <a:rPr lang="zh-CN" altLang="zh-CN" dirty="0" smtClean="0"/>
              <a:t>的功能产生不利的影响；</a:t>
            </a:r>
            <a:endParaRPr lang="zh-CN" altLang="zh-CN" dirty="0" smtClean="0"/>
          </a:p>
          <a:p>
            <a:r>
              <a:rPr lang="zh-CN" altLang="zh-CN" dirty="0" smtClean="0"/>
              <a:t>各个子功能组合起来，能否达到预期要求的父功能；</a:t>
            </a:r>
            <a:endParaRPr lang="zh-CN" altLang="zh-CN" dirty="0" smtClean="0"/>
          </a:p>
          <a:p>
            <a:r>
              <a:rPr lang="zh-CN" altLang="zh-CN" dirty="0" smtClean="0"/>
              <a:t>全局数据结构是否有问题；</a:t>
            </a:r>
            <a:endParaRPr lang="zh-CN" altLang="zh-CN" dirty="0" smtClean="0"/>
          </a:p>
          <a:p>
            <a:r>
              <a:rPr lang="zh-CN" altLang="zh-CN" dirty="0" smtClean="0"/>
              <a:t>单个</a:t>
            </a:r>
            <a:r>
              <a:rPr lang="zh-CN" altLang="en-US" dirty="0" smtClean="0"/>
              <a:t>软件模块</a:t>
            </a:r>
            <a:r>
              <a:rPr lang="zh-CN" altLang="zh-CN" dirty="0" smtClean="0"/>
              <a:t>的误差累积起来，是否会放大，从而达到不能接受的程度。</a:t>
            </a:r>
            <a:endParaRPr lang="zh-CN" altLang="zh-CN" dirty="0" smtClean="0"/>
          </a:p>
          <a:p>
            <a:pPr lvl="2"/>
            <a:endParaRPr lang="en-US" altLang="zh-CN"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集成测试针对的主要错误来源</a:t>
            </a:r>
            <a:br>
              <a:rPr lang="zh-CN" altLang="en-US" dirty="0"/>
            </a:br>
            <a:endParaRPr lang="zh-CN" altLang="en-US" dirty="0"/>
          </a:p>
        </p:txBody>
      </p:sp>
      <p:sp>
        <p:nvSpPr>
          <p:cNvPr id="3" name="内容占位符 2"/>
          <p:cNvSpPr>
            <a:spLocks noGrp="1"/>
          </p:cNvSpPr>
          <p:nvPr>
            <p:ph idx="1"/>
          </p:nvPr>
        </p:nvSpPr>
        <p:spPr/>
        <p:txBody>
          <a:bodyPr/>
          <a:lstStyle/>
          <a:p>
            <a:r>
              <a:rPr lang="zh-CN" altLang="en-US" dirty="0"/>
              <a:t>数据在</a:t>
            </a:r>
            <a:r>
              <a:rPr lang="zh-CN" altLang="en-US" dirty="0" smtClean="0"/>
              <a:t>穿越软件模块之间</a:t>
            </a:r>
            <a:r>
              <a:rPr lang="zh-CN" altLang="en-US" dirty="0"/>
              <a:t>的接口传递时发生</a:t>
            </a:r>
            <a:r>
              <a:rPr lang="zh-CN" altLang="en-US" dirty="0">
                <a:solidFill>
                  <a:srgbClr val="EB7C11"/>
                </a:solidFill>
              </a:rPr>
              <a:t>丢失或明显延迟</a:t>
            </a:r>
            <a:r>
              <a:rPr lang="zh-CN" altLang="en-US" dirty="0"/>
              <a:t>（例如通过网络传输）</a:t>
            </a:r>
            <a:endParaRPr lang="zh-CN" altLang="en-US" dirty="0"/>
          </a:p>
          <a:p>
            <a:r>
              <a:rPr lang="zh-CN" altLang="en-US" dirty="0" smtClean="0"/>
              <a:t>不同软件模块对</a:t>
            </a:r>
            <a:r>
              <a:rPr lang="zh-CN" altLang="en-US" dirty="0"/>
              <a:t>参数或值存在</a:t>
            </a:r>
            <a:r>
              <a:rPr lang="zh-CN" altLang="en-US" dirty="0">
                <a:solidFill>
                  <a:srgbClr val="EB7C11"/>
                </a:solidFill>
              </a:rPr>
              <a:t>不一致的理解</a:t>
            </a:r>
            <a:r>
              <a:rPr lang="zh-CN" altLang="en-US" dirty="0"/>
              <a:t>，这种问题不会</a:t>
            </a:r>
            <a:r>
              <a:rPr lang="zh-CN" altLang="en-US" dirty="0" smtClean="0"/>
              <a:t>导致软件模块之间</a:t>
            </a:r>
            <a:r>
              <a:rPr lang="zh-CN" altLang="en-US" dirty="0"/>
              <a:t>调用或通信失败，但可能导致不一致的处理逻辑</a:t>
            </a:r>
            <a:endParaRPr lang="zh-CN" altLang="en-US" dirty="0"/>
          </a:p>
          <a:p>
            <a:r>
              <a:rPr lang="zh-CN" altLang="en-US" dirty="0" smtClean="0"/>
              <a:t>软件模块由于</a:t>
            </a:r>
            <a:r>
              <a:rPr lang="zh-CN" altLang="en-US" dirty="0"/>
              <a:t>共享资源或其他原因而存在</a:t>
            </a:r>
            <a:r>
              <a:rPr lang="zh-CN" altLang="en-US" dirty="0">
                <a:solidFill>
                  <a:srgbClr val="EB7C11"/>
                </a:solidFill>
              </a:rPr>
              <a:t>相互影响和副作用</a:t>
            </a:r>
            <a:endParaRPr lang="zh-CN" altLang="en-US" dirty="0">
              <a:solidFill>
                <a:srgbClr val="EB7C11"/>
              </a:solidFill>
            </a:endParaRPr>
          </a:p>
          <a:p>
            <a:r>
              <a:rPr lang="zh-CN" altLang="en-US" dirty="0" smtClean="0"/>
              <a:t>软件模块交互</a:t>
            </a:r>
            <a:r>
              <a:rPr lang="zh-CN" altLang="en-US" dirty="0"/>
              <a:t>后进行计算的</a:t>
            </a:r>
            <a:r>
              <a:rPr lang="zh-CN" altLang="en-US" dirty="0">
                <a:solidFill>
                  <a:srgbClr val="EB7C11"/>
                </a:solidFill>
              </a:rPr>
              <a:t>误差累计</a:t>
            </a:r>
            <a:r>
              <a:rPr lang="zh-CN" altLang="en-US" dirty="0"/>
              <a:t>达到了不能接受的程度，或者接口参数取值超出取值范围或者容量</a:t>
            </a:r>
            <a:endParaRPr lang="zh-CN" altLang="en-US" dirty="0"/>
          </a:p>
          <a:p>
            <a:r>
              <a:rPr lang="zh-CN" altLang="en-US" dirty="0">
                <a:solidFill>
                  <a:srgbClr val="EB7C11"/>
                </a:solidFill>
              </a:rPr>
              <a:t>全局数据结构出现错误</a:t>
            </a:r>
            <a:r>
              <a:rPr lang="zh-CN" altLang="en-US" dirty="0"/>
              <a:t>，使得</a:t>
            </a:r>
            <a:r>
              <a:rPr lang="zh-CN" altLang="en-US" dirty="0" smtClean="0"/>
              <a:t>不同软件模块之间</a:t>
            </a:r>
            <a:r>
              <a:rPr lang="zh-CN" altLang="en-US" dirty="0"/>
              <a:t>无法按照统一的标准进行计算</a:t>
            </a:r>
            <a:endParaRPr lang="zh-CN" altLang="en-US" dirty="0"/>
          </a:p>
          <a:p>
            <a:r>
              <a:rPr lang="zh-CN" altLang="en-US" dirty="0" smtClean="0"/>
              <a:t>软件模块使用</a:t>
            </a:r>
            <a:r>
              <a:rPr lang="zh-CN" altLang="en-US" dirty="0"/>
              <a:t>未在接口中明确声明的资源时，</a:t>
            </a:r>
            <a:r>
              <a:rPr lang="zh-CN" altLang="en-US" dirty="0">
                <a:solidFill>
                  <a:srgbClr val="EB7C11"/>
                </a:solidFill>
              </a:rPr>
              <a:t>参数或资源造成边界效应</a:t>
            </a:r>
            <a:endParaRPr lang="zh-CN" altLang="en-US" dirty="0">
              <a:solidFill>
                <a:srgbClr val="EB7C11"/>
              </a:solidFill>
            </a:endParaRPr>
          </a:p>
          <a:p>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zh-CN" altLang="en-US" smtClean="0"/>
              <a:t>软件集成策略 </a:t>
            </a:r>
            <a:endParaRPr lang="zh-CN" altLang="en-US" smtClean="0"/>
          </a:p>
        </p:txBody>
      </p:sp>
      <p:sp>
        <p:nvSpPr>
          <p:cNvPr id="19459" name="Rectangle 3"/>
          <p:cNvSpPr>
            <a:spLocks noGrp="1" noChangeArrowheads="1"/>
          </p:cNvSpPr>
          <p:nvPr>
            <p:ph type="body" idx="1"/>
          </p:nvPr>
        </p:nvSpPr>
        <p:spPr/>
        <p:txBody>
          <a:bodyPr/>
          <a:lstStyle/>
          <a:p>
            <a:r>
              <a:rPr lang="zh-CN" altLang="en-US" dirty="0" smtClean="0"/>
              <a:t>增量式集成</a:t>
            </a:r>
            <a:endParaRPr lang="en-US" altLang="zh-CN" dirty="0" smtClean="0"/>
          </a:p>
          <a:p>
            <a:pPr lvl="1"/>
            <a:r>
              <a:rPr lang="zh-CN" altLang="en-US" dirty="0" smtClean="0"/>
              <a:t>自顶向下集成 </a:t>
            </a:r>
            <a:endParaRPr lang="zh-CN" altLang="en-US" dirty="0" smtClean="0"/>
          </a:p>
          <a:p>
            <a:pPr lvl="1"/>
            <a:r>
              <a:rPr lang="zh-CN" altLang="en-US" dirty="0" smtClean="0"/>
              <a:t>由底向上集成</a:t>
            </a:r>
            <a:endParaRPr lang="zh-CN" altLang="en-US" dirty="0" smtClean="0"/>
          </a:p>
          <a:p>
            <a:pPr lvl="1"/>
            <a:r>
              <a:rPr lang="zh-CN" altLang="en-US" dirty="0" smtClean="0"/>
              <a:t>混合方式集成 </a:t>
            </a:r>
            <a:endParaRPr lang="zh-CN" altLang="en-US" dirty="0" smtClean="0"/>
          </a:p>
          <a:p>
            <a:pPr lvl="2"/>
            <a:r>
              <a:rPr lang="zh-CN" altLang="zh-CN" dirty="0" smtClean="0"/>
              <a:t>对软件中上层使用自顶向下集成，对软件的中下层采用自底向上集成。</a:t>
            </a:r>
            <a:endParaRPr lang="zh-CN" altLang="en-US" dirty="0" smtClean="0"/>
          </a:p>
          <a:p>
            <a:r>
              <a:rPr lang="zh-CN" altLang="en-US" dirty="0" smtClean="0"/>
              <a:t>一次性集成</a:t>
            </a:r>
            <a:endParaRPr lang="en-US" altLang="zh-CN" dirty="0" smtClean="0"/>
          </a:p>
          <a:p>
            <a:pPr lvl="1"/>
            <a:r>
              <a:rPr lang="zh-CN" altLang="en-US" dirty="0" smtClean="0"/>
              <a:t>缺点：接口错误发现晚，错误定位困难</a:t>
            </a:r>
            <a:endParaRPr lang="en-US" altLang="zh-CN" dirty="0" smtClean="0"/>
          </a:p>
          <a:p>
            <a:pPr lvl="1"/>
            <a:r>
              <a:rPr lang="zh-CN" altLang="en-US" dirty="0" smtClean="0"/>
              <a:t>优点：</a:t>
            </a:r>
            <a:r>
              <a:rPr lang="zh-CN" altLang="zh-CN" dirty="0" smtClean="0"/>
              <a:t>可以并行测试和调试所有</a:t>
            </a:r>
            <a:r>
              <a:rPr lang="zh-CN" altLang="en-US" dirty="0" smtClean="0"/>
              <a:t>软件模块</a:t>
            </a:r>
            <a:endParaRPr lang="zh-CN" altLang="en-US" dirty="0" smtClean="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集成测试示例 </a:t>
            </a:r>
            <a:endParaRPr lang="zh-CN" altLang="en-US" dirty="0"/>
          </a:p>
        </p:txBody>
      </p:sp>
      <p:sp>
        <p:nvSpPr>
          <p:cNvPr id="969730" name="Rectangle 2"/>
          <p:cNvSpPr>
            <a:spLocks noGrp="1" noChangeArrowheads="1"/>
          </p:cNvSpPr>
          <p:nvPr>
            <p:ph type="body" idx="1"/>
          </p:nvPr>
        </p:nvSpPr>
        <p:spPr/>
        <p:txBody>
          <a:bodyPr/>
          <a:lstStyle/>
          <a:p>
            <a:r>
              <a:rPr lang="zh-CN" altLang="en-US" dirty="0" smtClean="0"/>
              <a:t>自顶向下深度优先测试次序：</a:t>
            </a:r>
            <a:endParaRPr lang="zh-CN" altLang="en-US" dirty="0" smtClean="0"/>
          </a:p>
          <a:p>
            <a:pPr marL="0" indent="0">
              <a:buNone/>
            </a:pPr>
            <a:r>
              <a:rPr lang="zh-CN" altLang="en-US" dirty="0" smtClean="0"/>
              <a:t>     </a:t>
            </a:r>
            <a:r>
              <a:rPr lang="en-US" altLang="zh-CN" dirty="0" smtClean="0"/>
              <a:t>M1</a:t>
            </a:r>
            <a:r>
              <a:rPr lang="zh-CN" altLang="en-US" dirty="0" smtClean="0"/>
              <a:t>、</a:t>
            </a:r>
            <a:r>
              <a:rPr lang="en-US" altLang="zh-CN" dirty="0" smtClean="0"/>
              <a:t>M2</a:t>
            </a:r>
            <a:r>
              <a:rPr lang="zh-CN" altLang="en-US" dirty="0" smtClean="0"/>
              <a:t>、</a:t>
            </a:r>
            <a:r>
              <a:rPr lang="en-US" altLang="zh-CN" dirty="0" smtClean="0"/>
              <a:t>M5</a:t>
            </a:r>
            <a:r>
              <a:rPr lang="zh-CN" altLang="en-US" dirty="0" smtClean="0"/>
              <a:t>、</a:t>
            </a:r>
            <a:r>
              <a:rPr lang="en-US" altLang="zh-CN" dirty="0" smtClean="0"/>
              <a:t>M8</a:t>
            </a:r>
            <a:r>
              <a:rPr lang="zh-CN" altLang="en-US" dirty="0" smtClean="0"/>
              <a:t>、</a:t>
            </a:r>
            <a:r>
              <a:rPr lang="en-US" altLang="zh-CN" dirty="0" smtClean="0"/>
              <a:t>M6</a:t>
            </a:r>
            <a:r>
              <a:rPr lang="zh-CN" altLang="en-US" dirty="0" smtClean="0"/>
              <a:t>、</a:t>
            </a:r>
            <a:r>
              <a:rPr lang="en-US" altLang="zh-CN" dirty="0" smtClean="0"/>
              <a:t>M3</a:t>
            </a:r>
            <a:r>
              <a:rPr lang="zh-CN" altLang="en-US" dirty="0" smtClean="0"/>
              <a:t>、</a:t>
            </a:r>
            <a:r>
              <a:rPr lang="en-US" altLang="zh-CN" dirty="0" smtClean="0"/>
              <a:t>M7</a:t>
            </a:r>
            <a:r>
              <a:rPr lang="zh-CN" altLang="en-US" dirty="0" smtClean="0"/>
              <a:t>、</a:t>
            </a:r>
            <a:r>
              <a:rPr lang="en-US" altLang="zh-CN" dirty="0" smtClean="0"/>
              <a:t>M4</a:t>
            </a:r>
            <a:endParaRPr lang="en-US" altLang="zh-CN" dirty="0" smtClean="0"/>
          </a:p>
          <a:p>
            <a:endParaRPr lang="en-US" altLang="zh-CN" dirty="0" smtClean="0"/>
          </a:p>
          <a:p>
            <a:r>
              <a:rPr lang="zh-CN" altLang="en-US" dirty="0" smtClean="0"/>
              <a:t>自顶向下广度优先测试次序：</a:t>
            </a:r>
            <a:endParaRPr lang="zh-CN" altLang="en-US" dirty="0" smtClean="0"/>
          </a:p>
          <a:p>
            <a:pPr marL="0" indent="0">
              <a:buNone/>
            </a:pPr>
            <a:r>
              <a:rPr lang="zh-CN" altLang="en-US" dirty="0" smtClean="0"/>
              <a:t>     </a:t>
            </a:r>
            <a:r>
              <a:rPr lang="en-US" altLang="zh-CN" dirty="0" smtClean="0"/>
              <a:t>M1</a:t>
            </a:r>
            <a:r>
              <a:rPr lang="zh-CN" altLang="en-US" dirty="0" smtClean="0"/>
              <a:t>、</a:t>
            </a:r>
            <a:r>
              <a:rPr lang="en-US" altLang="zh-CN" dirty="0" smtClean="0"/>
              <a:t>M2</a:t>
            </a:r>
            <a:r>
              <a:rPr lang="zh-CN" altLang="en-US" dirty="0" smtClean="0"/>
              <a:t>、</a:t>
            </a:r>
            <a:r>
              <a:rPr lang="en-US" altLang="zh-CN" dirty="0" smtClean="0"/>
              <a:t>M3</a:t>
            </a:r>
            <a:r>
              <a:rPr lang="zh-CN" altLang="en-US" dirty="0" smtClean="0"/>
              <a:t>、</a:t>
            </a:r>
            <a:r>
              <a:rPr lang="en-US" altLang="zh-CN" dirty="0" smtClean="0"/>
              <a:t>M4</a:t>
            </a:r>
            <a:r>
              <a:rPr lang="zh-CN" altLang="en-US" dirty="0" smtClean="0"/>
              <a:t>、</a:t>
            </a:r>
            <a:r>
              <a:rPr lang="en-US" altLang="zh-CN" dirty="0" smtClean="0"/>
              <a:t>M5</a:t>
            </a:r>
            <a:r>
              <a:rPr lang="zh-CN" altLang="en-US" dirty="0" smtClean="0"/>
              <a:t>、</a:t>
            </a:r>
            <a:r>
              <a:rPr lang="en-US" altLang="zh-CN" dirty="0" smtClean="0"/>
              <a:t>M6</a:t>
            </a:r>
            <a:r>
              <a:rPr lang="zh-CN" altLang="en-US" dirty="0" smtClean="0"/>
              <a:t>、</a:t>
            </a:r>
            <a:r>
              <a:rPr lang="en-US" altLang="zh-CN" dirty="0" smtClean="0"/>
              <a:t>M7</a:t>
            </a:r>
            <a:r>
              <a:rPr lang="zh-CN" altLang="en-US" dirty="0" smtClean="0"/>
              <a:t>、</a:t>
            </a:r>
            <a:r>
              <a:rPr lang="en-US" altLang="zh-CN" dirty="0" smtClean="0"/>
              <a:t>M8</a:t>
            </a:r>
            <a:endParaRPr lang="en-US" altLang="zh-CN" dirty="0" smtClean="0"/>
          </a:p>
          <a:p>
            <a:endParaRPr lang="en-US" altLang="zh-CN" dirty="0" smtClean="0"/>
          </a:p>
          <a:p>
            <a:r>
              <a:rPr lang="zh-CN" altLang="en-US" dirty="0" smtClean="0"/>
              <a:t>自底向上集成测试次序：</a:t>
            </a:r>
            <a:endParaRPr lang="en-US" altLang="zh-CN" dirty="0" smtClean="0"/>
          </a:p>
          <a:p>
            <a:pPr marL="0" indent="0">
              <a:buNone/>
            </a:pPr>
            <a:r>
              <a:rPr lang="en-US" altLang="zh-CN" dirty="0" smtClean="0"/>
              <a:t>     M8</a:t>
            </a:r>
            <a:r>
              <a:rPr lang="zh-CN" altLang="en-US" dirty="0" smtClean="0"/>
              <a:t>、</a:t>
            </a:r>
            <a:r>
              <a:rPr lang="en-US" altLang="zh-CN" dirty="0" smtClean="0"/>
              <a:t>M5</a:t>
            </a:r>
            <a:r>
              <a:rPr lang="zh-CN" altLang="en-US" dirty="0" smtClean="0"/>
              <a:t>、</a:t>
            </a:r>
            <a:r>
              <a:rPr lang="en-US" altLang="zh-CN" dirty="0" smtClean="0"/>
              <a:t>M6</a:t>
            </a:r>
            <a:r>
              <a:rPr lang="zh-CN" altLang="en-US" dirty="0" smtClean="0"/>
              <a:t>、</a:t>
            </a:r>
            <a:r>
              <a:rPr lang="en-US" altLang="zh-CN" dirty="0" smtClean="0"/>
              <a:t>M7</a:t>
            </a:r>
            <a:r>
              <a:rPr lang="zh-CN" altLang="en-US" dirty="0" smtClean="0"/>
              <a:t>、</a:t>
            </a:r>
            <a:r>
              <a:rPr lang="en-US" altLang="zh-CN" dirty="0" smtClean="0"/>
              <a:t>M2</a:t>
            </a:r>
            <a:r>
              <a:rPr lang="zh-CN" altLang="en-US" dirty="0" smtClean="0"/>
              <a:t>、</a:t>
            </a:r>
            <a:r>
              <a:rPr lang="en-US" altLang="zh-CN" dirty="0" smtClean="0"/>
              <a:t>M3</a:t>
            </a:r>
            <a:r>
              <a:rPr lang="zh-CN" altLang="en-US" dirty="0" smtClean="0"/>
              <a:t>、</a:t>
            </a:r>
            <a:r>
              <a:rPr lang="en-US" altLang="zh-CN" dirty="0" smtClean="0"/>
              <a:t>M4</a:t>
            </a:r>
            <a:r>
              <a:rPr lang="zh-CN" altLang="en-US" dirty="0" smtClean="0"/>
              <a:t>、</a:t>
            </a:r>
            <a:r>
              <a:rPr lang="en-US" altLang="zh-CN" dirty="0" smtClean="0"/>
              <a:t>M1</a:t>
            </a:r>
            <a:endParaRPr lang="en-US" altLang="zh-CN" dirty="0" smtClean="0"/>
          </a:p>
          <a:p>
            <a:endParaRPr lang="zh-CN" altLang="en-US" dirty="0" smtClean="0"/>
          </a:p>
          <a:p>
            <a:endParaRPr lang="en-US" altLang="zh-CN" dirty="0"/>
          </a:p>
        </p:txBody>
      </p:sp>
      <p:grpSp>
        <p:nvGrpSpPr>
          <p:cNvPr id="81923" name="Group 3"/>
          <p:cNvGrpSpPr/>
          <p:nvPr/>
        </p:nvGrpSpPr>
        <p:grpSpPr bwMode="auto">
          <a:xfrm>
            <a:off x="7443788" y="1912938"/>
            <a:ext cx="4044950" cy="3497262"/>
            <a:chOff x="1727" y="613"/>
            <a:chExt cx="2798" cy="2166"/>
          </a:xfrm>
        </p:grpSpPr>
        <p:sp>
          <p:nvSpPr>
            <p:cNvPr id="81925" name="Rectangle 4"/>
            <p:cNvSpPr>
              <a:spLocks noChangeArrowheads="1"/>
            </p:cNvSpPr>
            <p:nvPr/>
          </p:nvSpPr>
          <p:spPr bwMode="auto">
            <a:xfrm>
              <a:off x="2046" y="1285"/>
              <a:ext cx="468" cy="300"/>
            </a:xfrm>
            <a:prstGeom prst="rect">
              <a:avLst/>
            </a:prstGeom>
            <a:noFill/>
            <a:ln w="38100" cap="sq">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a:lnSpc>
                  <a:spcPct val="105000"/>
                </a:lnSpc>
                <a:buClr>
                  <a:srgbClr val="FF3300"/>
                </a:buClr>
              </a:pPr>
              <a:r>
                <a:rPr kumimoji="1" lang="en-US" altLang="zh-CN" sz="2400">
                  <a:latin typeface="Times New Roman" panose="02020603050405020304" pitchFamily="18" charset="0"/>
                </a:rPr>
                <a:t>M</a:t>
              </a:r>
              <a:r>
                <a:rPr kumimoji="1" lang="en-US" altLang="zh-CN" sz="2400" baseline="-14000">
                  <a:latin typeface="Times New Roman" panose="02020603050405020304" pitchFamily="18" charset="0"/>
                </a:rPr>
                <a:t>2</a:t>
              </a:r>
              <a:endParaRPr kumimoji="1" lang="en-US" altLang="zh-CN" sz="2400" baseline="-14000">
                <a:latin typeface="Times New Roman" panose="02020603050405020304" pitchFamily="18" charset="0"/>
              </a:endParaRPr>
            </a:p>
          </p:txBody>
        </p:sp>
        <p:sp>
          <p:nvSpPr>
            <p:cNvPr id="81926" name="Rectangle 5"/>
            <p:cNvSpPr>
              <a:spLocks noChangeArrowheads="1"/>
            </p:cNvSpPr>
            <p:nvPr/>
          </p:nvSpPr>
          <p:spPr bwMode="auto">
            <a:xfrm>
              <a:off x="3104" y="1272"/>
              <a:ext cx="468" cy="300"/>
            </a:xfrm>
            <a:prstGeom prst="rect">
              <a:avLst/>
            </a:prstGeom>
            <a:noFill/>
            <a:ln w="38100" cap="sq">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a:lnSpc>
                  <a:spcPct val="105000"/>
                </a:lnSpc>
                <a:buClr>
                  <a:srgbClr val="FF3300"/>
                </a:buClr>
              </a:pPr>
              <a:r>
                <a:rPr kumimoji="1" lang="en-US" altLang="zh-CN" sz="2400">
                  <a:latin typeface="Times New Roman" panose="02020603050405020304" pitchFamily="18" charset="0"/>
                </a:rPr>
                <a:t>M</a:t>
              </a:r>
              <a:r>
                <a:rPr kumimoji="1" lang="en-US" altLang="zh-CN" sz="2400" baseline="-14000">
                  <a:latin typeface="Times New Roman" panose="02020603050405020304" pitchFamily="18" charset="0"/>
                </a:rPr>
                <a:t>3</a:t>
              </a:r>
              <a:endParaRPr kumimoji="1" lang="en-US" altLang="zh-CN" sz="2400" baseline="-14000">
                <a:latin typeface="Times New Roman" panose="02020603050405020304" pitchFamily="18" charset="0"/>
              </a:endParaRPr>
            </a:p>
          </p:txBody>
        </p:sp>
        <p:sp>
          <p:nvSpPr>
            <p:cNvPr id="81927" name="Rectangle 6"/>
            <p:cNvSpPr>
              <a:spLocks noChangeArrowheads="1"/>
            </p:cNvSpPr>
            <p:nvPr/>
          </p:nvSpPr>
          <p:spPr bwMode="auto">
            <a:xfrm>
              <a:off x="4057" y="1272"/>
              <a:ext cx="468" cy="300"/>
            </a:xfrm>
            <a:prstGeom prst="rect">
              <a:avLst/>
            </a:prstGeom>
            <a:noFill/>
            <a:ln w="38100" cap="sq">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a:lnSpc>
                  <a:spcPct val="105000"/>
                </a:lnSpc>
                <a:buClr>
                  <a:srgbClr val="FF3300"/>
                </a:buClr>
              </a:pPr>
              <a:r>
                <a:rPr kumimoji="1" lang="en-US" altLang="zh-CN" sz="2400">
                  <a:latin typeface="Times New Roman" panose="02020603050405020304" pitchFamily="18" charset="0"/>
                </a:rPr>
                <a:t>M</a:t>
              </a:r>
              <a:r>
                <a:rPr kumimoji="1" lang="en-US" altLang="zh-CN" sz="2400" baseline="-14000">
                  <a:latin typeface="Times New Roman" panose="02020603050405020304" pitchFamily="18" charset="0"/>
                </a:rPr>
                <a:t>4</a:t>
              </a:r>
              <a:endParaRPr kumimoji="1" lang="en-US" altLang="zh-CN" sz="2400" baseline="-14000">
                <a:latin typeface="Times New Roman" panose="02020603050405020304" pitchFamily="18" charset="0"/>
              </a:endParaRPr>
            </a:p>
          </p:txBody>
        </p:sp>
        <p:sp>
          <p:nvSpPr>
            <p:cNvPr id="81928" name="Rectangle 7"/>
            <p:cNvSpPr>
              <a:spLocks noChangeArrowheads="1"/>
            </p:cNvSpPr>
            <p:nvPr/>
          </p:nvSpPr>
          <p:spPr bwMode="auto">
            <a:xfrm>
              <a:off x="3104" y="1885"/>
              <a:ext cx="468" cy="300"/>
            </a:xfrm>
            <a:prstGeom prst="rect">
              <a:avLst/>
            </a:prstGeom>
            <a:noFill/>
            <a:ln w="38100" cap="sq">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a:lnSpc>
                  <a:spcPct val="105000"/>
                </a:lnSpc>
                <a:buClr>
                  <a:srgbClr val="FF3300"/>
                </a:buClr>
              </a:pPr>
              <a:r>
                <a:rPr kumimoji="1" lang="en-US" altLang="zh-CN" sz="2400">
                  <a:latin typeface="Times New Roman" panose="02020603050405020304" pitchFamily="18" charset="0"/>
                </a:rPr>
                <a:t>M</a:t>
              </a:r>
              <a:r>
                <a:rPr kumimoji="1" lang="en-US" altLang="zh-CN" sz="2400" baseline="-14000">
                  <a:latin typeface="Times New Roman" panose="02020603050405020304" pitchFamily="18" charset="0"/>
                </a:rPr>
                <a:t>7</a:t>
              </a:r>
              <a:endParaRPr kumimoji="1" lang="en-US" altLang="zh-CN" sz="2400" baseline="-14000">
                <a:latin typeface="Times New Roman" panose="02020603050405020304" pitchFamily="18" charset="0"/>
              </a:endParaRPr>
            </a:p>
          </p:txBody>
        </p:sp>
        <p:sp>
          <p:nvSpPr>
            <p:cNvPr id="81929" name="Rectangle 8"/>
            <p:cNvSpPr>
              <a:spLocks noChangeArrowheads="1"/>
            </p:cNvSpPr>
            <p:nvPr/>
          </p:nvSpPr>
          <p:spPr bwMode="auto">
            <a:xfrm>
              <a:off x="3104" y="613"/>
              <a:ext cx="468" cy="300"/>
            </a:xfrm>
            <a:prstGeom prst="rect">
              <a:avLst/>
            </a:prstGeom>
            <a:noFill/>
            <a:ln w="38100" cap="sq">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a:lnSpc>
                  <a:spcPct val="105000"/>
                </a:lnSpc>
                <a:buClr>
                  <a:srgbClr val="FF3300"/>
                </a:buClr>
              </a:pPr>
              <a:r>
                <a:rPr kumimoji="1" lang="en-US" altLang="zh-CN" sz="2400">
                  <a:latin typeface="Times New Roman" panose="02020603050405020304" pitchFamily="18" charset="0"/>
                </a:rPr>
                <a:t>M</a:t>
              </a:r>
              <a:r>
                <a:rPr kumimoji="1" lang="en-US" altLang="zh-CN" sz="2400" baseline="-14000">
                  <a:latin typeface="Times New Roman" panose="02020603050405020304" pitchFamily="18" charset="0"/>
                </a:rPr>
                <a:t>1</a:t>
              </a:r>
              <a:endParaRPr kumimoji="1" lang="en-US" altLang="zh-CN" sz="2400" baseline="-14000">
                <a:latin typeface="Times New Roman" panose="02020603050405020304" pitchFamily="18" charset="0"/>
              </a:endParaRPr>
            </a:p>
          </p:txBody>
        </p:sp>
        <p:sp>
          <p:nvSpPr>
            <p:cNvPr id="81930" name="Rectangle 9"/>
            <p:cNvSpPr>
              <a:spLocks noChangeArrowheads="1"/>
            </p:cNvSpPr>
            <p:nvPr/>
          </p:nvSpPr>
          <p:spPr bwMode="auto">
            <a:xfrm>
              <a:off x="2358" y="1885"/>
              <a:ext cx="468" cy="300"/>
            </a:xfrm>
            <a:prstGeom prst="rect">
              <a:avLst/>
            </a:prstGeom>
            <a:noFill/>
            <a:ln w="38100" cap="sq">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a:lnSpc>
                  <a:spcPct val="105000"/>
                </a:lnSpc>
                <a:buClr>
                  <a:srgbClr val="FF3300"/>
                </a:buClr>
              </a:pPr>
              <a:r>
                <a:rPr kumimoji="1" lang="en-US" altLang="zh-CN" sz="2400" dirty="0">
                  <a:latin typeface="Times New Roman" panose="02020603050405020304" pitchFamily="18" charset="0"/>
                </a:rPr>
                <a:t>M</a:t>
              </a:r>
              <a:r>
                <a:rPr kumimoji="1" lang="en-US" altLang="zh-CN" sz="2400" baseline="-14000" dirty="0">
                  <a:latin typeface="Times New Roman" panose="02020603050405020304" pitchFamily="18" charset="0"/>
                </a:rPr>
                <a:t>6</a:t>
              </a:r>
              <a:endParaRPr kumimoji="1" lang="en-US" altLang="zh-CN" sz="2400" baseline="-14000" dirty="0">
                <a:latin typeface="Times New Roman" panose="02020603050405020304" pitchFamily="18" charset="0"/>
              </a:endParaRPr>
            </a:p>
          </p:txBody>
        </p:sp>
        <p:sp>
          <p:nvSpPr>
            <p:cNvPr id="81931" name="Rectangle 10"/>
            <p:cNvSpPr>
              <a:spLocks noChangeArrowheads="1"/>
            </p:cNvSpPr>
            <p:nvPr/>
          </p:nvSpPr>
          <p:spPr bwMode="auto">
            <a:xfrm>
              <a:off x="1727" y="1885"/>
              <a:ext cx="468" cy="300"/>
            </a:xfrm>
            <a:prstGeom prst="rect">
              <a:avLst/>
            </a:prstGeom>
            <a:noFill/>
            <a:ln w="38100" cap="sq">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a:lnSpc>
                  <a:spcPct val="105000"/>
                </a:lnSpc>
                <a:buClr>
                  <a:srgbClr val="FF3300"/>
                </a:buClr>
              </a:pPr>
              <a:r>
                <a:rPr kumimoji="1" lang="en-US" altLang="zh-CN" sz="2400" dirty="0">
                  <a:latin typeface="Times New Roman" panose="02020603050405020304" pitchFamily="18" charset="0"/>
                </a:rPr>
                <a:t>M</a:t>
              </a:r>
              <a:r>
                <a:rPr kumimoji="1" lang="en-US" altLang="zh-CN" sz="2400" baseline="-14000" dirty="0">
                  <a:latin typeface="Times New Roman" panose="02020603050405020304" pitchFamily="18" charset="0"/>
                </a:rPr>
                <a:t>5</a:t>
              </a:r>
              <a:endParaRPr kumimoji="1" lang="en-US" altLang="zh-CN" sz="2400" baseline="-14000" dirty="0">
                <a:latin typeface="Times New Roman" panose="02020603050405020304" pitchFamily="18" charset="0"/>
              </a:endParaRPr>
            </a:p>
          </p:txBody>
        </p:sp>
        <p:sp>
          <p:nvSpPr>
            <p:cNvPr id="81932" name="Rectangle 11"/>
            <p:cNvSpPr>
              <a:spLocks noChangeArrowheads="1"/>
            </p:cNvSpPr>
            <p:nvPr/>
          </p:nvSpPr>
          <p:spPr bwMode="auto">
            <a:xfrm>
              <a:off x="1727" y="2479"/>
              <a:ext cx="468" cy="300"/>
            </a:xfrm>
            <a:prstGeom prst="rect">
              <a:avLst/>
            </a:prstGeom>
            <a:noFill/>
            <a:ln w="38100" cap="sq">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a:lnSpc>
                  <a:spcPct val="105000"/>
                </a:lnSpc>
                <a:buClr>
                  <a:srgbClr val="FF3300"/>
                </a:buClr>
              </a:pPr>
              <a:r>
                <a:rPr kumimoji="1" lang="en-US" altLang="zh-CN" sz="2400">
                  <a:latin typeface="Times New Roman" panose="02020603050405020304" pitchFamily="18" charset="0"/>
                </a:rPr>
                <a:t>M</a:t>
              </a:r>
              <a:r>
                <a:rPr kumimoji="1" lang="en-US" altLang="zh-CN" sz="2400" baseline="-14000">
                  <a:latin typeface="Times New Roman" panose="02020603050405020304" pitchFamily="18" charset="0"/>
                </a:rPr>
                <a:t>8</a:t>
              </a:r>
              <a:endParaRPr kumimoji="1" lang="en-US" altLang="zh-CN" sz="2400" baseline="-14000">
                <a:latin typeface="Times New Roman" panose="02020603050405020304" pitchFamily="18" charset="0"/>
              </a:endParaRPr>
            </a:p>
          </p:txBody>
        </p:sp>
        <p:sp>
          <p:nvSpPr>
            <p:cNvPr id="81933" name="Line 12"/>
            <p:cNvSpPr>
              <a:spLocks noChangeShapeType="1"/>
            </p:cNvSpPr>
            <p:nvPr/>
          </p:nvSpPr>
          <p:spPr bwMode="auto">
            <a:xfrm>
              <a:off x="1953" y="2179"/>
              <a:ext cx="0" cy="288"/>
            </a:xfrm>
            <a:prstGeom prst="line">
              <a:avLst/>
            </a:prstGeom>
            <a:noFill/>
            <a:ln w="38100"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1934" name="Line 13"/>
            <p:cNvSpPr>
              <a:spLocks noChangeShapeType="1"/>
            </p:cNvSpPr>
            <p:nvPr/>
          </p:nvSpPr>
          <p:spPr bwMode="auto">
            <a:xfrm flipH="1">
              <a:off x="1953" y="1590"/>
              <a:ext cx="251" cy="295"/>
            </a:xfrm>
            <a:prstGeom prst="line">
              <a:avLst/>
            </a:prstGeom>
            <a:noFill/>
            <a:ln w="38100"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1935" name="Line 14"/>
            <p:cNvSpPr>
              <a:spLocks noChangeShapeType="1"/>
            </p:cNvSpPr>
            <p:nvPr/>
          </p:nvSpPr>
          <p:spPr bwMode="auto">
            <a:xfrm>
              <a:off x="2354" y="1590"/>
              <a:ext cx="200" cy="295"/>
            </a:xfrm>
            <a:prstGeom prst="line">
              <a:avLst/>
            </a:prstGeom>
            <a:noFill/>
            <a:ln w="38100"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1936" name="Line 15"/>
            <p:cNvSpPr>
              <a:spLocks noChangeShapeType="1"/>
            </p:cNvSpPr>
            <p:nvPr/>
          </p:nvSpPr>
          <p:spPr bwMode="auto">
            <a:xfrm flipH="1">
              <a:off x="2266" y="914"/>
              <a:ext cx="940" cy="376"/>
            </a:xfrm>
            <a:prstGeom prst="line">
              <a:avLst/>
            </a:prstGeom>
            <a:noFill/>
            <a:ln w="38100"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1937" name="Line 16"/>
            <p:cNvSpPr>
              <a:spLocks noChangeShapeType="1"/>
            </p:cNvSpPr>
            <p:nvPr/>
          </p:nvSpPr>
          <p:spPr bwMode="auto">
            <a:xfrm>
              <a:off x="3343" y="914"/>
              <a:ext cx="0" cy="363"/>
            </a:xfrm>
            <a:prstGeom prst="line">
              <a:avLst/>
            </a:prstGeom>
            <a:noFill/>
            <a:ln w="38100"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1938" name="Line 17"/>
            <p:cNvSpPr>
              <a:spLocks noChangeShapeType="1"/>
            </p:cNvSpPr>
            <p:nvPr/>
          </p:nvSpPr>
          <p:spPr bwMode="auto">
            <a:xfrm>
              <a:off x="3343" y="1565"/>
              <a:ext cx="0" cy="320"/>
            </a:xfrm>
            <a:prstGeom prst="line">
              <a:avLst/>
            </a:prstGeom>
            <a:noFill/>
            <a:ln w="38100"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1939" name="Line 18"/>
            <p:cNvSpPr>
              <a:spLocks noChangeShapeType="1"/>
            </p:cNvSpPr>
            <p:nvPr/>
          </p:nvSpPr>
          <p:spPr bwMode="auto">
            <a:xfrm>
              <a:off x="3468" y="914"/>
              <a:ext cx="802" cy="351"/>
            </a:xfrm>
            <a:prstGeom prst="line">
              <a:avLst/>
            </a:prstGeom>
            <a:noFill/>
            <a:ln w="38100" cap="sq">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69730">
                                            <p:txEl>
                                              <p:pRg st="0" end="0"/>
                                            </p:txEl>
                                          </p:spTgt>
                                        </p:tgtEl>
                                        <p:attrNameLst>
                                          <p:attrName>style.visibility</p:attrName>
                                        </p:attrNameLst>
                                      </p:cBhvr>
                                      <p:to>
                                        <p:strVal val="visible"/>
                                      </p:to>
                                    </p:set>
                                    <p:anim calcmode="lin" valueType="num">
                                      <p:cBhvr additive="base">
                                        <p:cTn id="7" dur="500" fill="hold"/>
                                        <p:tgtEl>
                                          <p:spTgt spid="9697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6973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69730">
                                            <p:txEl>
                                              <p:pRg st="1" end="1"/>
                                            </p:txEl>
                                          </p:spTgt>
                                        </p:tgtEl>
                                        <p:attrNameLst>
                                          <p:attrName>style.visibility</p:attrName>
                                        </p:attrNameLst>
                                      </p:cBhvr>
                                      <p:to>
                                        <p:strVal val="visible"/>
                                      </p:to>
                                    </p:set>
                                    <p:anim calcmode="lin" valueType="num">
                                      <p:cBhvr additive="base">
                                        <p:cTn id="11" dur="500" fill="hold"/>
                                        <p:tgtEl>
                                          <p:spTgt spid="96973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6973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69730">
                                            <p:txEl>
                                              <p:pRg st="3" end="3"/>
                                            </p:txEl>
                                          </p:spTgt>
                                        </p:tgtEl>
                                        <p:attrNameLst>
                                          <p:attrName>style.visibility</p:attrName>
                                        </p:attrNameLst>
                                      </p:cBhvr>
                                      <p:to>
                                        <p:strVal val="visible"/>
                                      </p:to>
                                    </p:set>
                                    <p:anim calcmode="lin" valueType="num">
                                      <p:cBhvr additive="base">
                                        <p:cTn id="17" dur="500" fill="hold"/>
                                        <p:tgtEl>
                                          <p:spTgt spid="969730">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69730">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69730">
                                            <p:txEl>
                                              <p:pRg st="4" end="4"/>
                                            </p:txEl>
                                          </p:spTgt>
                                        </p:tgtEl>
                                        <p:attrNameLst>
                                          <p:attrName>style.visibility</p:attrName>
                                        </p:attrNameLst>
                                      </p:cBhvr>
                                      <p:to>
                                        <p:strVal val="visible"/>
                                      </p:to>
                                    </p:set>
                                    <p:anim calcmode="lin" valueType="num">
                                      <p:cBhvr additive="base">
                                        <p:cTn id="21" dur="500" fill="hold"/>
                                        <p:tgtEl>
                                          <p:spTgt spid="969730">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69730">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69730">
                                            <p:txEl>
                                              <p:pRg st="6" end="6"/>
                                            </p:txEl>
                                          </p:spTgt>
                                        </p:tgtEl>
                                        <p:attrNameLst>
                                          <p:attrName>style.visibility</p:attrName>
                                        </p:attrNameLst>
                                      </p:cBhvr>
                                      <p:to>
                                        <p:strVal val="visible"/>
                                      </p:to>
                                    </p:set>
                                    <p:anim calcmode="lin" valueType="num">
                                      <p:cBhvr additive="base">
                                        <p:cTn id="25" dur="500" fill="hold"/>
                                        <p:tgtEl>
                                          <p:spTgt spid="969730">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69730">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69730">
                                            <p:txEl>
                                              <p:pRg st="7" end="7"/>
                                            </p:txEl>
                                          </p:spTgt>
                                        </p:tgtEl>
                                        <p:attrNameLst>
                                          <p:attrName>style.visibility</p:attrName>
                                        </p:attrNameLst>
                                      </p:cBhvr>
                                      <p:to>
                                        <p:strVal val="visible"/>
                                      </p:to>
                                    </p:set>
                                    <p:anim calcmode="lin" valueType="num">
                                      <p:cBhvr additive="base">
                                        <p:cTn id="29" dur="500" fill="hold"/>
                                        <p:tgtEl>
                                          <p:spTgt spid="969730">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6973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zh-CN" altLang="en-US" dirty="0" smtClean="0"/>
              <a:t>集成测试－－何时测试和由谁测</a:t>
            </a:r>
            <a:r>
              <a:rPr lang="en-US" altLang="zh-CN" dirty="0" smtClean="0"/>
              <a:t>?</a:t>
            </a:r>
            <a:endParaRPr lang="zh-CN" altLang="en-US" dirty="0" smtClean="0"/>
          </a:p>
        </p:txBody>
      </p:sp>
      <p:sp>
        <p:nvSpPr>
          <p:cNvPr id="16387" name="Rectangle 3"/>
          <p:cNvSpPr>
            <a:spLocks noGrp="1" noChangeArrowheads="1"/>
          </p:cNvSpPr>
          <p:nvPr>
            <p:ph type="body" idx="1"/>
          </p:nvPr>
        </p:nvSpPr>
        <p:spPr/>
        <p:txBody>
          <a:bodyPr/>
          <a:lstStyle/>
          <a:p>
            <a:r>
              <a:rPr lang="en-US" altLang="zh-CN" dirty="0" smtClean="0"/>
              <a:t>When</a:t>
            </a:r>
            <a:endParaRPr lang="en-US" altLang="zh-CN" dirty="0" smtClean="0"/>
          </a:p>
          <a:p>
            <a:pPr lvl="1"/>
            <a:r>
              <a:rPr lang="zh-CN" altLang="en-US" dirty="0" smtClean="0"/>
              <a:t>根据集成测试策略，和单元测试并行或之后进行。</a:t>
            </a:r>
            <a:endParaRPr lang="en-US" altLang="zh-CN" dirty="0" smtClean="0"/>
          </a:p>
          <a:p>
            <a:r>
              <a:rPr lang="en-US" altLang="zh-CN" dirty="0" smtClean="0"/>
              <a:t>Who</a:t>
            </a:r>
            <a:endParaRPr lang="en-US" altLang="zh-CN" dirty="0" smtClean="0"/>
          </a:p>
          <a:p>
            <a:pPr lvl="1"/>
            <a:r>
              <a:rPr lang="zh-CN" altLang="en-US" dirty="0" smtClean="0"/>
              <a:t>由程序员或软件测试工程师测试。</a:t>
            </a:r>
            <a:endParaRPr lang="en-US" altLang="zh-CN" dirty="0" smtClean="0"/>
          </a:p>
          <a:p>
            <a:r>
              <a:rPr lang="en-US" altLang="zh-CN" dirty="0" smtClean="0"/>
              <a:t>How</a:t>
            </a:r>
            <a:endParaRPr lang="en-US" altLang="zh-CN" dirty="0" smtClean="0"/>
          </a:p>
          <a:p>
            <a:pPr lvl="1"/>
            <a:r>
              <a:rPr lang="zh-CN" altLang="en-US" dirty="0" smtClean="0"/>
              <a:t>采用</a:t>
            </a:r>
            <a:r>
              <a:rPr lang="zh-CN" altLang="en-US" dirty="0"/>
              <a:t>黑</a:t>
            </a:r>
            <a:r>
              <a:rPr lang="zh-CN" altLang="en-US" dirty="0" smtClean="0"/>
              <a:t>盒</a:t>
            </a:r>
            <a:r>
              <a:rPr lang="en-US" altLang="zh-CN" dirty="0" smtClean="0"/>
              <a:t>+</a:t>
            </a:r>
            <a:r>
              <a:rPr lang="zh-CN" altLang="en-US" dirty="0" smtClean="0"/>
              <a:t>白盒测试方法，进行基于设计的测试</a:t>
            </a:r>
            <a:endParaRPr lang="en-US" altLang="zh-CN" dirty="0" smtClean="0"/>
          </a:p>
          <a:p>
            <a:r>
              <a:rPr lang="en-US" altLang="zh-CN" dirty="0" smtClean="0"/>
              <a:t>Tool</a:t>
            </a:r>
            <a:endParaRPr lang="en-US" altLang="zh-CN" dirty="0" smtClean="0"/>
          </a:p>
          <a:p>
            <a:pPr lvl="1"/>
            <a:r>
              <a:rPr lang="en-US" altLang="zh-CN" dirty="0" smtClean="0"/>
              <a:t>postman</a:t>
            </a:r>
            <a:r>
              <a:rPr lang="zh-CN" altLang="en-US" dirty="0" smtClean="0"/>
              <a:t>、</a:t>
            </a:r>
            <a:r>
              <a:rPr lang="en-US" altLang="zh-CN" dirty="0" smtClean="0"/>
              <a:t> </a:t>
            </a:r>
            <a:r>
              <a:rPr lang="en-US" altLang="zh-CN" dirty="0" err="1" smtClean="0"/>
              <a:t>SoapUI</a:t>
            </a:r>
            <a:r>
              <a:rPr lang="zh-CN" altLang="en-US" dirty="0" smtClean="0"/>
              <a:t>等</a:t>
            </a:r>
            <a:r>
              <a:rPr lang="en-US" altLang="zh-CN" dirty="0" smtClean="0"/>
              <a:t>API</a:t>
            </a:r>
            <a:r>
              <a:rPr lang="zh-CN" altLang="en-US" dirty="0" smtClean="0"/>
              <a:t>测试工具</a:t>
            </a:r>
            <a:endParaRPr lang="en-US" altLang="zh-CN" dirty="0" smtClean="0"/>
          </a:p>
          <a:p>
            <a:pPr lvl="1"/>
            <a:r>
              <a:rPr lang="en-US" altLang="zh-CN" dirty="0" smtClean="0"/>
              <a:t>Spring</a:t>
            </a:r>
            <a:r>
              <a:rPr lang="zh-CN" altLang="en-US" dirty="0" smtClean="0"/>
              <a:t>后端应用的集成测试工具</a:t>
            </a:r>
            <a:r>
              <a:rPr lang="en-US" altLang="zh-CN" dirty="0" err="1" smtClean="0"/>
              <a:t>SpringBootTest</a:t>
            </a:r>
            <a:endParaRPr lang="en-US" altLang="zh-CN" dirty="0" smtClean="0"/>
          </a:p>
          <a:p>
            <a:pPr lvl="1"/>
            <a:r>
              <a:rPr lang="en-US" altLang="zh-CN" dirty="0" smtClean="0"/>
              <a:t>React Native</a:t>
            </a:r>
            <a:r>
              <a:rPr lang="zh-CN" altLang="en-US" dirty="0" smtClean="0"/>
              <a:t>集成测试工具</a:t>
            </a:r>
            <a:r>
              <a:rPr lang="en-US" altLang="zh-CN" dirty="0" smtClean="0"/>
              <a:t>Cavy</a:t>
            </a:r>
            <a:r>
              <a:rPr lang="zh-CN" altLang="en-US" dirty="0" smtClean="0"/>
              <a:t>等</a:t>
            </a:r>
            <a:endParaRPr lang="zh-CN" altLang="zh-CN" dirty="0" smtClean="0"/>
          </a:p>
          <a:p>
            <a:pPr lvl="1"/>
            <a:endParaRPr lang="zh-CN" altLang="en-US" dirty="0" smtClean="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API</a:t>
            </a:r>
            <a:r>
              <a:rPr lang="zh-CN" altLang="en-US" dirty="0" smtClean="0"/>
              <a:t>测试</a:t>
            </a:r>
            <a:endParaRPr lang="zh-CN" altLang="en-US" dirty="0"/>
          </a:p>
        </p:txBody>
      </p:sp>
      <p:sp>
        <p:nvSpPr>
          <p:cNvPr id="3" name="内容占位符 2"/>
          <p:cNvSpPr>
            <a:spLocks noGrp="1"/>
          </p:cNvSpPr>
          <p:nvPr>
            <p:ph idx="1"/>
          </p:nvPr>
        </p:nvSpPr>
        <p:spPr>
          <a:xfrm>
            <a:off x="612000" y="1123536"/>
            <a:ext cx="11157857" cy="1626780"/>
          </a:xfrm>
        </p:spPr>
        <p:txBody>
          <a:bodyPr/>
          <a:lstStyle/>
          <a:p>
            <a:r>
              <a:rPr lang="en-US" altLang="zh-CN" dirty="0" smtClean="0"/>
              <a:t>Best Practice: </a:t>
            </a:r>
            <a:r>
              <a:rPr lang="zh-CN" altLang="en-US" dirty="0" smtClean="0"/>
              <a:t>基于接口的编程，基于接口的集成测试</a:t>
            </a:r>
            <a:endParaRPr lang="en-US" altLang="zh-CN" dirty="0" smtClean="0"/>
          </a:p>
          <a:p>
            <a:r>
              <a:rPr lang="en-US" altLang="zh-CN" dirty="0"/>
              <a:t>API</a:t>
            </a:r>
            <a:r>
              <a:rPr lang="zh-CN" altLang="en-US" dirty="0"/>
              <a:t>测试</a:t>
            </a:r>
            <a:r>
              <a:rPr lang="zh-CN" altLang="en-US" dirty="0" smtClean="0"/>
              <a:t>工具</a:t>
            </a:r>
            <a:r>
              <a:rPr lang="en-US" altLang="zh-CN" dirty="0" smtClean="0"/>
              <a:t>: postman</a:t>
            </a:r>
            <a:r>
              <a:rPr lang="zh-CN" altLang="en-US" dirty="0" smtClean="0"/>
              <a:t>、</a:t>
            </a:r>
            <a:r>
              <a:rPr lang="en-US" altLang="zh-CN" dirty="0" err="1" smtClean="0"/>
              <a:t>Apifox</a:t>
            </a:r>
            <a:r>
              <a:rPr lang="zh-CN" altLang="en-US" dirty="0" smtClean="0"/>
              <a:t>、</a:t>
            </a:r>
            <a:r>
              <a:rPr lang="en-US" altLang="zh-CN" dirty="0" err="1" smtClean="0"/>
              <a:t>SoapUI</a:t>
            </a:r>
            <a:r>
              <a:rPr lang="zh-CN" altLang="en-US" dirty="0" smtClean="0"/>
              <a:t>等</a:t>
            </a:r>
            <a:endParaRPr lang="en-US" altLang="zh-CN" dirty="0" smtClean="0"/>
          </a:p>
          <a:p>
            <a:r>
              <a:rPr lang="zh-CN" altLang="en-US" dirty="0" smtClean="0"/>
              <a:t>示例：</a:t>
            </a:r>
            <a:r>
              <a:rPr lang="en-US" altLang="zh-CN" dirty="0" smtClean="0"/>
              <a:t>C/S</a:t>
            </a:r>
            <a:r>
              <a:rPr lang="zh-CN" altLang="en-US" dirty="0" smtClean="0"/>
              <a:t>系统的</a:t>
            </a:r>
            <a:r>
              <a:rPr lang="en-US" altLang="zh-CN" dirty="0" smtClean="0"/>
              <a:t>API</a:t>
            </a:r>
            <a:r>
              <a:rPr lang="zh-CN" altLang="en-US" dirty="0" smtClean="0"/>
              <a:t>测试</a:t>
            </a:r>
            <a:endParaRPr lang="en-US" altLang="zh-CN" dirty="0" smtClean="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723899" y="2917957"/>
            <a:ext cx="4311015" cy="3606231"/>
          </a:xfrm>
          <a:prstGeom prst="rect">
            <a:avLst/>
          </a:prstGeom>
        </p:spPr>
      </p:pic>
      <p:pic>
        <p:nvPicPr>
          <p:cNvPr id="7" name="图片 6"/>
          <p:cNvPicPr>
            <a:picLocks noChangeAspect="1"/>
          </p:cNvPicPr>
          <p:nvPr/>
        </p:nvPicPr>
        <p:blipFill>
          <a:blip r:embed="rId2"/>
          <a:stretch>
            <a:fillRect/>
          </a:stretch>
        </p:blipFill>
        <p:spPr>
          <a:xfrm>
            <a:off x="5262560" y="2917956"/>
            <a:ext cx="4659641" cy="3606231"/>
          </a:xfrm>
          <a:prstGeom prst="rect">
            <a:avLst/>
          </a:prstGeom>
        </p:spPr>
      </p:pic>
      <p:pic>
        <p:nvPicPr>
          <p:cNvPr id="9" name="图片 8"/>
          <p:cNvPicPr>
            <a:picLocks noChangeAspect="1"/>
          </p:cNvPicPr>
          <p:nvPr/>
        </p:nvPicPr>
        <p:blipFill>
          <a:blip r:embed="rId3"/>
          <a:stretch>
            <a:fillRect/>
          </a:stretch>
        </p:blipFill>
        <p:spPr>
          <a:xfrm>
            <a:off x="9952680" y="5856942"/>
            <a:ext cx="2163119" cy="667246"/>
          </a:xfrm>
          <a:prstGeom prst="rect">
            <a:avLst/>
          </a:prstGeom>
        </p:spPr>
      </p:pic>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Line 2"/>
          <p:cNvSpPr>
            <a:spLocks noChangeShapeType="1"/>
          </p:cNvSpPr>
          <p:nvPr/>
        </p:nvSpPr>
        <p:spPr bwMode="auto">
          <a:xfrm flipV="1">
            <a:off x="6200775" y="3048000"/>
            <a:ext cx="1143000" cy="28194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995" name="Line 3"/>
          <p:cNvSpPr>
            <a:spLocks noChangeShapeType="1"/>
          </p:cNvSpPr>
          <p:nvPr/>
        </p:nvSpPr>
        <p:spPr bwMode="auto">
          <a:xfrm flipH="1" flipV="1">
            <a:off x="4524375" y="4038600"/>
            <a:ext cx="1371600" cy="17526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996" name="Line 4"/>
          <p:cNvSpPr>
            <a:spLocks noChangeShapeType="1"/>
          </p:cNvSpPr>
          <p:nvPr/>
        </p:nvSpPr>
        <p:spPr bwMode="auto">
          <a:xfrm flipH="1">
            <a:off x="8181975" y="2895600"/>
            <a:ext cx="0" cy="2286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997" name="Line 5"/>
          <p:cNvSpPr>
            <a:spLocks noChangeShapeType="1"/>
          </p:cNvSpPr>
          <p:nvPr/>
        </p:nvSpPr>
        <p:spPr bwMode="auto">
          <a:xfrm flipH="1">
            <a:off x="4067175" y="2667000"/>
            <a:ext cx="990600" cy="10668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998" name="Line 6"/>
          <p:cNvSpPr>
            <a:spLocks noChangeShapeType="1"/>
          </p:cNvSpPr>
          <p:nvPr/>
        </p:nvSpPr>
        <p:spPr bwMode="auto">
          <a:xfrm flipV="1">
            <a:off x="2771775" y="3657600"/>
            <a:ext cx="10668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999" name="Line 7"/>
          <p:cNvSpPr>
            <a:spLocks noChangeShapeType="1"/>
          </p:cNvSpPr>
          <p:nvPr/>
        </p:nvSpPr>
        <p:spPr bwMode="auto">
          <a:xfrm>
            <a:off x="2695575" y="3141664"/>
            <a:ext cx="1295400" cy="515937"/>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00" name="Line 8"/>
          <p:cNvSpPr>
            <a:spLocks noChangeShapeType="1"/>
          </p:cNvSpPr>
          <p:nvPr/>
        </p:nvSpPr>
        <p:spPr bwMode="auto">
          <a:xfrm>
            <a:off x="3305175" y="2819400"/>
            <a:ext cx="609600" cy="6858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01" name="Line 9"/>
          <p:cNvSpPr>
            <a:spLocks noChangeShapeType="1"/>
          </p:cNvSpPr>
          <p:nvPr/>
        </p:nvSpPr>
        <p:spPr bwMode="auto">
          <a:xfrm>
            <a:off x="3762375" y="2590800"/>
            <a:ext cx="304800" cy="11430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02" name="Line 10"/>
          <p:cNvSpPr>
            <a:spLocks noChangeShapeType="1"/>
          </p:cNvSpPr>
          <p:nvPr/>
        </p:nvSpPr>
        <p:spPr bwMode="auto">
          <a:xfrm flipH="1">
            <a:off x="4067175" y="2514600"/>
            <a:ext cx="228600" cy="9906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03" name="Line 11"/>
          <p:cNvSpPr>
            <a:spLocks noChangeShapeType="1"/>
          </p:cNvSpPr>
          <p:nvPr/>
        </p:nvSpPr>
        <p:spPr bwMode="auto">
          <a:xfrm>
            <a:off x="5819775" y="2895600"/>
            <a:ext cx="0" cy="2286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04" name="Line 12"/>
          <p:cNvSpPr>
            <a:spLocks noChangeShapeType="1"/>
          </p:cNvSpPr>
          <p:nvPr/>
        </p:nvSpPr>
        <p:spPr bwMode="auto">
          <a:xfrm flipH="1">
            <a:off x="6429375" y="2895600"/>
            <a:ext cx="0" cy="2286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05" name="Line 13"/>
          <p:cNvSpPr>
            <a:spLocks noChangeShapeType="1"/>
          </p:cNvSpPr>
          <p:nvPr/>
        </p:nvSpPr>
        <p:spPr bwMode="auto">
          <a:xfrm flipH="1">
            <a:off x="7343775" y="2895600"/>
            <a:ext cx="0" cy="2286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06" name="Line 14"/>
          <p:cNvSpPr>
            <a:spLocks noChangeShapeType="1"/>
          </p:cNvSpPr>
          <p:nvPr/>
        </p:nvSpPr>
        <p:spPr bwMode="auto">
          <a:xfrm flipH="1">
            <a:off x="9020175" y="2895600"/>
            <a:ext cx="0" cy="2286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07" name="Line 15"/>
          <p:cNvSpPr>
            <a:spLocks noChangeShapeType="1"/>
          </p:cNvSpPr>
          <p:nvPr/>
        </p:nvSpPr>
        <p:spPr bwMode="auto">
          <a:xfrm flipH="1">
            <a:off x="9858375" y="2895600"/>
            <a:ext cx="0" cy="2286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08" name="Line 16"/>
          <p:cNvSpPr>
            <a:spLocks noChangeShapeType="1"/>
          </p:cNvSpPr>
          <p:nvPr/>
        </p:nvSpPr>
        <p:spPr bwMode="auto">
          <a:xfrm flipH="1">
            <a:off x="9705975" y="5791200"/>
            <a:ext cx="0" cy="2286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09" name="Line 17"/>
          <p:cNvSpPr>
            <a:spLocks noChangeShapeType="1"/>
          </p:cNvSpPr>
          <p:nvPr/>
        </p:nvSpPr>
        <p:spPr bwMode="auto">
          <a:xfrm flipH="1">
            <a:off x="7343775" y="5791200"/>
            <a:ext cx="0" cy="2286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10" name="Line 18"/>
          <p:cNvSpPr>
            <a:spLocks noChangeShapeType="1"/>
          </p:cNvSpPr>
          <p:nvPr/>
        </p:nvSpPr>
        <p:spPr bwMode="auto">
          <a:xfrm flipH="1">
            <a:off x="8258175" y="5791200"/>
            <a:ext cx="0" cy="2286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11" name="Line 19"/>
          <p:cNvSpPr>
            <a:spLocks noChangeShapeType="1"/>
          </p:cNvSpPr>
          <p:nvPr/>
        </p:nvSpPr>
        <p:spPr bwMode="auto">
          <a:xfrm flipH="1">
            <a:off x="9020175" y="5791200"/>
            <a:ext cx="0" cy="2286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12" name="Line 20"/>
          <p:cNvSpPr>
            <a:spLocks noChangeShapeType="1"/>
          </p:cNvSpPr>
          <p:nvPr/>
        </p:nvSpPr>
        <p:spPr bwMode="auto">
          <a:xfrm flipH="1">
            <a:off x="4829175" y="5791200"/>
            <a:ext cx="0" cy="2286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13" name="Line 21"/>
          <p:cNvSpPr>
            <a:spLocks noChangeShapeType="1"/>
          </p:cNvSpPr>
          <p:nvPr/>
        </p:nvSpPr>
        <p:spPr bwMode="auto">
          <a:xfrm flipH="1">
            <a:off x="4067175" y="5791200"/>
            <a:ext cx="0" cy="2286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14" name="Line 22"/>
          <p:cNvSpPr>
            <a:spLocks noChangeShapeType="1"/>
          </p:cNvSpPr>
          <p:nvPr/>
        </p:nvSpPr>
        <p:spPr bwMode="auto">
          <a:xfrm flipH="1">
            <a:off x="2543175" y="5791200"/>
            <a:ext cx="0" cy="2286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15" name="Rectangle 23"/>
          <p:cNvSpPr>
            <a:spLocks noGrp="1" noChangeArrowheads="1"/>
          </p:cNvSpPr>
          <p:nvPr>
            <p:ph type="title"/>
          </p:nvPr>
        </p:nvSpPr>
        <p:spPr/>
        <p:txBody>
          <a:bodyPr/>
          <a:lstStyle/>
          <a:p>
            <a:r>
              <a:rPr lang="zh-CN" altLang="en-US" dirty="0" smtClean="0"/>
              <a:t>系统测试</a:t>
            </a:r>
            <a:r>
              <a:rPr lang="zh-CN" altLang="zh-CN" dirty="0"/>
              <a:t>（</a:t>
            </a:r>
            <a:r>
              <a:rPr lang="en-US" altLang="zh-CN" dirty="0"/>
              <a:t>system testing</a:t>
            </a:r>
            <a:r>
              <a:rPr lang="zh-CN" altLang="zh-CN" dirty="0" smtClean="0"/>
              <a:t>）</a:t>
            </a:r>
            <a:endParaRPr lang="zh-CN" altLang="en-US" dirty="0" smtClean="0"/>
          </a:p>
        </p:txBody>
      </p:sp>
      <p:sp>
        <p:nvSpPr>
          <p:cNvPr id="85016" name="Line 24"/>
          <p:cNvSpPr>
            <a:spLocks noChangeShapeType="1"/>
          </p:cNvSpPr>
          <p:nvPr/>
        </p:nvSpPr>
        <p:spPr bwMode="auto">
          <a:xfrm flipV="1">
            <a:off x="2652713" y="3733801"/>
            <a:ext cx="1338262" cy="62706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5017" name="Group 25"/>
          <p:cNvGrpSpPr/>
          <p:nvPr/>
        </p:nvGrpSpPr>
        <p:grpSpPr bwMode="auto">
          <a:xfrm>
            <a:off x="4067176" y="2209800"/>
            <a:ext cx="511175" cy="368300"/>
            <a:chOff x="1199" y="853"/>
            <a:chExt cx="322" cy="232"/>
          </a:xfrm>
        </p:grpSpPr>
        <p:sp>
          <p:nvSpPr>
            <p:cNvPr id="85151" name="Rectangle 26"/>
            <p:cNvSpPr>
              <a:spLocks noChangeArrowheads="1"/>
            </p:cNvSpPr>
            <p:nvPr/>
          </p:nvSpPr>
          <p:spPr bwMode="auto">
            <a:xfrm>
              <a:off x="1258" y="853"/>
              <a:ext cx="204" cy="136"/>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52" name="Rectangle 27"/>
            <p:cNvSpPr>
              <a:spLocks noChangeArrowheads="1"/>
            </p:cNvSpPr>
            <p:nvPr/>
          </p:nvSpPr>
          <p:spPr bwMode="auto">
            <a:xfrm>
              <a:off x="1270" y="864"/>
              <a:ext cx="181" cy="116"/>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53" name="Rectangle 28"/>
            <p:cNvSpPr>
              <a:spLocks noChangeArrowheads="1"/>
            </p:cNvSpPr>
            <p:nvPr/>
          </p:nvSpPr>
          <p:spPr bwMode="auto">
            <a:xfrm>
              <a:off x="1224" y="1001"/>
              <a:ext cx="272" cy="45"/>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54" name="Rectangle 29"/>
            <p:cNvSpPr>
              <a:spLocks noChangeArrowheads="1"/>
            </p:cNvSpPr>
            <p:nvPr/>
          </p:nvSpPr>
          <p:spPr bwMode="auto">
            <a:xfrm>
              <a:off x="1404" y="1022"/>
              <a:ext cx="66" cy="8"/>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55" name="Rectangle 30"/>
            <p:cNvSpPr>
              <a:spLocks noChangeArrowheads="1"/>
            </p:cNvSpPr>
            <p:nvPr/>
          </p:nvSpPr>
          <p:spPr bwMode="auto">
            <a:xfrm>
              <a:off x="1437" y="1018"/>
              <a:ext cx="9" cy="8"/>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56" name="Freeform 31"/>
            <p:cNvSpPr/>
            <p:nvPr/>
          </p:nvSpPr>
          <p:spPr bwMode="auto">
            <a:xfrm>
              <a:off x="1199" y="1056"/>
              <a:ext cx="322" cy="29"/>
            </a:xfrm>
            <a:custGeom>
              <a:avLst/>
              <a:gdLst>
                <a:gd name="T0" fmla="*/ 33 w 322"/>
                <a:gd name="T1" fmla="*/ 0 h 29"/>
                <a:gd name="T2" fmla="*/ 0 w 322"/>
                <a:gd name="T3" fmla="*/ 28 h 29"/>
                <a:gd name="T4" fmla="*/ 321 w 322"/>
                <a:gd name="T5" fmla="*/ 28 h 29"/>
                <a:gd name="T6" fmla="*/ 287 w 322"/>
                <a:gd name="T7" fmla="*/ 0 h 29"/>
                <a:gd name="T8" fmla="*/ 33 w 322"/>
                <a:gd name="T9" fmla="*/ 0 h 29"/>
                <a:gd name="T10" fmla="*/ 0 60000 65536"/>
                <a:gd name="T11" fmla="*/ 0 60000 65536"/>
                <a:gd name="T12" fmla="*/ 0 60000 65536"/>
                <a:gd name="T13" fmla="*/ 0 60000 65536"/>
                <a:gd name="T14" fmla="*/ 0 60000 65536"/>
                <a:gd name="T15" fmla="*/ 0 w 322"/>
                <a:gd name="T16" fmla="*/ 0 h 29"/>
                <a:gd name="T17" fmla="*/ 322 w 322"/>
                <a:gd name="T18" fmla="*/ 29 h 29"/>
              </a:gdLst>
              <a:ahLst/>
              <a:cxnLst>
                <a:cxn ang="T10">
                  <a:pos x="T0" y="T1"/>
                </a:cxn>
                <a:cxn ang="T11">
                  <a:pos x="T2" y="T3"/>
                </a:cxn>
                <a:cxn ang="T12">
                  <a:pos x="T4" y="T5"/>
                </a:cxn>
                <a:cxn ang="T13">
                  <a:pos x="T6" y="T7"/>
                </a:cxn>
                <a:cxn ang="T14">
                  <a:pos x="T8" y="T9"/>
                </a:cxn>
              </a:cxnLst>
              <a:rect l="T15" t="T16" r="T17" b="T18"/>
              <a:pathLst>
                <a:path w="322" h="29">
                  <a:moveTo>
                    <a:pt x="33" y="0"/>
                  </a:moveTo>
                  <a:lnTo>
                    <a:pt x="0" y="28"/>
                  </a:lnTo>
                  <a:lnTo>
                    <a:pt x="321" y="28"/>
                  </a:lnTo>
                  <a:lnTo>
                    <a:pt x="287" y="0"/>
                  </a:lnTo>
                  <a:lnTo>
                    <a:pt x="33" y="0"/>
                  </a:lnTo>
                </a:path>
              </a:pathLst>
            </a:custGeom>
            <a:solidFill>
              <a:srgbClr val="CECECE"/>
            </a:solidFill>
            <a:ln w="12700" cap="rnd">
              <a:solidFill>
                <a:schemeClr val="tx1"/>
              </a:solidFill>
              <a:round/>
            </a:ln>
          </p:spPr>
          <p:txBody>
            <a:bodyPr/>
            <a:lstStyle/>
            <a:p>
              <a:endParaRPr lang="zh-CN" altLang="en-US"/>
            </a:p>
          </p:txBody>
        </p:sp>
      </p:grpSp>
      <p:grpSp>
        <p:nvGrpSpPr>
          <p:cNvPr id="85018" name="Group 32"/>
          <p:cNvGrpSpPr/>
          <p:nvPr/>
        </p:nvGrpSpPr>
        <p:grpSpPr bwMode="auto">
          <a:xfrm>
            <a:off x="2330451" y="4119564"/>
            <a:ext cx="377825" cy="650875"/>
            <a:chOff x="105" y="2056"/>
            <a:chExt cx="238" cy="410"/>
          </a:xfrm>
        </p:grpSpPr>
        <p:sp>
          <p:nvSpPr>
            <p:cNvPr id="85142" name="Rectangle 33"/>
            <p:cNvSpPr>
              <a:spLocks noChangeArrowheads="1"/>
            </p:cNvSpPr>
            <p:nvPr/>
          </p:nvSpPr>
          <p:spPr bwMode="auto">
            <a:xfrm>
              <a:off x="123" y="2056"/>
              <a:ext cx="201" cy="389"/>
            </a:xfrm>
            <a:prstGeom prst="rect">
              <a:avLst/>
            </a:prstGeom>
            <a:solidFill>
              <a:schemeClr val="folHlink"/>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43" name="Rectangle 34"/>
            <p:cNvSpPr>
              <a:spLocks noChangeArrowheads="1"/>
            </p:cNvSpPr>
            <p:nvPr/>
          </p:nvSpPr>
          <p:spPr bwMode="auto">
            <a:xfrm>
              <a:off x="133" y="2067"/>
              <a:ext cx="181" cy="369"/>
            </a:xfrm>
            <a:prstGeom prst="rect">
              <a:avLst/>
            </a:prstGeom>
            <a:solidFill>
              <a:schemeClr val="folHlink"/>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44" name="Rectangle 35"/>
            <p:cNvSpPr>
              <a:spLocks noChangeArrowheads="1"/>
            </p:cNvSpPr>
            <p:nvPr/>
          </p:nvSpPr>
          <p:spPr bwMode="auto">
            <a:xfrm>
              <a:off x="154" y="2091"/>
              <a:ext cx="140" cy="44"/>
            </a:xfrm>
            <a:prstGeom prst="rect">
              <a:avLst/>
            </a:prstGeom>
            <a:solidFill>
              <a:schemeClr val="folHlink"/>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45" name="Oval 36"/>
            <p:cNvSpPr>
              <a:spLocks noChangeArrowheads="1"/>
            </p:cNvSpPr>
            <p:nvPr/>
          </p:nvSpPr>
          <p:spPr bwMode="auto">
            <a:xfrm>
              <a:off x="145" y="2420"/>
              <a:ext cx="8" cy="8"/>
            </a:xfrm>
            <a:prstGeom prst="ellipse">
              <a:avLst/>
            </a:prstGeom>
            <a:solidFill>
              <a:schemeClr val="folHlink"/>
            </a:solidFill>
            <a:ln w="12700">
              <a:solidFill>
                <a:schemeClr val="tx1"/>
              </a:solidFill>
              <a:round/>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46" name="Line 37"/>
            <p:cNvSpPr>
              <a:spLocks noChangeShapeType="1"/>
            </p:cNvSpPr>
            <p:nvPr/>
          </p:nvSpPr>
          <p:spPr bwMode="auto">
            <a:xfrm>
              <a:off x="130" y="2391"/>
              <a:ext cx="1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147" name="Line 38"/>
            <p:cNvSpPr>
              <a:spLocks noChangeShapeType="1"/>
            </p:cNvSpPr>
            <p:nvPr/>
          </p:nvSpPr>
          <p:spPr bwMode="auto">
            <a:xfrm>
              <a:off x="130" y="2212"/>
              <a:ext cx="1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148" name="Line 39"/>
            <p:cNvSpPr>
              <a:spLocks noChangeShapeType="1"/>
            </p:cNvSpPr>
            <p:nvPr/>
          </p:nvSpPr>
          <p:spPr bwMode="auto">
            <a:xfrm>
              <a:off x="190" y="2175"/>
              <a:ext cx="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149" name="Rectangle 40"/>
            <p:cNvSpPr>
              <a:spLocks noChangeArrowheads="1"/>
            </p:cNvSpPr>
            <p:nvPr/>
          </p:nvSpPr>
          <p:spPr bwMode="auto">
            <a:xfrm>
              <a:off x="223" y="2169"/>
              <a:ext cx="8" cy="14"/>
            </a:xfrm>
            <a:prstGeom prst="rect">
              <a:avLst/>
            </a:prstGeom>
            <a:solidFill>
              <a:schemeClr val="folHlink"/>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50" name="Rectangle 41"/>
            <p:cNvSpPr>
              <a:spLocks noChangeArrowheads="1"/>
            </p:cNvSpPr>
            <p:nvPr/>
          </p:nvSpPr>
          <p:spPr bwMode="auto">
            <a:xfrm>
              <a:off x="105" y="2450"/>
              <a:ext cx="238" cy="16"/>
            </a:xfrm>
            <a:prstGeom prst="rect">
              <a:avLst/>
            </a:prstGeom>
            <a:solidFill>
              <a:schemeClr val="folHlink"/>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85019" name="Group 42"/>
          <p:cNvGrpSpPr/>
          <p:nvPr/>
        </p:nvGrpSpPr>
        <p:grpSpPr bwMode="auto">
          <a:xfrm>
            <a:off x="3063876" y="2393951"/>
            <a:ext cx="500063" cy="423863"/>
            <a:chOff x="567" y="969"/>
            <a:chExt cx="315" cy="267"/>
          </a:xfrm>
        </p:grpSpPr>
        <p:sp>
          <p:nvSpPr>
            <p:cNvPr id="85136" name="Rectangle 43"/>
            <p:cNvSpPr>
              <a:spLocks noChangeArrowheads="1"/>
            </p:cNvSpPr>
            <p:nvPr/>
          </p:nvSpPr>
          <p:spPr bwMode="auto">
            <a:xfrm>
              <a:off x="624" y="969"/>
              <a:ext cx="202" cy="158"/>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37" name="Rectangle 44"/>
            <p:cNvSpPr>
              <a:spLocks noChangeArrowheads="1"/>
            </p:cNvSpPr>
            <p:nvPr/>
          </p:nvSpPr>
          <p:spPr bwMode="auto">
            <a:xfrm>
              <a:off x="636" y="982"/>
              <a:ext cx="178" cy="136"/>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38" name="Rectangle 45"/>
            <p:cNvSpPr>
              <a:spLocks noChangeArrowheads="1"/>
            </p:cNvSpPr>
            <p:nvPr/>
          </p:nvSpPr>
          <p:spPr bwMode="auto">
            <a:xfrm>
              <a:off x="591" y="1140"/>
              <a:ext cx="266" cy="51"/>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39" name="Rectangle 46"/>
            <p:cNvSpPr>
              <a:spLocks noChangeArrowheads="1"/>
            </p:cNvSpPr>
            <p:nvPr/>
          </p:nvSpPr>
          <p:spPr bwMode="auto">
            <a:xfrm>
              <a:off x="768" y="1163"/>
              <a:ext cx="64" cy="8"/>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40" name="Rectangle 47"/>
            <p:cNvSpPr>
              <a:spLocks noChangeArrowheads="1"/>
            </p:cNvSpPr>
            <p:nvPr/>
          </p:nvSpPr>
          <p:spPr bwMode="auto">
            <a:xfrm>
              <a:off x="802" y="1158"/>
              <a:ext cx="8" cy="8"/>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41" name="Freeform 48"/>
            <p:cNvSpPr/>
            <p:nvPr/>
          </p:nvSpPr>
          <p:spPr bwMode="auto">
            <a:xfrm>
              <a:off x="567" y="1203"/>
              <a:ext cx="315" cy="33"/>
            </a:xfrm>
            <a:custGeom>
              <a:avLst/>
              <a:gdLst>
                <a:gd name="T0" fmla="*/ 33 w 315"/>
                <a:gd name="T1" fmla="*/ 0 h 33"/>
                <a:gd name="T2" fmla="*/ 0 w 315"/>
                <a:gd name="T3" fmla="*/ 32 h 33"/>
                <a:gd name="T4" fmla="*/ 314 w 315"/>
                <a:gd name="T5" fmla="*/ 32 h 33"/>
                <a:gd name="T6" fmla="*/ 281 w 315"/>
                <a:gd name="T7" fmla="*/ 0 h 33"/>
                <a:gd name="T8" fmla="*/ 33 w 315"/>
                <a:gd name="T9" fmla="*/ 0 h 33"/>
                <a:gd name="T10" fmla="*/ 0 60000 65536"/>
                <a:gd name="T11" fmla="*/ 0 60000 65536"/>
                <a:gd name="T12" fmla="*/ 0 60000 65536"/>
                <a:gd name="T13" fmla="*/ 0 60000 65536"/>
                <a:gd name="T14" fmla="*/ 0 60000 65536"/>
                <a:gd name="T15" fmla="*/ 0 w 315"/>
                <a:gd name="T16" fmla="*/ 0 h 33"/>
                <a:gd name="T17" fmla="*/ 315 w 315"/>
                <a:gd name="T18" fmla="*/ 33 h 33"/>
              </a:gdLst>
              <a:ahLst/>
              <a:cxnLst>
                <a:cxn ang="T10">
                  <a:pos x="T0" y="T1"/>
                </a:cxn>
                <a:cxn ang="T11">
                  <a:pos x="T2" y="T3"/>
                </a:cxn>
                <a:cxn ang="T12">
                  <a:pos x="T4" y="T5"/>
                </a:cxn>
                <a:cxn ang="T13">
                  <a:pos x="T6" y="T7"/>
                </a:cxn>
                <a:cxn ang="T14">
                  <a:pos x="T8" y="T9"/>
                </a:cxn>
              </a:cxnLst>
              <a:rect l="T15" t="T16" r="T17" b="T18"/>
              <a:pathLst>
                <a:path w="315" h="33">
                  <a:moveTo>
                    <a:pt x="33" y="0"/>
                  </a:moveTo>
                  <a:lnTo>
                    <a:pt x="0" y="32"/>
                  </a:lnTo>
                  <a:lnTo>
                    <a:pt x="314" y="32"/>
                  </a:lnTo>
                  <a:lnTo>
                    <a:pt x="281" y="0"/>
                  </a:lnTo>
                  <a:lnTo>
                    <a:pt x="33" y="0"/>
                  </a:lnTo>
                </a:path>
              </a:pathLst>
            </a:custGeom>
            <a:solidFill>
              <a:srgbClr val="CECECE"/>
            </a:solidFill>
            <a:ln w="12700" cap="rnd">
              <a:solidFill>
                <a:schemeClr val="tx1"/>
              </a:solidFill>
              <a:round/>
            </a:ln>
          </p:spPr>
          <p:txBody>
            <a:bodyPr/>
            <a:lstStyle/>
            <a:p>
              <a:endParaRPr lang="zh-CN" altLang="en-US"/>
            </a:p>
          </p:txBody>
        </p:sp>
      </p:grpSp>
      <p:sp>
        <p:nvSpPr>
          <p:cNvPr id="85020" name="Oval 49"/>
          <p:cNvSpPr>
            <a:spLocks noChangeArrowheads="1"/>
          </p:cNvSpPr>
          <p:nvPr/>
        </p:nvSpPr>
        <p:spPr bwMode="auto">
          <a:xfrm>
            <a:off x="3298826" y="2925763"/>
            <a:ext cx="1541463" cy="1524000"/>
          </a:xfrm>
          <a:prstGeom prst="ellipse">
            <a:avLst/>
          </a:prstGeom>
          <a:solidFill>
            <a:schemeClr val="bg1"/>
          </a:solidFill>
          <a:ln w="25400">
            <a:solidFill>
              <a:schemeClr val="tx1"/>
            </a:solidFill>
            <a:round/>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85021" name="Group 50"/>
          <p:cNvGrpSpPr/>
          <p:nvPr/>
        </p:nvGrpSpPr>
        <p:grpSpPr bwMode="auto">
          <a:xfrm>
            <a:off x="3524250" y="2187576"/>
            <a:ext cx="503238" cy="423863"/>
            <a:chOff x="857" y="839"/>
            <a:chExt cx="317" cy="267"/>
          </a:xfrm>
        </p:grpSpPr>
        <p:sp>
          <p:nvSpPr>
            <p:cNvPr id="85130" name="Rectangle 51"/>
            <p:cNvSpPr>
              <a:spLocks noChangeArrowheads="1"/>
            </p:cNvSpPr>
            <p:nvPr/>
          </p:nvSpPr>
          <p:spPr bwMode="auto">
            <a:xfrm>
              <a:off x="915" y="839"/>
              <a:ext cx="199" cy="157"/>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31" name="Rectangle 52"/>
            <p:cNvSpPr>
              <a:spLocks noChangeArrowheads="1"/>
            </p:cNvSpPr>
            <p:nvPr/>
          </p:nvSpPr>
          <p:spPr bwMode="auto">
            <a:xfrm>
              <a:off x="926" y="853"/>
              <a:ext cx="177" cy="134"/>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32" name="Rectangle 53"/>
            <p:cNvSpPr>
              <a:spLocks noChangeArrowheads="1"/>
            </p:cNvSpPr>
            <p:nvPr/>
          </p:nvSpPr>
          <p:spPr bwMode="auto">
            <a:xfrm>
              <a:off x="881" y="1009"/>
              <a:ext cx="266" cy="53"/>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33" name="Rectangle 54"/>
            <p:cNvSpPr>
              <a:spLocks noChangeArrowheads="1"/>
            </p:cNvSpPr>
            <p:nvPr/>
          </p:nvSpPr>
          <p:spPr bwMode="auto">
            <a:xfrm>
              <a:off x="1058" y="1034"/>
              <a:ext cx="65" cy="8"/>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34" name="Rectangle 55"/>
            <p:cNvSpPr>
              <a:spLocks noChangeArrowheads="1"/>
            </p:cNvSpPr>
            <p:nvPr/>
          </p:nvSpPr>
          <p:spPr bwMode="auto">
            <a:xfrm>
              <a:off x="1091" y="1029"/>
              <a:ext cx="8" cy="8"/>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35" name="Freeform 56"/>
            <p:cNvSpPr/>
            <p:nvPr/>
          </p:nvSpPr>
          <p:spPr bwMode="auto">
            <a:xfrm>
              <a:off x="857" y="1074"/>
              <a:ext cx="317" cy="32"/>
            </a:xfrm>
            <a:custGeom>
              <a:avLst/>
              <a:gdLst>
                <a:gd name="T0" fmla="*/ 33 w 317"/>
                <a:gd name="T1" fmla="*/ 0 h 32"/>
                <a:gd name="T2" fmla="*/ 0 w 317"/>
                <a:gd name="T3" fmla="*/ 31 h 32"/>
                <a:gd name="T4" fmla="*/ 316 w 317"/>
                <a:gd name="T5" fmla="*/ 31 h 32"/>
                <a:gd name="T6" fmla="*/ 283 w 317"/>
                <a:gd name="T7" fmla="*/ 0 h 32"/>
                <a:gd name="T8" fmla="*/ 33 w 317"/>
                <a:gd name="T9" fmla="*/ 0 h 32"/>
                <a:gd name="T10" fmla="*/ 0 60000 65536"/>
                <a:gd name="T11" fmla="*/ 0 60000 65536"/>
                <a:gd name="T12" fmla="*/ 0 60000 65536"/>
                <a:gd name="T13" fmla="*/ 0 60000 65536"/>
                <a:gd name="T14" fmla="*/ 0 60000 65536"/>
                <a:gd name="T15" fmla="*/ 0 w 317"/>
                <a:gd name="T16" fmla="*/ 0 h 32"/>
                <a:gd name="T17" fmla="*/ 317 w 317"/>
                <a:gd name="T18" fmla="*/ 32 h 32"/>
              </a:gdLst>
              <a:ahLst/>
              <a:cxnLst>
                <a:cxn ang="T10">
                  <a:pos x="T0" y="T1"/>
                </a:cxn>
                <a:cxn ang="T11">
                  <a:pos x="T2" y="T3"/>
                </a:cxn>
                <a:cxn ang="T12">
                  <a:pos x="T4" y="T5"/>
                </a:cxn>
                <a:cxn ang="T13">
                  <a:pos x="T6" y="T7"/>
                </a:cxn>
                <a:cxn ang="T14">
                  <a:pos x="T8" y="T9"/>
                </a:cxn>
              </a:cxnLst>
              <a:rect l="T15" t="T16" r="T17" b="T18"/>
              <a:pathLst>
                <a:path w="317" h="32">
                  <a:moveTo>
                    <a:pt x="33" y="0"/>
                  </a:moveTo>
                  <a:lnTo>
                    <a:pt x="0" y="31"/>
                  </a:lnTo>
                  <a:lnTo>
                    <a:pt x="316" y="31"/>
                  </a:lnTo>
                  <a:lnTo>
                    <a:pt x="283" y="0"/>
                  </a:lnTo>
                  <a:lnTo>
                    <a:pt x="33" y="0"/>
                  </a:lnTo>
                </a:path>
              </a:pathLst>
            </a:custGeom>
            <a:solidFill>
              <a:srgbClr val="CECECE"/>
            </a:solidFill>
            <a:ln w="12700" cap="rnd">
              <a:solidFill>
                <a:schemeClr val="tx1"/>
              </a:solidFill>
              <a:round/>
            </a:ln>
          </p:spPr>
          <p:txBody>
            <a:bodyPr/>
            <a:lstStyle/>
            <a:p>
              <a:endParaRPr lang="zh-CN" altLang="en-US"/>
            </a:p>
          </p:txBody>
        </p:sp>
      </p:grpSp>
      <p:graphicFrame>
        <p:nvGraphicFramePr>
          <p:cNvPr id="1304633" name="Object 57"/>
          <p:cNvGraphicFramePr/>
          <p:nvPr/>
        </p:nvGraphicFramePr>
        <p:xfrm>
          <a:off x="2239963" y="2738439"/>
          <a:ext cx="838200" cy="631825"/>
        </p:xfrm>
        <a:graphic>
          <a:graphicData uri="http://schemas.openxmlformats.org/presentationml/2006/ole">
            <mc:AlternateContent xmlns:mc="http://schemas.openxmlformats.org/markup-compatibility/2006">
              <mc:Choice xmlns:v="urn:schemas-microsoft-com:vml" Requires="v">
                <p:oleObj spid="_x0000_s35974" name="剪辑" r:id="rId1" imgW="3657600" imgH="2015490" progId="MS_ClipArt_Gallery.2">
                  <p:embed/>
                </p:oleObj>
              </mc:Choice>
              <mc:Fallback>
                <p:oleObj name="剪辑" r:id="rId1" imgW="3657600" imgH="2015490" progId="MS_ClipArt_Gallery.2">
                  <p:embed/>
                  <p:pic>
                    <p:nvPicPr>
                      <p:cNvPr id="0" name="Object 5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963" y="2738439"/>
                        <a:ext cx="838200"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04634" name="Object 58"/>
          <p:cNvGraphicFramePr/>
          <p:nvPr/>
        </p:nvGraphicFramePr>
        <p:xfrm>
          <a:off x="4676775" y="2286001"/>
          <a:ext cx="838200" cy="631825"/>
        </p:xfrm>
        <a:graphic>
          <a:graphicData uri="http://schemas.openxmlformats.org/presentationml/2006/ole">
            <mc:AlternateContent xmlns:mc="http://schemas.openxmlformats.org/markup-compatibility/2006">
              <mc:Choice xmlns:v="urn:schemas-microsoft-com:vml" Requires="v">
                <p:oleObj spid="_x0000_s35975" name="剪辑" r:id="rId3" imgW="3657600" imgH="2015490" progId="MS_ClipArt_Gallery.2">
                  <p:embed/>
                </p:oleObj>
              </mc:Choice>
              <mc:Fallback>
                <p:oleObj name="剪辑" r:id="rId3" imgW="3657600" imgH="2015490" progId="MS_ClipArt_Gallery.2">
                  <p:embed/>
                  <p:pic>
                    <p:nvPicPr>
                      <p:cNvPr id="0" name="Object 5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775" y="2286001"/>
                        <a:ext cx="838200"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5024" name="Line 59"/>
          <p:cNvSpPr>
            <a:spLocks noChangeShapeType="1"/>
          </p:cNvSpPr>
          <p:nvPr/>
        </p:nvSpPr>
        <p:spPr bwMode="auto">
          <a:xfrm>
            <a:off x="5591176" y="3124200"/>
            <a:ext cx="4437063" cy="1588"/>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5025" name="Group 60"/>
          <p:cNvGrpSpPr/>
          <p:nvPr/>
        </p:nvGrpSpPr>
        <p:grpSpPr bwMode="auto">
          <a:xfrm>
            <a:off x="7953375" y="2514601"/>
            <a:ext cx="501650" cy="422275"/>
            <a:chOff x="3968" y="1271"/>
            <a:chExt cx="316" cy="266"/>
          </a:xfrm>
        </p:grpSpPr>
        <p:sp>
          <p:nvSpPr>
            <p:cNvPr id="85124" name="Rectangle 61"/>
            <p:cNvSpPr>
              <a:spLocks noChangeArrowheads="1"/>
            </p:cNvSpPr>
            <p:nvPr/>
          </p:nvSpPr>
          <p:spPr bwMode="auto">
            <a:xfrm>
              <a:off x="4024" y="1271"/>
              <a:ext cx="202" cy="158"/>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25" name="Rectangle 62"/>
            <p:cNvSpPr>
              <a:spLocks noChangeArrowheads="1"/>
            </p:cNvSpPr>
            <p:nvPr/>
          </p:nvSpPr>
          <p:spPr bwMode="auto">
            <a:xfrm>
              <a:off x="4036" y="1284"/>
              <a:ext cx="178" cy="135"/>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26" name="Rectangle 63"/>
            <p:cNvSpPr>
              <a:spLocks noChangeArrowheads="1"/>
            </p:cNvSpPr>
            <p:nvPr/>
          </p:nvSpPr>
          <p:spPr bwMode="auto">
            <a:xfrm>
              <a:off x="3991" y="1441"/>
              <a:ext cx="267" cy="53"/>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27" name="Rectangle 64"/>
            <p:cNvSpPr>
              <a:spLocks noChangeArrowheads="1"/>
            </p:cNvSpPr>
            <p:nvPr/>
          </p:nvSpPr>
          <p:spPr bwMode="auto">
            <a:xfrm>
              <a:off x="4168" y="1467"/>
              <a:ext cx="66" cy="8"/>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28" name="Rectangle 65"/>
            <p:cNvSpPr>
              <a:spLocks noChangeArrowheads="1"/>
            </p:cNvSpPr>
            <p:nvPr/>
          </p:nvSpPr>
          <p:spPr bwMode="auto">
            <a:xfrm>
              <a:off x="4202" y="1462"/>
              <a:ext cx="8" cy="8"/>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29" name="Freeform 66"/>
            <p:cNvSpPr/>
            <p:nvPr/>
          </p:nvSpPr>
          <p:spPr bwMode="auto">
            <a:xfrm>
              <a:off x="3968" y="1505"/>
              <a:ext cx="316" cy="32"/>
            </a:xfrm>
            <a:custGeom>
              <a:avLst/>
              <a:gdLst>
                <a:gd name="T0" fmla="*/ 33 w 316"/>
                <a:gd name="T1" fmla="*/ 0 h 32"/>
                <a:gd name="T2" fmla="*/ 0 w 316"/>
                <a:gd name="T3" fmla="*/ 31 h 32"/>
                <a:gd name="T4" fmla="*/ 315 w 316"/>
                <a:gd name="T5" fmla="*/ 31 h 32"/>
                <a:gd name="T6" fmla="*/ 282 w 316"/>
                <a:gd name="T7" fmla="*/ 0 h 32"/>
                <a:gd name="T8" fmla="*/ 33 w 316"/>
                <a:gd name="T9" fmla="*/ 0 h 32"/>
                <a:gd name="T10" fmla="*/ 0 60000 65536"/>
                <a:gd name="T11" fmla="*/ 0 60000 65536"/>
                <a:gd name="T12" fmla="*/ 0 60000 65536"/>
                <a:gd name="T13" fmla="*/ 0 60000 65536"/>
                <a:gd name="T14" fmla="*/ 0 60000 65536"/>
                <a:gd name="T15" fmla="*/ 0 w 316"/>
                <a:gd name="T16" fmla="*/ 0 h 32"/>
                <a:gd name="T17" fmla="*/ 316 w 316"/>
                <a:gd name="T18" fmla="*/ 32 h 32"/>
              </a:gdLst>
              <a:ahLst/>
              <a:cxnLst>
                <a:cxn ang="T10">
                  <a:pos x="T0" y="T1"/>
                </a:cxn>
                <a:cxn ang="T11">
                  <a:pos x="T2" y="T3"/>
                </a:cxn>
                <a:cxn ang="T12">
                  <a:pos x="T4" y="T5"/>
                </a:cxn>
                <a:cxn ang="T13">
                  <a:pos x="T6" y="T7"/>
                </a:cxn>
                <a:cxn ang="T14">
                  <a:pos x="T8" y="T9"/>
                </a:cxn>
              </a:cxnLst>
              <a:rect l="T15" t="T16" r="T17" b="T18"/>
              <a:pathLst>
                <a:path w="316" h="32">
                  <a:moveTo>
                    <a:pt x="33" y="0"/>
                  </a:moveTo>
                  <a:lnTo>
                    <a:pt x="0" y="31"/>
                  </a:lnTo>
                  <a:lnTo>
                    <a:pt x="315" y="31"/>
                  </a:lnTo>
                  <a:lnTo>
                    <a:pt x="282" y="0"/>
                  </a:lnTo>
                  <a:lnTo>
                    <a:pt x="33" y="0"/>
                  </a:lnTo>
                </a:path>
              </a:pathLst>
            </a:custGeom>
            <a:solidFill>
              <a:srgbClr val="CECECE"/>
            </a:solidFill>
            <a:ln w="12700" cap="rnd">
              <a:solidFill>
                <a:schemeClr val="tx1"/>
              </a:solidFill>
              <a:round/>
            </a:ln>
          </p:spPr>
          <p:txBody>
            <a:bodyPr/>
            <a:lstStyle/>
            <a:p>
              <a:endParaRPr lang="zh-CN" altLang="en-US"/>
            </a:p>
          </p:txBody>
        </p:sp>
      </p:grpSp>
      <p:grpSp>
        <p:nvGrpSpPr>
          <p:cNvPr id="85026" name="Group 67"/>
          <p:cNvGrpSpPr/>
          <p:nvPr/>
        </p:nvGrpSpPr>
        <p:grpSpPr bwMode="auto">
          <a:xfrm>
            <a:off x="6200775" y="2514601"/>
            <a:ext cx="501650" cy="422275"/>
            <a:chOff x="2721" y="1271"/>
            <a:chExt cx="316" cy="266"/>
          </a:xfrm>
        </p:grpSpPr>
        <p:sp>
          <p:nvSpPr>
            <p:cNvPr id="85118" name="Rectangle 68"/>
            <p:cNvSpPr>
              <a:spLocks noChangeArrowheads="1"/>
            </p:cNvSpPr>
            <p:nvPr/>
          </p:nvSpPr>
          <p:spPr bwMode="auto">
            <a:xfrm>
              <a:off x="2779" y="1271"/>
              <a:ext cx="201" cy="158"/>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19" name="Rectangle 69"/>
            <p:cNvSpPr>
              <a:spLocks noChangeArrowheads="1"/>
            </p:cNvSpPr>
            <p:nvPr/>
          </p:nvSpPr>
          <p:spPr bwMode="auto">
            <a:xfrm>
              <a:off x="2791" y="1284"/>
              <a:ext cx="177" cy="135"/>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20" name="Rectangle 70"/>
            <p:cNvSpPr>
              <a:spLocks noChangeArrowheads="1"/>
            </p:cNvSpPr>
            <p:nvPr/>
          </p:nvSpPr>
          <p:spPr bwMode="auto">
            <a:xfrm>
              <a:off x="2746" y="1441"/>
              <a:ext cx="266" cy="53"/>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21" name="Rectangle 71"/>
            <p:cNvSpPr>
              <a:spLocks noChangeArrowheads="1"/>
            </p:cNvSpPr>
            <p:nvPr/>
          </p:nvSpPr>
          <p:spPr bwMode="auto">
            <a:xfrm>
              <a:off x="2923" y="1467"/>
              <a:ext cx="65" cy="8"/>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22" name="Rectangle 72"/>
            <p:cNvSpPr>
              <a:spLocks noChangeArrowheads="1"/>
            </p:cNvSpPr>
            <p:nvPr/>
          </p:nvSpPr>
          <p:spPr bwMode="auto">
            <a:xfrm>
              <a:off x="2956" y="1462"/>
              <a:ext cx="8" cy="8"/>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23" name="Freeform 73"/>
            <p:cNvSpPr/>
            <p:nvPr/>
          </p:nvSpPr>
          <p:spPr bwMode="auto">
            <a:xfrm>
              <a:off x="2721" y="1505"/>
              <a:ext cx="316" cy="32"/>
            </a:xfrm>
            <a:custGeom>
              <a:avLst/>
              <a:gdLst>
                <a:gd name="T0" fmla="*/ 33 w 316"/>
                <a:gd name="T1" fmla="*/ 0 h 32"/>
                <a:gd name="T2" fmla="*/ 0 w 316"/>
                <a:gd name="T3" fmla="*/ 31 h 32"/>
                <a:gd name="T4" fmla="*/ 315 w 316"/>
                <a:gd name="T5" fmla="*/ 31 h 32"/>
                <a:gd name="T6" fmla="*/ 282 w 316"/>
                <a:gd name="T7" fmla="*/ 0 h 32"/>
                <a:gd name="T8" fmla="*/ 33 w 316"/>
                <a:gd name="T9" fmla="*/ 0 h 32"/>
                <a:gd name="T10" fmla="*/ 0 60000 65536"/>
                <a:gd name="T11" fmla="*/ 0 60000 65536"/>
                <a:gd name="T12" fmla="*/ 0 60000 65536"/>
                <a:gd name="T13" fmla="*/ 0 60000 65536"/>
                <a:gd name="T14" fmla="*/ 0 60000 65536"/>
                <a:gd name="T15" fmla="*/ 0 w 316"/>
                <a:gd name="T16" fmla="*/ 0 h 32"/>
                <a:gd name="T17" fmla="*/ 316 w 316"/>
                <a:gd name="T18" fmla="*/ 32 h 32"/>
              </a:gdLst>
              <a:ahLst/>
              <a:cxnLst>
                <a:cxn ang="T10">
                  <a:pos x="T0" y="T1"/>
                </a:cxn>
                <a:cxn ang="T11">
                  <a:pos x="T2" y="T3"/>
                </a:cxn>
                <a:cxn ang="T12">
                  <a:pos x="T4" y="T5"/>
                </a:cxn>
                <a:cxn ang="T13">
                  <a:pos x="T6" y="T7"/>
                </a:cxn>
                <a:cxn ang="T14">
                  <a:pos x="T8" y="T9"/>
                </a:cxn>
              </a:cxnLst>
              <a:rect l="T15" t="T16" r="T17" b="T18"/>
              <a:pathLst>
                <a:path w="316" h="32">
                  <a:moveTo>
                    <a:pt x="33" y="0"/>
                  </a:moveTo>
                  <a:lnTo>
                    <a:pt x="0" y="31"/>
                  </a:lnTo>
                  <a:lnTo>
                    <a:pt x="315" y="31"/>
                  </a:lnTo>
                  <a:lnTo>
                    <a:pt x="282" y="0"/>
                  </a:lnTo>
                  <a:lnTo>
                    <a:pt x="33" y="0"/>
                  </a:lnTo>
                </a:path>
              </a:pathLst>
            </a:custGeom>
            <a:solidFill>
              <a:srgbClr val="CECECE"/>
            </a:solidFill>
            <a:ln w="12700" cap="rnd">
              <a:solidFill>
                <a:schemeClr val="tx1"/>
              </a:solidFill>
              <a:round/>
            </a:ln>
          </p:spPr>
          <p:txBody>
            <a:bodyPr/>
            <a:lstStyle/>
            <a:p>
              <a:endParaRPr lang="zh-CN" altLang="en-US"/>
            </a:p>
          </p:txBody>
        </p:sp>
      </p:grpSp>
      <p:grpSp>
        <p:nvGrpSpPr>
          <p:cNvPr id="85027" name="Group 74"/>
          <p:cNvGrpSpPr/>
          <p:nvPr/>
        </p:nvGrpSpPr>
        <p:grpSpPr bwMode="auto">
          <a:xfrm>
            <a:off x="5591175" y="2209801"/>
            <a:ext cx="444500" cy="766763"/>
            <a:chOff x="2347" y="1065"/>
            <a:chExt cx="280" cy="483"/>
          </a:xfrm>
        </p:grpSpPr>
        <p:sp>
          <p:nvSpPr>
            <p:cNvPr id="85109" name="Rectangle 75"/>
            <p:cNvSpPr>
              <a:spLocks noChangeArrowheads="1"/>
            </p:cNvSpPr>
            <p:nvPr/>
          </p:nvSpPr>
          <p:spPr bwMode="auto">
            <a:xfrm>
              <a:off x="2369" y="1065"/>
              <a:ext cx="236" cy="458"/>
            </a:xfrm>
            <a:prstGeom prst="rect">
              <a:avLst/>
            </a:prstGeom>
            <a:solidFill>
              <a:schemeClr val="accent1"/>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10" name="Rectangle 76"/>
            <p:cNvSpPr>
              <a:spLocks noChangeArrowheads="1"/>
            </p:cNvSpPr>
            <p:nvPr/>
          </p:nvSpPr>
          <p:spPr bwMode="auto">
            <a:xfrm>
              <a:off x="2380" y="1079"/>
              <a:ext cx="214" cy="433"/>
            </a:xfrm>
            <a:prstGeom prst="rect">
              <a:avLst/>
            </a:prstGeom>
            <a:solidFill>
              <a:schemeClr val="accent1"/>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11" name="Rectangle 77"/>
            <p:cNvSpPr>
              <a:spLocks noChangeArrowheads="1"/>
            </p:cNvSpPr>
            <p:nvPr/>
          </p:nvSpPr>
          <p:spPr bwMode="auto">
            <a:xfrm>
              <a:off x="2404" y="1106"/>
              <a:ext cx="166" cy="55"/>
            </a:xfrm>
            <a:prstGeom prst="rect">
              <a:avLst/>
            </a:prstGeom>
            <a:solidFill>
              <a:schemeClr val="accent1"/>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12" name="Oval 78"/>
            <p:cNvSpPr>
              <a:spLocks noChangeArrowheads="1"/>
            </p:cNvSpPr>
            <p:nvPr/>
          </p:nvSpPr>
          <p:spPr bwMode="auto">
            <a:xfrm>
              <a:off x="2393" y="1493"/>
              <a:ext cx="10" cy="8"/>
            </a:xfrm>
            <a:prstGeom prst="ellipse">
              <a:avLst/>
            </a:prstGeom>
            <a:solidFill>
              <a:schemeClr val="accent1"/>
            </a:solidFill>
            <a:ln w="12700">
              <a:solidFill>
                <a:schemeClr val="tx1"/>
              </a:solidFill>
              <a:round/>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13" name="Line 79"/>
            <p:cNvSpPr>
              <a:spLocks noChangeShapeType="1"/>
            </p:cNvSpPr>
            <p:nvPr/>
          </p:nvSpPr>
          <p:spPr bwMode="auto">
            <a:xfrm>
              <a:off x="2377" y="1460"/>
              <a:ext cx="22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114" name="Line 80"/>
            <p:cNvSpPr>
              <a:spLocks noChangeShapeType="1"/>
            </p:cNvSpPr>
            <p:nvPr/>
          </p:nvSpPr>
          <p:spPr bwMode="auto">
            <a:xfrm>
              <a:off x="2377" y="1250"/>
              <a:ext cx="22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115" name="Line 81"/>
            <p:cNvSpPr>
              <a:spLocks noChangeShapeType="1"/>
            </p:cNvSpPr>
            <p:nvPr/>
          </p:nvSpPr>
          <p:spPr bwMode="auto">
            <a:xfrm>
              <a:off x="2448" y="1206"/>
              <a:ext cx="7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116" name="Rectangle 82"/>
            <p:cNvSpPr>
              <a:spLocks noChangeArrowheads="1"/>
            </p:cNvSpPr>
            <p:nvPr/>
          </p:nvSpPr>
          <p:spPr bwMode="auto">
            <a:xfrm>
              <a:off x="2484" y="1199"/>
              <a:ext cx="8" cy="17"/>
            </a:xfrm>
            <a:prstGeom prst="rect">
              <a:avLst/>
            </a:prstGeom>
            <a:solidFill>
              <a:schemeClr val="accent1"/>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17" name="Rectangle 83"/>
            <p:cNvSpPr>
              <a:spLocks noChangeArrowheads="1"/>
            </p:cNvSpPr>
            <p:nvPr/>
          </p:nvSpPr>
          <p:spPr bwMode="auto">
            <a:xfrm>
              <a:off x="2347" y="1529"/>
              <a:ext cx="280" cy="19"/>
            </a:xfrm>
            <a:prstGeom prst="rect">
              <a:avLst/>
            </a:prstGeom>
            <a:solidFill>
              <a:schemeClr val="accent1"/>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85028" name="Group 84"/>
          <p:cNvGrpSpPr/>
          <p:nvPr/>
        </p:nvGrpSpPr>
        <p:grpSpPr bwMode="auto">
          <a:xfrm>
            <a:off x="9548813" y="2566989"/>
            <a:ext cx="500062" cy="422275"/>
            <a:chOff x="5229" y="1281"/>
            <a:chExt cx="315" cy="266"/>
          </a:xfrm>
        </p:grpSpPr>
        <p:sp>
          <p:nvSpPr>
            <p:cNvPr id="85103" name="Rectangle 85"/>
            <p:cNvSpPr>
              <a:spLocks noChangeArrowheads="1"/>
            </p:cNvSpPr>
            <p:nvPr/>
          </p:nvSpPr>
          <p:spPr bwMode="auto">
            <a:xfrm>
              <a:off x="5286" y="1281"/>
              <a:ext cx="201" cy="158"/>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04" name="Rectangle 86"/>
            <p:cNvSpPr>
              <a:spLocks noChangeArrowheads="1"/>
            </p:cNvSpPr>
            <p:nvPr/>
          </p:nvSpPr>
          <p:spPr bwMode="auto">
            <a:xfrm>
              <a:off x="5297" y="1294"/>
              <a:ext cx="178" cy="135"/>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05" name="Rectangle 87"/>
            <p:cNvSpPr>
              <a:spLocks noChangeArrowheads="1"/>
            </p:cNvSpPr>
            <p:nvPr/>
          </p:nvSpPr>
          <p:spPr bwMode="auto">
            <a:xfrm>
              <a:off x="5253" y="1451"/>
              <a:ext cx="266" cy="53"/>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06" name="Rectangle 88"/>
            <p:cNvSpPr>
              <a:spLocks noChangeArrowheads="1"/>
            </p:cNvSpPr>
            <p:nvPr/>
          </p:nvSpPr>
          <p:spPr bwMode="auto">
            <a:xfrm>
              <a:off x="5429" y="1477"/>
              <a:ext cx="66" cy="8"/>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07" name="Rectangle 89"/>
            <p:cNvSpPr>
              <a:spLocks noChangeArrowheads="1"/>
            </p:cNvSpPr>
            <p:nvPr/>
          </p:nvSpPr>
          <p:spPr bwMode="auto">
            <a:xfrm>
              <a:off x="5463" y="1472"/>
              <a:ext cx="8" cy="8"/>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08" name="Freeform 90"/>
            <p:cNvSpPr/>
            <p:nvPr/>
          </p:nvSpPr>
          <p:spPr bwMode="auto">
            <a:xfrm>
              <a:off x="5229" y="1515"/>
              <a:ext cx="315" cy="32"/>
            </a:xfrm>
            <a:custGeom>
              <a:avLst/>
              <a:gdLst>
                <a:gd name="T0" fmla="*/ 33 w 315"/>
                <a:gd name="T1" fmla="*/ 0 h 32"/>
                <a:gd name="T2" fmla="*/ 0 w 315"/>
                <a:gd name="T3" fmla="*/ 31 h 32"/>
                <a:gd name="T4" fmla="*/ 314 w 315"/>
                <a:gd name="T5" fmla="*/ 31 h 32"/>
                <a:gd name="T6" fmla="*/ 281 w 315"/>
                <a:gd name="T7" fmla="*/ 0 h 32"/>
                <a:gd name="T8" fmla="*/ 33 w 315"/>
                <a:gd name="T9" fmla="*/ 0 h 32"/>
                <a:gd name="T10" fmla="*/ 0 60000 65536"/>
                <a:gd name="T11" fmla="*/ 0 60000 65536"/>
                <a:gd name="T12" fmla="*/ 0 60000 65536"/>
                <a:gd name="T13" fmla="*/ 0 60000 65536"/>
                <a:gd name="T14" fmla="*/ 0 60000 65536"/>
                <a:gd name="T15" fmla="*/ 0 w 315"/>
                <a:gd name="T16" fmla="*/ 0 h 32"/>
                <a:gd name="T17" fmla="*/ 315 w 315"/>
                <a:gd name="T18" fmla="*/ 32 h 32"/>
              </a:gdLst>
              <a:ahLst/>
              <a:cxnLst>
                <a:cxn ang="T10">
                  <a:pos x="T0" y="T1"/>
                </a:cxn>
                <a:cxn ang="T11">
                  <a:pos x="T2" y="T3"/>
                </a:cxn>
                <a:cxn ang="T12">
                  <a:pos x="T4" y="T5"/>
                </a:cxn>
                <a:cxn ang="T13">
                  <a:pos x="T6" y="T7"/>
                </a:cxn>
                <a:cxn ang="T14">
                  <a:pos x="T8" y="T9"/>
                </a:cxn>
              </a:cxnLst>
              <a:rect l="T15" t="T16" r="T17" b="T18"/>
              <a:pathLst>
                <a:path w="315" h="32">
                  <a:moveTo>
                    <a:pt x="33" y="0"/>
                  </a:moveTo>
                  <a:lnTo>
                    <a:pt x="0" y="31"/>
                  </a:lnTo>
                  <a:lnTo>
                    <a:pt x="314" y="31"/>
                  </a:lnTo>
                  <a:lnTo>
                    <a:pt x="281" y="0"/>
                  </a:lnTo>
                  <a:lnTo>
                    <a:pt x="33" y="0"/>
                  </a:lnTo>
                </a:path>
              </a:pathLst>
            </a:custGeom>
            <a:solidFill>
              <a:srgbClr val="CECECE"/>
            </a:solidFill>
            <a:ln w="12700" cap="rnd">
              <a:solidFill>
                <a:schemeClr val="tx1"/>
              </a:solidFill>
              <a:round/>
            </a:ln>
          </p:spPr>
          <p:txBody>
            <a:bodyPr/>
            <a:lstStyle/>
            <a:p>
              <a:endParaRPr lang="zh-CN" altLang="en-US"/>
            </a:p>
          </p:txBody>
        </p:sp>
      </p:grpSp>
      <p:graphicFrame>
        <p:nvGraphicFramePr>
          <p:cNvPr id="1304667" name="Object 91"/>
          <p:cNvGraphicFramePr/>
          <p:nvPr/>
        </p:nvGraphicFramePr>
        <p:xfrm>
          <a:off x="8562975" y="2362201"/>
          <a:ext cx="838200" cy="631825"/>
        </p:xfrm>
        <a:graphic>
          <a:graphicData uri="http://schemas.openxmlformats.org/presentationml/2006/ole">
            <mc:AlternateContent xmlns:mc="http://schemas.openxmlformats.org/markup-compatibility/2006">
              <mc:Choice xmlns:v="urn:schemas-microsoft-com:vml" Requires="v">
                <p:oleObj spid="_x0000_s35976" name="剪辑" r:id="rId4" imgW="3657600" imgH="2015490" progId="MS_ClipArt_Gallery.2">
                  <p:embed/>
                </p:oleObj>
              </mc:Choice>
              <mc:Fallback>
                <p:oleObj name="剪辑" r:id="rId4" imgW="3657600" imgH="2015490" progId="MS_ClipArt_Gallery.2">
                  <p:embed/>
                  <p:pic>
                    <p:nvPicPr>
                      <p:cNvPr id="0" name="Object 9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2975" y="2362201"/>
                        <a:ext cx="838200"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04668" name="Object 92"/>
          <p:cNvGraphicFramePr/>
          <p:nvPr/>
        </p:nvGraphicFramePr>
        <p:xfrm>
          <a:off x="6962775" y="2362201"/>
          <a:ext cx="838200" cy="631825"/>
        </p:xfrm>
        <a:graphic>
          <a:graphicData uri="http://schemas.openxmlformats.org/presentationml/2006/ole">
            <mc:AlternateContent xmlns:mc="http://schemas.openxmlformats.org/markup-compatibility/2006">
              <mc:Choice xmlns:v="urn:schemas-microsoft-com:vml" Requires="v">
                <p:oleObj spid="_x0000_s35977" name="剪辑" r:id="rId5" imgW="3657600" imgH="2015490" progId="MS_ClipArt_Gallery.2">
                  <p:embed/>
                </p:oleObj>
              </mc:Choice>
              <mc:Fallback>
                <p:oleObj name="剪辑" r:id="rId5" imgW="3657600" imgH="2015490" progId="MS_ClipArt_Gallery.2">
                  <p:embed/>
                  <p:pic>
                    <p:nvPicPr>
                      <p:cNvPr id="0" name="Object 9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2775" y="2362201"/>
                        <a:ext cx="838200"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5031" name="Line 93"/>
          <p:cNvSpPr>
            <a:spLocks noChangeShapeType="1"/>
          </p:cNvSpPr>
          <p:nvPr/>
        </p:nvSpPr>
        <p:spPr bwMode="auto">
          <a:xfrm>
            <a:off x="6581775" y="6019800"/>
            <a:ext cx="33528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5032" name="Group 94"/>
          <p:cNvGrpSpPr/>
          <p:nvPr/>
        </p:nvGrpSpPr>
        <p:grpSpPr bwMode="auto">
          <a:xfrm>
            <a:off x="8782050" y="5416551"/>
            <a:ext cx="501650" cy="423863"/>
            <a:chOff x="4890" y="2966"/>
            <a:chExt cx="316" cy="267"/>
          </a:xfrm>
        </p:grpSpPr>
        <p:sp>
          <p:nvSpPr>
            <p:cNvPr id="85097" name="Rectangle 95"/>
            <p:cNvSpPr>
              <a:spLocks noChangeArrowheads="1"/>
            </p:cNvSpPr>
            <p:nvPr/>
          </p:nvSpPr>
          <p:spPr bwMode="auto">
            <a:xfrm>
              <a:off x="4948" y="2966"/>
              <a:ext cx="199" cy="157"/>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98" name="Rectangle 96"/>
            <p:cNvSpPr>
              <a:spLocks noChangeArrowheads="1"/>
            </p:cNvSpPr>
            <p:nvPr/>
          </p:nvSpPr>
          <p:spPr bwMode="auto">
            <a:xfrm>
              <a:off x="4959" y="2979"/>
              <a:ext cx="177" cy="135"/>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99" name="Rectangle 97"/>
            <p:cNvSpPr>
              <a:spLocks noChangeArrowheads="1"/>
            </p:cNvSpPr>
            <p:nvPr/>
          </p:nvSpPr>
          <p:spPr bwMode="auto">
            <a:xfrm>
              <a:off x="4915" y="3136"/>
              <a:ext cx="266" cy="52"/>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00" name="Rectangle 98"/>
            <p:cNvSpPr>
              <a:spLocks noChangeArrowheads="1"/>
            </p:cNvSpPr>
            <p:nvPr/>
          </p:nvSpPr>
          <p:spPr bwMode="auto">
            <a:xfrm>
              <a:off x="5091" y="3161"/>
              <a:ext cx="65" cy="8"/>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01" name="Rectangle 99"/>
            <p:cNvSpPr>
              <a:spLocks noChangeArrowheads="1"/>
            </p:cNvSpPr>
            <p:nvPr/>
          </p:nvSpPr>
          <p:spPr bwMode="auto">
            <a:xfrm>
              <a:off x="5125" y="3156"/>
              <a:ext cx="8" cy="8"/>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102" name="Freeform 100"/>
            <p:cNvSpPr/>
            <p:nvPr/>
          </p:nvSpPr>
          <p:spPr bwMode="auto">
            <a:xfrm>
              <a:off x="4890" y="3200"/>
              <a:ext cx="316" cy="33"/>
            </a:xfrm>
            <a:custGeom>
              <a:avLst/>
              <a:gdLst>
                <a:gd name="T0" fmla="*/ 33 w 316"/>
                <a:gd name="T1" fmla="*/ 0 h 33"/>
                <a:gd name="T2" fmla="*/ 0 w 316"/>
                <a:gd name="T3" fmla="*/ 32 h 33"/>
                <a:gd name="T4" fmla="*/ 315 w 316"/>
                <a:gd name="T5" fmla="*/ 32 h 33"/>
                <a:gd name="T6" fmla="*/ 282 w 316"/>
                <a:gd name="T7" fmla="*/ 0 h 33"/>
                <a:gd name="T8" fmla="*/ 33 w 316"/>
                <a:gd name="T9" fmla="*/ 0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33" y="0"/>
                  </a:moveTo>
                  <a:lnTo>
                    <a:pt x="0" y="32"/>
                  </a:lnTo>
                  <a:lnTo>
                    <a:pt x="315" y="32"/>
                  </a:lnTo>
                  <a:lnTo>
                    <a:pt x="282" y="0"/>
                  </a:lnTo>
                  <a:lnTo>
                    <a:pt x="33" y="0"/>
                  </a:lnTo>
                </a:path>
              </a:pathLst>
            </a:custGeom>
            <a:solidFill>
              <a:srgbClr val="CECECE"/>
            </a:solidFill>
            <a:ln w="12700" cap="rnd">
              <a:solidFill>
                <a:schemeClr val="tx1"/>
              </a:solidFill>
              <a:round/>
            </a:ln>
          </p:spPr>
          <p:txBody>
            <a:bodyPr/>
            <a:lstStyle/>
            <a:p>
              <a:endParaRPr lang="zh-CN" altLang="en-US"/>
            </a:p>
          </p:txBody>
        </p:sp>
      </p:grpSp>
      <p:grpSp>
        <p:nvGrpSpPr>
          <p:cNvPr id="85033" name="Group 101"/>
          <p:cNvGrpSpPr/>
          <p:nvPr/>
        </p:nvGrpSpPr>
        <p:grpSpPr bwMode="auto">
          <a:xfrm>
            <a:off x="7115175" y="5410201"/>
            <a:ext cx="501650" cy="423863"/>
            <a:chOff x="3540" y="2978"/>
            <a:chExt cx="316" cy="267"/>
          </a:xfrm>
        </p:grpSpPr>
        <p:sp>
          <p:nvSpPr>
            <p:cNvPr id="85091" name="Rectangle 102"/>
            <p:cNvSpPr>
              <a:spLocks noChangeArrowheads="1"/>
            </p:cNvSpPr>
            <p:nvPr/>
          </p:nvSpPr>
          <p:spPr bwMode="auto">
            <a:xfrm>
              <a:off x="3597" y="2978"/>
              <a:ext cx="201" cy="157"/>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92" name="Rectangle 103"/>
            <p:cNvSpPr>
              <a:spLocks noChangeArrowheads="1"/>
            </p:cNvSpPr>
            <p:nvPr/>
          </p:nvSpPr>
          <p:spPr bwMode="auto">
            <a:xfrm>
              <a:off x="3609" y="2991"/>
              <a:ext cx="177" cy="135"/>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93" name="Rectangle 104"/>
            <p:cNvSpPr>
              <a:spLocks noChangeArrowheads="1"/>
            </p:cNvSpPr>
            <p:nvPr/>
          </p:nvSpPr>
          <p:spPr bwMode="auto">
            <a:xfrm>
              <a:off x="3564" y="3148"/>
              <a:ext cx="267" cy="52"/>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94" name="Rectangle 105"/>
            <p:cNvSpPr>
              <a:spLocks noChangeArrowheads="1"/>
            </p:cNvSpPr>
            <p:nvPr/>
          </p:nvSpPr>
          <p:spPr bwMode="auto">
            <a:xfrm>
              <a:off x="3741" y="3173"/>
              <a:ext cx="66" cy="8"/>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95" name="Rectangle 106"/>
            <p:cNvSpPr>
              <a:spLocks noChangeArrowheads="1"/>
            </p:cNvSpPr>
            <p:nvPr/>
          </p:nvSpPr>
          <p:spPr bwMode="auto">
            <a:xfrm>
              <a:off x="3775" y="3168"/>
              <a:ext cx="8" cy="8"/>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96" name="Freeform 107"/>
            <p:cNvSpPr/>
            <p:nvPr/>
          </p:nvSpPr>
          <p:spPr bwMode="auto">
            <a:xfrm>
              <a:off x="3540" y="3212"/>
              <a:ext cx="316" cy="33"/>
            </a:xfrm>
            <a:custGeom>
              <a:avLst/>
              <a:gdLst>
                <a:gd name="T0" fmla="*/ 33 w 316"/>
                <a:gd name="T1" fmla="*/ 0 h 33"/>
                <a:gd name="T2" fmla="*/ 0 w 316"/>
                <a:gd name="T3" fmla="*/ 32 h 33"/>
                <a:gd name="T4" fmla="*/ 315 w 316"/>
                <a:gd name="T5" fmla="*/ 32 h 33"/>
                <a:gd name="T6" fmla="*/ 282 w 316"/>
                <a:gd name="T7" fmla="*/ 0 h 33"/>
                <a:gd name="T8" fmla="*/ 33 w 316"/>
                <a:gd name="T9" fmla="*/ 0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33" y="0"/>
                  </a:moveTo>
                  <a:lnTo>
                    <a:pt x="0" y="32"/>
                  </a:lnTo>
                  <a:lnTo>
                    <a:pt x="315" y="32"/>
                  </a:lnTo>
                  <a:lnTo>
                    <a:pt x="282" y="0"/>
                  </a:lnTo>
                  <a:lnTo>
                    <a:pt x="33" y="0"/>
                  </a:lnTo>
                </a:path>
              </a:pathLst>
            </a:custGeom>
            <a:solidFill>
              <a:srgbClr val="CECECE"/>
            </a:solidFill>
            <a:ln w="12700" cap="rnd">
              <a:solidFill>
                <a:schemeClr val="tx1"/>
              </a:solidFill>
              <a:round/>
            </a:ln>
          </p:spPr>
          <p:txBody>
            <a:bodyPr/>
            <a:lstStyle/>
            <a:p>
              <a:endParaRPr lang="zh-CN" altLang="en-US"/>
            </a:p>
          </p:txBody>
        </p:sp>
      </p:grpSp>
      <p:grpSp>
        <p:nvGrpSpPr>
          <p:cNvPr id="85034" name="Group 108"/>
          <p:cNvGrpSpPr/>
          <p:nvPr/>
        </p:nvGrpSpPr>
        <p:grpSpPr bwMode="auto">
          <a:xfrm>
            <a:off x="9553575" y="5257801"/>
            <a:ext cx="331788" cy="563563"/>
            <a:chOff x="5386" y="2801"/>
            <a:chExt cx="209" cy="355"/>
          </a:xfrm>
        </p:grpSpPr>
        <p:sp>
          <p:nvSpPr>
            <p:cNvPr id="85082" name="Rectangle 109"/>
            <p:cNvSpPr>
              <a:spLocks noChangeArrowheads="1"/>
            </p:cNvSpPr>
            <p:nvPr/>
          </p:nvSpPr>
          <p:spPr bwMode="auto">
            <a:xfrm>
              <a:off x="5402" y="2801"/>
              <a:ext cx="176" cy="337"/>
            </a:xfrm>
            <a:prstGeom prst="rect">
              <a:avLst/>
            </a:prstGeom>
            <a:solidFill>
              <a:srgbClr val="037C03"/>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83" name="Rectangle 110"/>
            <p:cNvSpPr>
              <a:spLocks noChangeArrowheads="1"/>
            </p:cNvSpPr>
            <p:nvPr/>
          </p:nvSpPr>
          <p:spPr bwMode="auto">
            <a:xfrm>
              <a:off x="5411" y="2811"/>
              <a:ext cx="159" cy="319"/>
            </a:xfrm>
            <a:prstGeom prst="rect">
              <a:avLst/>
            </a:prstGeom>
            <a:solidFill>
              <a:srgbClr val="037C03"/>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84" name="Rectangle 111"/>
            <p:cNvSpPr>
              <a:spLocks noChangeArrowheads="1"/>
            </p:cNvSpPr>
            <p:nvPr/>
          </p:nvSpPr>
          <p:spPr bwMode="auto">
            <a:xfrm>
              <a:off x="5429" y="2832"/>
              <a:ext cx="123" cy="37"/>
            </a:xfrm>
            <a:prstGeom prst="rect">
              <a:avLst/>
            </a:prstGeom>
            <a:solidFill>
              <a:srgbClr val="037C03"/>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85" name="Oval 112"/>
            <p:cNvSpPr>
              <a:spLocks noChangeArrowheads="1"/>
            </p:cNvSpPr>
            <p:nvPr/>
          </p:nvSpPr>
          <p:spPr bwMode="auto">
            <a:xfrm>
              <a:off x="5421" y="3117"/>
              <a:ext cx="8" cy="8"/>
            </a:xfrm>
            <a:prstGeom prst="ellipse">
              <a:avLst/>
            </a:prstGeom>
            <a:solidFill>
              <a:srgbClr val="037C03"/>
            </a:solidFill>
            <a:ln w="12700">
              <a:solidFill>
                <a:schemeClr val="tx1"/>
              </a:solidFill>
              <a:round/>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86" name="Line 113"/>
            <p:cNvSpPr>
              <a:spLocks noChangeShapeType="1"/>
            </p:cNvSpPr>
            <p:nvPr/>
          </p:nvSpPr>
          <p:spPr bwMode="auto">
            <a:xfrm>
              <a:off x="5407" y="3092"/>
              <a:ext cx="16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87" name="Line 114"/>
            <p:cNvSpPr>
              <a:spLocks noChangeShapeType="1"/>
            </p:cNvSpPr>
            <p:nvPr/>
          </p:nvSpPr>
          <p:spPr bwMode="auto">
            <a:xfrm>
              <a:off x="5407" y="2936"/>
              <a:ext cx="16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88" name="Line 115"/>
            <p:cNvSpPr>
              <a:spLocks noChangeShapeType="1"/>
            </p:cNvSpPr>
            <p:nvPr/>
          </p:nvSpPr>
          <p:spPr bwMode="auto">
            <a:xfrm>
              <a:off x="5461" y="2904"/>
              <a:ext cx="59"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89" name="Rectangle 116"/>
            <p:cNvSpPr>
              <a:spLocks noChangeArrowheads="1"/>
            </p:cNvSpPr>
            <p:nvPr/>
          </p:nvSpPr>
          <p:spPr bwMode="auto">
            <a:xfrm>
              <a:off x="5490" y="2900"/>
              <a:ext cx="8" cy="11"/>
            </a:xfrm>
            <a:prstGeom prst="rect">
              <a:avLst/>
            </a:prstGeom>
            <a:solidFill>
              <a:srgbClr val="037C03"/>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90" name="Rectangle 117"/>
            <p:cNvSpPr>
              <a:spLocks noChangeArrowheads="1"/>
            </p:cNvSpPr>
            <p:nvPr/>
          </p:nvSpPr>
          <p:spPr bwMode="auto">
            <a:xfrm>
              <a:off x="5386" y="3144"/>
              <a:ext cx="209" cy="12"/>
            </a:xfrm>
            <a:prstGeom prst="rect">
              <a:avLst/>
            </a:prstGeom>
            <a:solidFill>
              <a:srgbClr val="037C03"/>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grpSp>
      <p:graphicFrame>
        <p:nvGraphicFramePr>
          <p:cNvPr id="1304694" name="Object 118"/>
          <p:cNvGraphicFramePr/>
          <p:nvPr/>
        </p:nvGraphicFramePr>
        <p:xfrm>
          <a:off x="7877175" y="5257801"/>
          <a:ext cx="838200" cy="631825"/>
        </p:xfrm>
        <a:graphic>
          <a:graphicData uri="http://schemas.openxmlformats.org/presentationml/2006/ole">
            <mc:AlternateContent xmlns:mc="http://schemas.openxmlformats.org/markup-compatibility/2006">
              <mc:Choice xmlns:v="urn:schemas-microsoft-com:vml" Requires="v">
                <p:oleObj spid="_x0000_s35978" name="剪辑" r:id="rId6" imgW="3657600" imgH="2015490" progId="MS_ClipArt_Gallery.2">
                  <p:embed/>
                </p:oleObj>
              </mc:Choice>
              <mc:Fallback>
                <p:oleObj name="剪辑" r:id="rId6" imgW="3657600" imgH="2015490" progId="MS_ClipArt_Gallery.2">
                  <p:embed/>
                  <p:pic>
                    <p:nvPicPr>
                      <p:cNvPr id="0" name="Object 11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7175" y="5257801"/>
                        <a:ext cx="838200"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5036" name="Line 119"/>
          <p:cNvSpPr>
            <a:spLocks noChangeShapeType="1"/>
          </p:cNvSpPr>
          <p:nvPr/>
        </p:nvSpPr>
        <p:spPr bwMode="auto">
          <a:xfrm flipH="1">
            <a:off x="3228975" y="5791200"/>
            <a:ext cx="0" cy="2286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5037" name="Group 120"/>
          <p:cNvGrpSpPr/>
          <p:nvPr/>
        </p:nvGrpSpPr>
        <p:grpSpPr bwMode="auto">
          <a:xfrm>
            <a:off x="3000376" y="5334001"/>
            <a:ext cx="500063" cy="498475"/>
            <a:chOff x="520" y="2823"/>
            <a:chExt cx="315" cy="314"/>
          </a:xfrm>
        </p:grpSpPr>
        <p:sp>
          <p:nvSpPr>
            <p:cNvPr id="85076" name="Rectangle 121"/>
            <p:cNvSpPr>
              <a:spLocks noChangeArrowheads="1"/>
            </p:cNvSpPr>
            <p:nvPr/>
          </p:nvSpPr>
          <p:spPr bwMode="auto">
            <a:xfrm>
              <a:off x="576" y="2823"/>
              <a:ext cx="201" cy="188"/>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77" name="Rectangle 122"/>
            <p:cNvSpPr>
              <a:spLocks noChangeArrowheads="1"/>
            </p:cNvSpPr>
            <p:nvPr/>
          </p:nvSpPr>
          <p:spPr bwMode="auto">
            <a:xfrm>
              <a:off x="588" y="2838"/>
              <a:ext cx="178" cy="161"/>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78" name="Rectangle 123"/>
            <p:cNvSpPr>
              <a:spLocks noChangeArrowheads="1"/>
            </p:cNvSpPr>
            <p:nvPr/>
          </p:nvSpPr>
          <p:spPr bwMode="auto">
            <a:xfrm>
              <a:off x="544" y="3023"/>
              <a:ext cx="266" cy="64"/>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79" name="Rectangle 124"/>
            <p:cNvSpPr>
              <a:spLocks noChangeArrowheads="1"/>
            </p:cNvSpPr>
            <p:nvPr/>
          </p:nvSpPr>
          <p:spPr bwMode="auto">
            <a:xfrm>
              <a:off x="568" y="3054"/>
              <a:ext cx="66" cy="11"/>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80" name="Rectangle 125"/>
            <p:cNvSpPr>
              <a:spLocks noChangeArrowheads="1"/>
            </p:cNvSpPr>
            <p:nvPr/>
          </p:nvSpPr>
          <p:spPr bwMode="auto">
            <a:xfrm>
              <a:off x="601" y="3048"/>
              <a:ext cx="8" cy="11"/>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81" name="Freeform 126"/>
            <p:cNvSpPr/>
            <p:nvPr/>
          </p:nvSpPr>
          <p:spPr bwMode="auto">
            <a:xfrm>
              <a:off x="520" y="3099"/>
              <a:ext cx="315" cy="38"/>
            </a:xfrm>
            <a:custGeom>
              <a:avLst/>
              <a:gdLst>
                <a:gd name="T0" fmla="*/ 281 w 315"/>
                <a:gd name="T1" fmla="*/ 0 h 38"/>
                <a:gd name="T2" fmla="*/ 314 w 315"/>
                <a:gd name="T3" fmla="*/ 37 h 38"/>
                <a:gd name="T4" fmla="*/ 0 w 315"/>
                <a:gd name="T5" fmla="*/ 37 h 38"/>
                <a:gd name="T6" fmla="*/ 33 w 315"/>
                <a:gd name="T7" fmla="*/ 0 h 38"/>
                <a:gd name="T8" fmla="*/ 281 w 315"/>
                <a:gd name="T9" fmla="*/ 0 h 38"/>
                <a:gd name="T10" fmla="*/ 0 60000 65536"/>
                <a:gd name="T11" fmla="*/ 0 60000 65536"/>
                <a:gd name="T12" fmla="*/ 0 60000 65536"/>
                <a:gd name="T13" fmla="*/ 0 60000 65536"/>
                <a:gd name="T14" fmla="*/ 0 60000 65536"/>
                <a:gd name="T15" fmla="*/ 0 w 315"/>
                <a:gd name="T16" fmla="*/ 0 h 38"/>
                <a:gd name="T17" fmla="*/ 315 w 315"/>
                <a:gd name="T18" fmla="*/ 38 h 38"/>
              </a:gdLst>
              <a:ahLst/>
              <a:cxnLst>
                <a:cxn ang="T10">
                  <a:pos x="T0" y="T1"/>
                </a:cxn>
                <a:cxn ang="T11">
                  <a:pos x="T2" y="T3"/>
                </a:cxn>
                <a:cxn ang="T12">
                  <a:pos x="T4" y="T5"/>
                </a:cxn>
                <a:cxn ang="T13">
                  <a:pos x="T6" y="T7"/>
                </a:cxn>
                <a:cxn ang="T14">
                  <a:pos x="T8" y="T9"/>
                </a:cxn>
              </a:cxnLst>
              <a:rect l="T15" t="T16" r="T17" b="T18"/>
              <a:pathLst>
                <a:path w="315" h="38">
                  <a:moveTo>
                    <a:pt x="281" y="0"/>
                  </a:moveTo>
                  <a:lnTo>
                    <a:pt x="314" y="37"/>
                  </a:lnTo>
                  <a:lnTo>
                    <a:pt x="0" y="37"/>
                  </a:lnTo>
                  <a:lnTo>
                    <a:pt x="33" y="0"/>
                  </a:lnTo>
                  <a:lnTo>
                    <a:pt x="281" y="0"/>
                  </a:lnTo>
                </a:path>
              </a:pathLst>
            </a:custGeom>
            <a:solidFill>
              <a:srgbClr val="CECECE"/>
            </a:solidFill>
            <a:ln w="12700" cap="rnd">
              <a:solidFill>
                <a:schemeClr val="tx1"/>
              </a:solidFill>
              <a:round/>
            </a:ln>
          </p:spPr>
          <p:txBody>
            <a:bodyPr/>
            <a:lstStyle/>
            <a:p>
              <a:endParaRPr lang="zh-CN" altLang="en-US"/>
            </a:p>
          </p:txBody>
        </p:sp>
      </p:grpSp>
      <p:grpSp>
        <p:nvGrpSpPr>
          <p:cNvPr id="85038" name="Group 127"/>
          <p:cNvGrpSpPr/>
          <p:nvPr/>
        </p:nvGrpSpPr>
        <p:grpSpPr bwMode="auto">
          <a:xfrm>
            <a:off x="4600575" y="5334001"/>
            <a:ext cx="501650" cy="498475"/>
            <a:chOff x="1420" y="2823"/>
            <a:chExt cx="316" cy="314"/>
          </a:xfrm>
        </p:grpSpPr>
        <p:sp>
          <p:nvSpPr>
            <p:cNvPr id="85070" name="Rectangle 128"/>
            <p:cNvSpPr>
              <a:spLocks noChangeArrowheads="1"/>
            </p:cNvSpPr>
            <p:nvPr/>
          </p:nvSpPr>
          <p:spPr bwMode="auto">
            <a:xfrm>
              <a:off x="1476" y="2823"/>
              <a:ext cx="201" cy="188"/>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71" name="Rectangle 129"/>
            <p:cNvSpPr>
              <a:spLocks noChangeArrowheads="1"/>
            </p:cNvSpPr>
            <p:nvPr/>
          </p:nvSpPr>
          <p:spPr bwMode="auto">
            <a:xfrm>
              <a:off x="1488" y="2838"/>
              <a:ext cx="177" cy="161"/>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72" name="Rectangle 130"/>
            <p:cNvSpPr>
              <a:spLocks noChangeArrowheads="1"/>
            </p:cNvSpPr>
            <p:nvPr/>
          </p:nvSpPr>
          <p:spPr bwMode="auto">
            <a:xfrm>
              <a:off x="1444" y="3023"/>
              <a:ext cx="266" cy="64"/>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73" name="Rectangle 131"/>
            <p:cNvSpPr>
              <a:spLocks noChangeArrowheads="1"/>
            </p:cNvSpPr>
            <p:nvPr/>
          </p:nvSpPr>
          <p:spPr bwMode="auto">
            <a:xfrm>
              <a:off x="1468" y="3054"/>
              <a:ext cx="65" cy="11"/>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74" name="Rectangle 132"/>
            <p:cNvSpPr>
              <a:spLocks noChangeArrowheads="1"/>
            </p:cNvSpPr>
            <p:nvPr/>
          </p:nvSpPr>
          <p:spPr bwMode="auto">
            <a:xfrm>
              <a:off x="1501" y="3048"/>
              <a:ext cx="8" cy="11"/>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75" name="Freeform 133"/>
            <p:cNvSpPr/>
            <p:nvPr/>
          </p:nvSpPr>
          <p:spPr bwMode="auto">
            <a:xfrm>
              <a:off x="1420" y="3099"/>
              <a:ext cx="316" cy="38"/>
            </a:xfrm>
            <a:custGeom>
              <a:avLst/>
              <a:gdLst>
                <a:gd name="T0" fmla="*/ 282 w 316"/>
                <a:gd name="T1" fmla="*/ 0 h 38"/>
                <a:gd name="T2" fmla="*/ 315 w 316"/>
                <a:gd name="T3" fmla="*/ 37 h 38"/>
                <a:gd name="T4" fmla="*/ 0 w 316"/>
                <a:gd name="T5" fmla="*/ 37 h 38"/>
                <a:gd name="T6" fmla="*/ 33 w 316"/>
                <a:gd name="T7" fmla="*/ 0 h 38"/>
                <a:gd name="T8" fmla="*/ 282 w 316"/>
                <a:gd name="T9" fmla="*/ 0 h 38"/>
                <a:gd name="T10" fmla="*/ 0 60000 65536"/>
                <a:gd name="T11" fmla="*/ 0 60000 65536"/>
                <a:gd name="T12" fmla="*/ 0 60000 65536"/>
                <a:gd name="T13" fmla="*/ 0 60000 65536"/>
                <a:gd name="T14" fmla="*/ 0 60000 65536"/>
                <a:gd name="T15" fmla="*/ 0 w 316"/>
                <a:gd name="T16" fmla="*/ 0 h 38"/>
                <a:gd name="T17" fmla="*/ 316 w 316"/>
                <a:gd name="T18" fmla="*/ 38 h 38"/>
              </a:gdLst>
              <a:ahLst/>
              <a:cxnLst>
                <a:cxn ang="T10">
                  <a:pos x="T0" y="T1"/>
                </a:cxn>
                <a:cxn ang="T11">
                  <a:pos x="T2" y="T3"/>
                </a:cxn>
                <a:cxn ang="T12">
                  <a:pos x="T4" y="T5"/>
                </a:cxn>
                <a:cxn ang="T13">
                  <a:pos x="T6" y="T7"/>
                </a:cxn>
                <a:cxn ang="T14">
                  <a:pos x="T8" y="T9"/>
                </a:cxn>
              </a:cxnLst>
              <a:rect l="T15" t="T16" r="T17" b="T18"/>
              <a:pathLst>
                <a:path w="316" h="38">
                  <a:moveTo>
                    <a:pt x="282" y="0"/>
                  </a:moveTo>
                  <a:lnTo>
                    <a:pt x="315" y="37"/>
                  </a:lnTo>
                  <a:lnTo>
                    <a:pt x="0" y="37"/>
                  </a:lnTo>
                  <a:lnTo>
                    <a:pt x="33" y="0"/>
                  </a:lnTo>
                  <a:lnTo>
                    <a:pt x="282" y="0"/>
                  </a:lnTo>
                </a:path>
              </a:pathLst>
            </a:custGeom>
            <a:solidFill>
              <a:srgbClr val="CECECE"/>
            </a:solidFill>
            <a:ln w="12700" cap="rnd">
              <a:solidFill>
                <a:schemeClr val="tx1"/>
              </a:solidFill>
              <a:round/>
            </a:ln>
          </p:spPr>
          <p:txBody>
            <a:bodyPr/>
            <a:lstStyle/>
            <a:p>
              <a:endParaRPr lang="zh-CN" altLang="en-US"/>
            </a:p>
          </p:txBody>
        </p:sp>
      </p:grpSp>
      <p:grpSp>
        <p:nvGrpSpPr>
          <p:cNvPr id="85039" name="Group 134"/>
          <p:cNvGrpSpPr/>
          <p:nvPr/>
        </p:nvGrpSpPr>
        <p:grpSpPr bwMode="auto">
          <a:xfrm>
            <a:off x="2314575" y="4953001"/>
            <a:ext cx="444500" cy="906463"/>
            <a:chOff x="149" y="2611"/>
            <a:chExt cx="280" cy="571"/>
          </a:xfrm>
        </p:grpSpPr>
        <p:sp>
          <p:nvSpPr>
            <p:cNvPr id="85061" name="Rectangle 135"/>
            <p:cNvSpPr>
              <a:spLocks noChangeArrowheads="1"/>
            </p:cNvSpPr>
            <p:nvPr/>
          </p:nvSpPr>
          <p:spPr bwMode="auto">
            <a:xfrm>
              <a:off x="171" y="2611"/>
              <a:ext cx="236" cy="541"/>
            </a:xfrm>
            <a:prstGeom prst="rect">
              <a:avLst/>
            </a:prstGeom>
            <a:solidFill>
              <a:srgbClr val="FF3300"/>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62" name="Rectangle 136"/>
            <p:cNvSpPr>
              <a:spLocks noChangeArrowheads="1"/>
            </p:cNvSpPr>
            <p:nvPr/>
          </p:nvSpPr>
          <p:spPr bwMode="auto">
            <a:xfrm>
              <a:off x="182" y="2627"/>
              <a:ext cx="214" cy="512"/>
            </a:xfrm>
            <a:prstGeom prst="rect">
              <a:avLst/>
            </a:prstGeom>
            <a:solidFill>
              <a:srgbClr val="FF3300"/>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63" name="Rectangle 137"/>
            <p:cNvSpPr>
              <a:spLocks noChangeArrowheads="1"/>
            </p:cNvSpPr>
            <p:nvPr/>
          </p:nvSpPr>
          <p:spPr bwMode="auto">
            <a:xfrm>
              <a:off x="206" y="2659"/>
              <a:ext cx="166" cy="67"/>
            </a:xfrm>
            <a:prstGeom prst="rect">
              <a:avLst/>
            </a:prstGeom>
            <a:solidFill>
              <a:srgbClr val="FF3300"/>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64" name="Oval 138"/>
            <p:cNvSpPr>
              <a:spLocks noChangeArrowheads="1"/>
            </p:cNvSpPr>
            <p:nvPr/>
          </p:nvSpPr>
          <p:spPr bwMode="auto">
            <a:xfrm>
              <a:off x="373" y="3115"/>
              <a:ext cx="10" cy="11"/>
            </a:xfrm>
            <a:prstGeom prst="ellipse">
              <a:avLst/>
            </a:prstGeom>
            <a:solidFill>
              <a:srgbClr val="FF3300"/>
            </a:solidFill>
            <a:ln w="12700">
              <a:solidFill>
                <a:schemeClr val="tx1"/>
              </a:solidFill>
              <a:round/>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65" name="Line 139"/>
            <p:cNvSpPr>
              <a:spLocks noChangeShapeType="1"/>
            </p:cNvSpPr>
            <p:nvPr/>
          </p:nvSpPr>
          <p:spPr bwMode="auto">
            <a:xfrm flipH="1">
              <a:off x="179" y="3077"/>
              <a:ext cx="22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66" name="Line 140"/>
            <p:cNvSpPr>
              <a:spLocks noChangeShapeType="1"/>
            </p:cNvSpPr>
            <p:nvPr/>
          </p:nvSpPr>
          <p:spPr bwMode="auto">
            <a:xfrm flipH="1">
              <a:off x="179" y="2830"/>
              <a:ext cx="22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67" name="Line 141"/>
            <p:cNvSpPr>
              <a:spLocks noChangeShapeType="1"/>
            </p:cNvSpPr>
            <p:nvPr/>
          </p:nvSpPr>
          <p:spPr bwMode="auto">
            <a:xfrm flipH="1">
              <a:off x="250" y="2778"/>
              <a:ext cx="7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68" name="Rectangle 142"/>
            <p:cNvSpPr>
              <a:spLocks noChangeArrowheads="1"/>
            </p:cNvSpPr>
            <p:nvPr/>
          </p:nvSpPr>
          <p:spPr bwMode="auto">
            <a:xfrm>
              <a:off x="288" y="2769"/>
              <a:ext cx="8" cy="21"/>
            </a:xfrm>
            <a:prstGeom prst="rect">
              <a:avLst/>
            </a:prstGeom>
            <a:solidFill>
              <a:srgbClr val="FF3300"/>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69" name="Rectangle 143"/>
            <p:cNvSpPr>
              <a:spLocks noChangeArrowheads="1"/>
            </p:cNvSpPr>
            <p:nvPr/>
          </p:nvSpPr>
          <p:spPr bwMode="auto">
            <a:xfrm>
              <a:off x="149" y="3158"/>
              <a:ext cx="280" cy="24"/>
            </a:xfrm>
            <a:prstGeom prst="rect">
              <a:avLst/>
            </a:prstGeom>
            <a:solidFill>
              <a:srgbClr val="FF3300"/>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85040" name="Line 144"/>
          <p:cNvSpPr>
            <a:spLocks noChangeShapeType="1"/>
          </p:cNvSpPr>
          <p:nvPr/>
        </p:nvSpPr>
        <p:spPr bwMode="auto">
          <a:xfrm>
            <a:off x="2390775" y="6019800"/>
            <a:ext cx="33528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5041" name="Group 145"/>
          <p:cNvGrpSpPr/>
          <p:nvPr/>
        </p:nvGrpSpPr>
        <p:grpSpPr bwMode="auto">
          <a:xfrm>
            <a:off x="2543176" y="3505201"/>
            <a:ext cx="500063" cy="423863"/>
            <a:chOff x="339" y="1659"/>
            <a:chExt cx="315" cy="267"/>
          </a:xfrm>
        </p:grpSpPr>
        <p:sp>
          <p:nvSpPr>
            <p:cNvPr id="85055" name="Rectangle 146"/>
            <p:cNvSpPr>
              <a:spLocks noChangeArrowheads="1"/>
            </p:cNvSpPr>
            <p:nvPr/>
          </p:nvSpPr>
          <p:spPr bwMode="auto">
            <a:xfrm>
              <a:off x="397" y="1659"/>
              <a:ext cx="200" cy="157"/>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56" name="Rectangle 147"/>
            <p:cNvSpPr>
              <a:spLocks noChangeArrowheads="1"/>
            </p:cNvSpPr>
            <p:nvPr/>
          </p:nvSpPr>
          <p:spPr bwMode="auto">
            <a:xfrm>
              <a:off x="408" y="1672"/>
              <a:ext cx="177" cy="134"/>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57" name="Rectangle 148"/>
            <p:cNvSpPr>
              <a:spLocks noChangeArrowheads="1"/>
            </p:cNvSpPr>
            <p:nvPr/>
          </p:nvSpPr>
          <p:spPr bwMode="auto">
            <a:xfrm>
              <a:off x="364" y="1829"/>
              <a:ext cx="265" cy="53"/>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58" name="Rectangle 149"/>
            <p:cNvSpPr>
              <a:spLocks noChangeArrowheads="1"/>
            </p:cNvSpPr>
            <p:nvPr/>
          </p:nvSpPr>
          <p:spPr bwMode="auto">
            <a:xfrm>
              <a:off x="540" y="1854"/>
              <a:ext cx="65" cy="8"/>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59" name="Rectangle 150"/>
            <p:cNvSpPr>
              <a:spLocks noChangeArrowheads="1"/>
            </p:cNvSpPr>
            <p:nvPr/>
          </p:nvSpPr>
          <p:spPr bwMode="auto">
            <a:xfrm>
              <a:off x="574" y="1850"/>
              <a:ext cx="8" cy="8"/>
            </a:xfrm>
            <a:prstGeom prst="rect">
              <a:avLst/>
            </a:prstGeom>
            <a:solidFill>
              <a:srgbClr val="CECECE"/>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60" name="Freeform 151"/>
            <p:cNvSpPr/>
            <p:nvPr/>
          </p:nvSpPr>
          <p:spPr bwMode="auto">
            <a:xfrm>
              <a:off x="339" y="1893"/>
              <a:ext cx="315" cy="33"/>
            </a:xfrm>
            <a:custGeom>
              <a:avLst/>
              <a:gdLst>
                <a:gd name="T0" fmla="*/ 33 w 315"/>
                <a:gd name="T1" fmla="*/ 0 h 33"/>
                <a:gd name="T2" fmla="*/ 0 w 315"/>
                <a:gd name="T3" fmla="*/ 32 h 33"/>
                <a:gd name="T4" fmla="*/ 314 w 315"/>
                <a:gd name="T5" fmla="*/ 32 h 33"/>
                <a:gd name="T6" fmla="*/ 281 w 315"/>
                <a:gd name="T7" fmla="*/ 0 h 33"/>
                <a:gd name="T8" fmla="*/ 33 w 315"/>
                <a:gd name="T9" fmla="*/ 0 h 33"/>
                <a:gd name="T10" fmla="*/ 0 60000 65536"/>
                <a:gd name="T11" fmla="*/ 0 60000 65536"/>
                <a:gd name="T12" fmla="*/ 0 60000 65536"/>
                <a:gd name="T13" fmla="*/ 0 60000 65536"/>
                <a:gd name="T14" fmla="*/ 0 60000 65536"/>
                <a:gd name="T15" fmla="*/ 0 w 315"/>
                <a:gd name="T16" fmla="*/ 0 h 33"/>
                <a:gd name="T17" fmla="*/ 315 w 315"/>
                <a:gd name="T18" fmla="*/ 33 h 33"/>
              </a:gdLst>
              <a:ahLst/>
              <a:cxnLst>
                <a:cxn ang="T10">
                  <a:pos x="T0" y="T1"/>
                </a:cxn>
                <a:cxn ang="T11">
                  <a:pos x="T2" y="T3"/>
                </a:cxn>
                <a:cxn ang="T12">
                  <a:pos x="T4" y="T5"/>
                </a:cxn>
                <a:cxn ang="T13">
                  <a:pos x="T6" y="T7"/>
                </a:cxn>
                <a:cxn ang="T14">
                  <a:pos x="T8" y="T9"/>
                </a:cxn>
              </a:cxnLst>
              <a:rect l="T15" t="T16" r="T17" b="T18"/>
              <a:pathLst>
                <a:path w="315" h="33">
                  <a:moveTo>
                    <a:pt x="33" y="0"/>
                  </a:moveTo>
                  <a:lnTo>
                    <a:pt x="0" y="32"/>
                  </a:lnTo>
                  <a:lnTo>
                    <a:pt x="314" y="32"/>
                  </a:lnTo>
                  <a:lnTo>
                    <a:pt x="281" y="0"/>
                  </a:lnTo>
                  <a:lnTo>
                    <a:pt x="33" y="0"/>
                  </a:lnTo>
                </a:path>
              </a:pathLst>
            </a:custGeom>
            <a:solidFill>
              <a:srgbClr val="CECECE"/>
            </a:solidFill>
            <a:ln w="12700" cap="rnd">
              <a:solidFill>
                <a:schemeClr val="tx1"/>
              </a:solidFill>
              <a:round/>
            </a:ln>
          </p:spPr>
          <p:txBody>
            <a:bodyPr/>
            <a:lstStyle/>
            <a:p>
              <a:endParaRPr lang="zh-CN" altLang="en-US"/>
            </a:p>
          </p:txBody>
        </p:sp>
      </p:grpSp>
      <p:grpSp>
        <p:nvGrpSpPr>
          <p:cNvPr id="85042" name="Group 152"/>
          <p:cNvGrpSpPr/>
          <p:nvPr/>
        </p:nvGrpSpPr>
        <p:grpSpPr bwMode="auto">
          <a:xfrm>
            <a:off x="2314576" y="4114801"/>
            <a:ext cx="377825" cy="650875"/>
            <a:chOff x="105" y="2056"/>
            <a:chExt cx="238" cy="410"/>
          </a:xfrm>
        </p:grpSpPr>
        <p:sp>
          <p:nvSpPr>
            <p:cNvPr id="85046" name="Rectangle 153"/>
            <p:cNvSpPr>
              <a:spLocks noChangeArrowheads="1"/>
            </p:cNvSpPr>
            <p:nvPr/>
          </p:nvSpPr>
          <p:spPr bwMode="auto">
            <a:xfrm>
              <a:off x="123" y="2056"/>
              <a:ext cx="201" cy="389"/>
            </a:xfrm>
            <a:prstGeom prst="rect">
              <a:avLst/>
            </a:prstGeom>
            <a:solidFill>
              <a:schemeClr val="folHlink"/>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47" name="Rectangle 154"/>
            <p:cNvSpPr>
              <a:spLocks noChangeArrowheads="1"/>
            </p:cNvSpPr>
            <p:nvPr/>
          </p:nvSpPr>
          <p:spPr bwMode="auto">
            <a:xfrm>
              <a:off x="133" y="2067"/>
              <a:ext cx="181" cy="369"/>
            </a:xfrm>
            <a:prstGeom prst="rect">
              <a:avLst/>
            </a:prstGeom>
            <a:solidFill>
              <a:schemeClr val="folHlink"/>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48" name="Rectangle 155"/>
            <p:cNvSpPr>
              <a:spLocks noChangeArrowheads="1"/>
            </p:cNvSpPr>
            <p:nvPr/>
          </p:nvSpPr>
          <p:spPr bwMode="auto">
            <a:xfrm>
              <a:off x="154" y="2091"/>
              <a:ext cx="140" cy="44"/>
            </a:xfrm>
            <a:prstGeom prst="rect">
              <a:avLst/>
            </a:prstGeom>
            <a:solidFill>
              <a:schemeClr val="folHlink"/>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49" name="Oval 156"/>
            <p:cNvSpPr>
              <a:spLocks noChangeArrowheads="1"/>
            </p:cNvSpPr>
            <p:nvPr/>
          </p:nvSpPr>
          <p:spPr bwMode="auto">
            <a:xfrm>
              <a:off x="145" y="2420"/>
              <a:ext cx="8" cy="8"/>
            </a:xfrm>
            <a:prstGeom prst="ellipse">
              <a:avLst/>
            </a:prstGeom>
            <a:solidFill>
              <a:schemeClr val="folHlink"/>
            </a:solidFill>
            <a:ln w="12700">
              <a:solidFill>
                <a:schemeClr val="tx1"/>
              </a:solidFill>
              <a:round/>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50" name="Line 157"/>
            <p:cNvSpPr>
              <a:spLocks noChangeShapeType="1"/>
            </p:cNvSpPr>
            <p:nvPr/>
          </p:nvSpPr>
          <p:spPr bwMode="auto">
            <a:xfrm>
              <a:off x="130" y="2391"/>
              <a:ext cx="1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51" name="Line 158"/>
            <p:cNvSpPr>
              <a:spLocks noChangeShapeType="1"/>
            </p:cNvSpPr>
            <p:nvPr/>
          </p:nvSpPr>
          <p:spPr bwMode="auto">
            <a:xfrm>
              <a:off x="130" y="2212"/>
              <a:ext cx="1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52" name="Line 159"/>
            <p:cNvSpPr>
              <a:spLocks noChangeShapeType="1"/>
            </p:cNvSpPr>
            <p:nvPr/>
          </p:nvSpPr>
          <p:spPr bwMode="auto">
            <a:xfrm>
              <a:off x="190" y="2175"/>
              <a:ext cx="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53" name="Rectangle 160"/>
            <p:cNvSpPr>
              <a:spLocks noChangeArrowheads="1"/>
            </p:cNvSpPr>
            <p:nvPr/>
          </p:nvSpPr>
          <p:spPr bwMode="auto">
            <a:xfrm>
              <a:off x="223" y="2169"/>
              <a:ext cx="8" cy="14"/>
            </a:xfrm>
            <a:prstGeom prst="rect">
              <a:avLst/>
            </a:prstGeom>
            <a:solidFill>
              <a:schemeClr val="folHlink"/>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054" name="Rectangle 161"/>
            <p:cNvSpPr>
              <a:spLocks noChangeArrowheads="1"/>
            </p:cNvSpPr>
            <p:nvPr/>
          </p:nvSpPr>
          <p:spPr bwMode="auto">
            <a:xfrm>
              <a:off x="105" y="2450"/>
              <a:ext cx="238" cy="16"/>
            </a:xfrm>
            <a:prstGeom prst="rect">
              <a:avLst/>
            </a:prstGeom>
            <a:solidFill>
              <a:schemeClr val="folHlink"/>
            </a:solid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grpSp>
      <p:graphicFrame>
        <p:nvGraphicFramePr>
          <p:cNvPr id="1304738" name="Object 162"/>
          <p:cNvGraphicFramePr/>
          <p:nvPr/>
        </p:nvGraphicFramePr>
        <p:xfrm>
          <a:off x="3686175" y="5257801"/>
          <a:ext cx="838200" cy="631825"/>
        </p:xfrm>
        <a:graphic>
          <a:graphicData uri="http://schemas.openxmlformats.org/presentationml/2006/ole">
            <mc:AlternateContent xmlns:mc="http://schemas.openxmlformats.org/markup-compatibility/2006">
              <mc:Choice xmlns:v="urn:schemas-microsoft-com:vml" Requires="v">
                <p:oleObj spid="_x0000_s35979" name="剪辑" r:id="rId7" imgW="3657600" imgH="2015490" progId="MS_ClipArt_Gallery.2">
                  <p:embed/>
                </p:oleObj>
              </mc:Choice>
              <mc:Fallback>
                <p:oleObj name="剪辑" r:id="rId7" imgW="3657600" imgH="2015490" progId="MS_ClipArt_Gallery.2">
                  <p:embed/>
                  <p:pic>
                    <p:nvPicPr>
                      <p:cNvPr id="0" name="Object 16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6175" y="5257801"/>
                        <a:ext cx="838200"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5044" name="Rectangle 163" descr="绿色大理石"/>
          <p:cNvSpPr>
            <a:spLocks noChangeArrowheads="1"/>
          </p:cNvSpPr>
          <p:nvPr/>
        </p:nvSpPr>
        <p:spPr bwMode="auto">
          <a:xfrm>
            <a:off x="5591175" y="5715000"/>
            <a:ext cx="984250" cy="471488"/>
          </a:xfrm>
          <a:prstGeom prst="rect">
            <a:avLst/>
          </a:prstGeom>
          <a:blipFill dpi="0" rotWithShape="0">
            <a:blip r:embed="rId8"/>
            <a:srcRect/>
            <a:tile tx="0" ty="0" sx="100000" sy="100000" flip="none" algn="tl"/>
          </a:blipFill>
          <a:ln w="12700">
            <a:solidFill>
              <a:schemeClr val="tx1"/>
            </a:solidFill>
            <a:miter lim="800000"/>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304740" name="Rectangle 164"/>
          <p:cNvSpPr>
            <a:spLocks noChangeArrowheads="1"/>
          </p:cNvSpPr>
          <p:nvPr/>
        </p:nvSpPr>
        <p:spPr bwMode="auto">
          <a:xfrm>
            <a:off x="3000376" y="3505200"/>
            <a:ext cx="6340475" cy="1447192"/>
          </a:xfrm>
          <a:prstGeom prst="rect">
            <a:avLst/>
          </a:prstGeom>
          <a:noFill/>
          <a:ln w="9525">
            <a:noFill/>
            <a:miter lim="800000"/>
          </a:ln>
          <a:effectLst/>
        </p:spPr>
        <p:txBody>
          <a:bodyPr lIns="92075" tIns="46038" rIns="92075" bIns="46038">
            <a:spAutoFit/>
          </a:bodyPr>
          <a:lstStyle/>
          <a:p>
            <a:pPr algn="ctr">
              <a:defRPr/>
            </a:pPr>
            <a:r>
              <a:rPr kumimoji="1" lang="zh-CN" altLang="en-US" sz="8800" b="1" dirty="0">
                <a:solidFill>
                  <a:srgbClr val="EB7C11"/>
                </a:solidFill>
                <a:effectLst>
                  <a:outerShdw blurRad="38100" dist="38100" dir="2700000" algn="tl">
                    <a:srgbClr val="FFFFFF"/>
                  </a:outerShdw>
                </a:effectLst>
                <a:latin typeface="楷体_GB2312" panose="02010609030101010101" pitchFamily="49" charset="-122"/>
                <a:ea typeface="楷体_GB2312" panose="02010609030101010101" pitchFamily="49" charset="-122"/>
              </a:rPr>
              <a:t>系统测试</a:t>
            </a:r>
            <a:endParaRPr kumimoji="1" lang="zh-CN" altLang="en-US" sz="8800" b="1" dirty="0">
              <a:solidFill>
                <a:srgbClr val="EB7C11"/>
              </a:solidFill>
              <a:effectLst>
                <a:outerShdw blurRad="38100" dist="38100" dir="2700000" algn="tl">
                  <a:srgbClr val="FFFFFF"/>
                </a:outerShdw>
              </a:effectLst>
              <a:latin typeface="楷体_GB2312" panose="02010609030101010101" pitchFamily="49" charset="-122"/>
              <a:ea typeface="楷体_GB2312" panose="02010609030101010101" pitchFamily="49"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304633"/>
                                        </p:tgtEl>
                                        <p:attrNameLst>
                                          <p:attrName>style.visibility</p:attrName>
                                        </p:attrNameLst>
                                      </p:cBhvr>
                                      <p:to>
                                        <p:strVal val="visible"/>
                                      </p:to>
                                    </p:set>
                                    <p:anim calcmode="lin" valueType="num">
                                      <p:cBhvr additive="base">
                                        <p:cTn id="7" dur="500" fill="hold"/>
                                        <p:tgtEl>
                                          <p:spTgt spid="1304633"/>
                                        </p:tgtEl>
                                        <p:attrNameLst>
                                          <p:attrName>ppt_x</p:attrName>
                                        </p:attrNameLst>
                                      </p:cBhvr>
                                      <p:tavLst>
                                        <p:tav tm="0">
                                          <p:val>
                                            <p:strVal val="1+#ppt_w/2"/>
                                          </p:val>
                                        </p:tav>
                                        <p:tav tm="100000">
                                          <p:val>
                                            <p:strVal val="#ppt_x"/>
                                          </p:val>
                                        </p:tav>
                                      </p:tavLst>
                                    </p:anim>
                                    <p:anim calcmode="lin" valueType="num">
                                      <p:cBhvr additive="base">
                                        <p:cTn id="8" dur="500" fill="hold"/>
                                        <p:tgtEl>
                                          <p:spTgt spid="130463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304634"/>
                                        </p:tgtEl>
                                        <p:attrNameLst>
                                          <p:attrName>style.visibility</p:attrName>
                                        </p:attrNameLst>
                                      </p:cBhvr>
                                      <p:to>
                                        <p:strVal val="visible"/>
                                      </p:to>
                                    </p:set>
                                    <p:anim calcmode="lin" valueType="num">
                                      <p:cBhvr additive="base">
                                        <p:cTn id="12" dur="500" fill="hold"/>
                                        <p:tgtEl>
                                          <p:spTgt spid="1304634"/>
                                        </p:tgtEl>
                                        <p:attrNameLst>
                                          <p:attrName>ppt_x</p:attrName>
                                        </p:attrNameLst>
                                      </p:cBhvr>
                                      <p:tavLst>
                                        <p:tav tm="0">
                                          <p:val>
                                            <p:strVal val="#ppt_x"/>
                                          </p:val>
                                        </p:tav>
                                        <p:tav tm="100000">
                                          <p:val>
                                            <p:strVal val="#ppt_x"/>
                                          </p:val>
                                        </p:tav>
                                      </p:tavLst>
                                    </p:anim>
                                    <p:anim calcmode="lin" valueType="num">
                                      <p:cBhvr additive="base">
                                        <p:cTn id="13" dur="500" fill="hold"/>
                                        <p:tgtEl>
                                          <p:spTgt spid="130463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304668"/>
                                        </p:tgtEl>
                                        <p:attrNameLst>
                                          <p:attrName>style.visibility</p:attrName>
                                        </p:attrNameLst>
                                      </p:cBhvr>
                                      <p:to>
                                        <p:strVal val="visible"/>
                                      </p:to>
                                    </p:set>
                                    <p:anim calcmode="lin" valueType="num">
                                      <p:cBhvr additive="base">
                                        <p:cTn id="17" dur="500" fill="hold"/>
                                        <p:tgtEl>
                                          <p:spTgt spid="1304668"/>
                                        </p:tgtEl>
                                        <p:attrNameLst>
                                          <p:attrName>ppt_x</p:attrName>
                                        </p:attrNameLst>
                                      </p:cBhvr>
                                      <p:tavLst>
                                        <p:tav tm="0">
                                          <p:val>
                                            <p:strVal val="#ppt_x"/>
                                          </p:val>
                                        </p:tav>
                                        <p:tav tm="100000">
                                          <p:val>
                                            <p:strVal val="#ppt_x"/>
                                          </p:val>
                                        </p:tav>
                                      </p:tavLst>
                                    </p:anim>
                                    <p:anim calcmode="lin" valueType="num">
                                      <p:cBhvr additive="base">
                                        <p:cTn id="18" dur="500" fill="hold"/>
                                        <p:tgtEl>
                                          <p:spTgt spid="130466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12" fill="hold" nodeType="afterEffect">
                                  <p:stCondLst>
                                    <p:cond delay="0"/>
                                  </p:stCondLst>
                                  <p:childTnLst>
                                    <p:set>
                                      <p:cBhvr>
                                        <p:cTn id="21" dur="1" fill="hold">
                                          <p:stCondLst>
                                            <p:cond delay="0"/>
                                          </p:stCondLst>
                                        </p:cTn>
                                        <p:tgtEl>
                                          <p:spTgt spid="1304667"/>
                                        </p:tgtEl>
                                        <p:attrNameLst>
                                          <p:attrName>style.visibility</p:attrName>
                                        </p:attrNameLst>
                                      </p:cBhvr>
                                      <p:to>
                                        <p:strVal val="visible"/>
                                      </p:to>
                                    </p:set>
                                    <p:anim calcmode="lin" valueType="num">
                                      <p:cBhvr additive="base">
                                        <p:cTn id="22" dur="500" fill="hold"/>
                                        <p:tgtEl>
                                          <p:spTgt spid="1304667"/>
                                        </p:tgtEl>
                                        <p:attrNameLst>
                                          <p:attrName>ppt_x</p:attrName>
                                        </p:attrNameLst>
                                      </p:cBhvr>
                                      <p:tavLst>
                                        <p:tav tm="0">
                                          <p:val>
                                            <p:strVal val="0-#ppt_w/2"/>
                                          </p:val>
                                        </p:tav>
                                        <p:tav tm="100000">
                                          <p:val>
                                            <p:strVal val="#ppt_x"/>
                                          </p:val>
                                        </p:tav>
                                      </p:tavLst>
                                    </p:anim>
                                    <p:anim calcmode="lin" valueType="num">
                                      <p:cBhvr additive="base">
                                        <p:cTn id="23" dur="500" fill="hold"/>
                                        <p:tgtEl>
                                          <p:spTgt spid="130466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1304694"/>
                                        </p:tgtEl>
                                        <p:attrNameLst>
                                          <p:attrName>style.visibility</p:attrName>
                                        </p:attrNameLst>
                                      </p:cBhvr>
                                      <p:to>
                                        <p:strVal val="visible"/>
                                      </p:to>
                                    </p:set>
                                    <p:anim calcmode="lin" valueType="num">
                                      <p:cBhvr additive="base">
                                        <p:cTn id="27" dur="500" fill="hold"/>
                                        <p:tgtEl>
                                          <p:spTgt spid="1304694"/>
                                        </p:tgtEl>
                                        <p:attrNameLst>
                                          <p:attrName>ppt_x</p:attrName>
                                        </p:attrNameLst>
                                      </p:cBhvr>
                                      <p:tavLst>
                                        <p:tav tm="0">
                                          <p:val>
                                            <p:strVal val="0-#ppt_w/2"/>
                                          </p:val>
                                        </p:tav>
                                        <p:tav tm="100000">
                                          <p:val>
                                            <p:strVal val="#ppt_x"/>
                                          </p:val>
                                        </p:tav>
                                      </p:tavLst>
                                    </p:anim>
                                    <p:anim calcmode="lin" valueType="num">
                                      <p:cBhvr additive="base">
                                        <p:cTn id="28" dur="500" fill="hold"/>
                                        <p:tgtEl>
                                          <p:spTgt spid="1304694"/>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1304738"/>
                                        </p:tgtEl>
                                        <p:attrNameLst>
                                          <p:attrName>style.visibility</p:attrName>
                                        </p:attrNameLst>
                                      </p:cBhvr>
                                      <p:to>
                                        <p:strVal val="visible"/>
                                      </p:to>
                                    </p:set>
                                    <p:anim calcmode="lin" valueType="num">
                                      <p:cBhvr additive="base">
                                        <p:cTn id="32" dur="500" fill="hold"/>
                                        <p:tgtEl>
                                          <p:spTgt spid="1304738"/>
                                        </p:tgtEl>
                                        <p:attrNameLst>
                                          <p:attrName>ppt_x</p:attrName>
                                        </p:attrNameLst>
                                      </p:cBhvr>
                                      <p:tavLst>
                                        <p:tav tm="0">
                                          <p:val>
                                            <p:strVal val="#ppt_x"/>
                                          </p:val>
                                        </p:tav>
                                        <p:tav tm="100000">
                                          <p:val>
                                            <p:strVal val="#ppt_x"/>
                                          </p:val>
                                        </p:tav>
                                      </p:tavLst>
                                    </p:anim>
                                    <p:anim calcmode="lin" valueType="num">
                                      <p:cBhvr additive="base">
                                        <p:cTn id="33" dur="500" fill="hold"/>
                                        <p:tgtEl>
                                          <p:spTgt spid="1304738"/>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1" presetClass="entr" presetSubtype="0" fill="hold" grpId="0" nodeType="afterEffect">
                                  <p:stCondLst>
                                    <p:cond delay="0"/>
                                  </p:stCondLst>
                                  <p:childTnLst>
                                    <p:set>
                                      <p:cBhvr>
                                        <p:cTn id="36" dur="1" fill="hold">
                                          <p:stCondLst>
                                            <p:cond delay="499"/>
                                          </p:stCondLst>
                                        </p:cTn>
                                        <p:tgtEl>
                                          <p:spTgt spid="13047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4740"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zh-CN" altLang="en-US" smtClean="0"/>
              <a:t>有关软件测试的错误观点</a:t>
            </a:r>
            <a:endParaRPr lang="zh-CN" altLang="en-US" smtClean="0"/>
          </a:p>
        </p:txBody>
      </p:sp>
      <p:sp>
        <p:nvSpPr>
          <p:cNvPr id="738307" name="Rectangle 3"/>
          <p:cNvSpPr>
            <a:spLocks noGrp="1" noChangeArrowheads="1"/>
          </p:cNvSpPr>
          <p:nvPr>
            <p:ph type="body" idx="1"/>
          </p:nvPr>
        </p:nvSpPr>
        <p:spPr>
          <a:xfrm>
            <a:off x="612001" y="1353459"/>
            <a:ext cx="10993364" cy="1809364"/>
          </a:xfrm>
        </p:spPr>
        <p:txBody>
          <a:bodyPr/>
          <a:lstStyle/>
          <a:p>
            <a:r>
              <a:rPr lang="en-US" altLang="zh-CN" dirty="0" smtClean="0"/>
              <a:t>“</a:t>
            </a:r>
            <a:r>
              <a:rPr lang="zh-CN" altLang="en-US" dirty="0" smtClean="0"/>
              <a:t>软件测试是为了证明程序是正确的，即测试能发现程序中所有的错误”。</a:t>
            </a:r>
            <a:endParaRPr lang="en-US" altLang="zh-CN" dirty="0" smtClean="0"/>
          </a:p>
          <a:p>
            <a:pPr lvl="1"/>
            <a:r>
              <a:rPr lang="zh-CN" altLang="en-US" dirty="0" smtClean="0"/>
              <a:t>事实上这是不可能的。要通过测试发现程序中的所有错误，就要穷举所有可能的输入数据。</a:t>
            </a:r>
            <a:endParaRPr lang="zh-CN" altLang="en-US" dirty="0" smtClean="0"/>
          </a:p>
          <a:p>
            <a:pPr lvl="1"/>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40805" y="3505130"/>
            <a:ext cx="4251195" cy="2885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612000" y="2909194"/>
            <a:ext cx="7001650" cy="3585597"/>
          </a:xfrm>
          <a:prstGeom prst="rect">
            <a:avLst/>
          </a:prstGeom>
        </p:spPr>
        <p:txBody>
          <a:bodyPr wrap="square">
            <a:spAutoFit/>
          </a:bodyPr>
          <a:lstStyle/>
          <a:p>
            <a:r>
              <a:rPr lang="zh-CN" altLang="en-US" sz="2200" dirty="0"/>
              <a:t>举例：</a:t>
            </a:r>
            <a:endParaRPr lang="en-US" altLang="zh-CN" sz="2200" dirty="0"/>
          </a:p>
          <a:p>
            <a:pPr marL="800100" lvl="1" indent="-342900">
              <a:buClr>
                <a:srgbClr val="00B050"/>
              </a:buClr>
              <a:buFont typeface="Wingdings" panose="05000000000000000000" pitchFamily="2" charset="2"/>
              <a:buChar char="n"/>
            </a:pPr>
            <a:r>
              <a:rPr lang="zh-CN" altLang="en-US" sz="2000" dirty="0"/>
              <a:t>对于一个输入三个</a:t>
            </a:r>
            <a:r>
              <a:rPr lang="en-US" altLang="zh-CN" sz="2000" dirty="0"/>
              <a:t>16</a:t>
            </a:r>
            <a:r>
              <a:rPr lang="zh-CN" altLang="en-US" sz="2000" dirty="0"/>
              <a:t>位字长的整型数据的程序，输入数据的所有组合情况有</a:t>
            </a:r>
            <a:r>
              <a:rPr lang="en-US" altLang="zh-CN" sz="2000" dirty="0"/>
              <a:t>2</a:t>
            </a:r>
            <a:r>
              <a:rPr lang="en-US" altLang="zh-CN" sz="2000" baseline="30000" dirty="0"/>
              <a:t>48 </a:t>
            </a:r>
            <a:r>
              <a:rPr lang="en-US" altLang="zh-CN" sz="2000" dirty="0">
                <a:sym typeface="Symbol" panose="05050102010706020507" pitchFamily="18" charset="2"/>
              </a:rPr>
              <a:t> 3*10</a:t>
            </a:r>
            <a:r>
              <a:rPr lang="en-US" altLang="zh-CN" sz="2000" baseline="30000" dirty="0">
                <a:sym typeface="Symbol" panose="05050102010706020507" pitchFamily="18" charset="2"/>
              </a:rPr>
              <a:t>14</a:t>
            </a:r>
            <a:r>
              <a:rPr lang="zh-CN" altLang="en-US" sz="2000" dirty="0">
                <a:sym typeface="Symbol" panose="05050102010706020507" pitchFamily="18" charset="2"/>
              </a:rPr>
              <a:t>，如果测试一个数据需</a:t>
            </a:r>
            <a:r>
              <a:rPr lang="en-US" altLang="zh-CN" sz="2000" dirty="0">
                <a:sym typeface="Symbol" panose="05050102010706020507" pitchFamily="18" charset="2"/>
              </a:rPr>
              <a:t>1ms</a:t>
            </a:r>
            <a:r>
              <a:rPr lang="zh-CN" altLang="en-US" sz="2000" dirty="0">
                <a:sym typeface="Symbol" panose="05050102010706020507" pitchFamily="18" charset="2"/>
              </a:rPr>
              <a:t>，则即使一年</a:t>
            </a:r>
            <a:r>
              <a:rPr lang="en-US" altLang="zh-CN" sz="2000" dirty="0">
                <a:sym typeface="Symbol" panose="05050102010706020507" pitchFamily="18" charset="2"/>
              </a:rPr>
              <a:t>365</a:t>
            </a:r>
            <a:r>
              <a:rPr lang="zh-CN" altLang="en-US" sz="2000" dirty="0">
                <a:sym typeface="Symbol" panose="05050102010706020507" pitchFamily="18" charset="2"/>
              </a:rPr>
              <a:t>天一天</a:t>
            </a:r>
            <a:r>
              <a:rPr lang="en-US" altLang="zh-CN" sz="2000" dirty="0">
                <a:sym typeface="Symbol" panose="05050102010706020507" pitchFamily="18" charset="2"/>
              </a:rPr>
              <a:t>24</a:t>
            </a:r>
            <a:r>
              <a:rPr lang="zh-CN" altLang="en-US" sz="2000" dirty="0">
                <a:sym typeface="Symbol" panose="05050102010706020507" pitchFamily="18" charset="2"/>
              </a:rPr>
              <a:t>小时不停地测试，也需要约</a:t>
            </a:r>
            <a:r>
              <a:rPr lang="en-US" altLang="zh-CN" sz="2000" dirty="0">
                <a:sym typeface="Symbol" panose="05050102010706020507" pitchFamily="18" charset="2"/>
              </a:rPr>
              <a:t>1</a:t>
            </a:r>
            <a:r>
              <a:rPr lang="zh-CN" altLang="en-US" sz="2000" dirty="0">
                <a:sym typeface="Symbol" panose="05050102010706020507" pitchFamily="18" charset="2"/>
              </a:rPr>
              <a:t>万年。</a:t>
            </a:r>
            <a:endParaRPr lang="en-US" altLang="zh-CN" sz="2000" dirty="0">
              <a:sym typeface="Symbol" panose="05050102010706020507" pitchFamily="18" charset="2"/>
            </a:endParaRPr>
          </a:p>
          <a:p>
            <a:pPr marL="800100" lvl="1" indent="-342900">
              <a:spcBef>
                <a:spcPts val="600"/>
              </a:spcBef>
              <a:buClr>
                <a:srgbClr val="00B050"/>
              </a:buClr>
              <a:buFont typeface="Wingdings" panose="05000000000000000000" pitchFamily="2" charset="2"/>
              <a:buChar char="n"/>
            </a:pPr>
            <a:r>
              <a:rPr lang="zh-CN" altLang="en-US" sz="2000" dirty="0"/>
              <a:t>对一个具有多重选择和循环嵌套的程序，不同的路径数目可能是天文数字。例如一个小程序的流程图，它包括了一个执行</a:t>
            </a:r>
            <a:r>
              <a:rPr lang="en-US" altLang="zh-CN" sz="2000" dirty="0"/>
              <a:t>20</a:t>
            </a:r>
            <a:r>
              <a:rPr lang="zh-CN" altLang="en-US" sz="2000" dirty="0"/>
              <a:t>次的循环，其循环体有五个分支。这个循环的不同执行路径数达</a:t>
            </a:r>
            <a:r>
              <a:rPr lang="en-US" altLang="zh-CN" sz="2000" dirty="0"/>
              <a:t>520</a:t>
            </a:r>
            <a:r>
              <a:rPr lang="zh-CN" altLang="en-US" sz="2000" dirty="0"/>
              <a:t>条，如果对每一条路径进行测试需要</a:t>
            </a:r>
            <a:r>
              <a:rPr lang="en-US" altLang="zh-CN" sz="2000" dirty="0"/>
              <a:t>1</a:t>
            </a:r>
            <a:r>
              <a:rPr lang="zh-CN" altLang="en-US" sz="2000" dirty="0"/>
              <a:t>毫秒，那么即使一年工作</a:t>
            </a:r>
            <a:r>
              <a:rPr lang="en-US" altLang="zh-CN" sz="2000" dirty="0"/>
              <a:t>365 ×24</a:t>
            </a:r>
            <a:r>
              <a:rPr lang="zh-CN" altLang="en-US" sz="2000" dirty="0"/>
              <a:t>小时，要想把所有路径测试完，大约需</a:t>
            </a:r>
            <a:r>
              <a:rPr lang="en-US" altLang="zh-CN" sz="2000" dirty="0"/>
              <a:t>3170</a:t>
            </a:r>
            <a:r>
              <a:rPr lang="zh-CN" altLang="en-US" sz="2000" dirty="0"/>
              <a:t>年。</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zh-CN" altLang="en-US" dirty="0" smtClean="0"/>
              <a:t>系统测试 －－何时</a:t>
            </a:r>
            <a:r>
              <a:rPr lang="zh-CN" altLang="en-US" dirty="0"/>
              <a:t>测试和由谁测</a:t>
            </a:r>
            <a:r>
              <a:rPr lang="en-US" altLang="zh-CN" dirty="0"/>
              <a:t>?</a:t>
            </a:r>
            <a:endParaRPr lang="zh-CN" altLang="en-US" dirty="0" smtClean="0"/>
          </a:p>
        </p:txBody>
      </p:sp>
      <p:sp>
        <p:nvSpPr>
          <p:cNvPr id="21507" name="Rectangle 3"/>
          <p:cNvSpPr>
            <a:spLocks noGrp="1" noChangeArrowheads="1"/>
          </p:cNvSpPr>
          <p:nvPr>
            <p:ph type="body" idx="1"/>
          </p:nvPr>
        </p:nvSpPr>
        <p:spPr>
          <a:xfrm>
            <a:off x="596145" y="1125260"/>
            <a:ext cx="11157857" cy="5288241"/>
          </a:xfrm>
        </p:spPr>
        <p:txBody>
          <a:bodyPr/>
          <a:lstStyle/>
          <a:p>
            <a:r>
              <a:rPr lang="en-US" altLang="zh-CN" dirty="0" smtClean="0"/>
              <a:t>When</a:t>
            </a:r>
            <a:endParaRPr lang="en-US" altLang="zh-CN" dirty="0" smtClean="0"/>
          </a:p>
          <a:p>
            <a:pPr lvl="1"/>
            <a:r>
              <a:rPr lang="zh-CN" altLang="zh-CN" dirty="0" smtClean="0"/>
              <a:t>软件集成及集成测试完成后，对整个软件系统进行的一系列测试，称为系统测试。</a:t>
            </a:r>
            <a:endParaRPr lang="en-US" altLang="zh-CN" dirty="0" smtClean="0"/>
          </a:p>
          <a:p>
            <a:pPr marL="457200" lvl="1" indent="0">
              <a:buNone/>
            </a:pPr>
            <a:endParaRPr lang="en-US" altLang="zh-CN" dirty="0" smtClean="0"/>
          </a:p>
          <a:p>
            <a:r>
              <a:rPr lang="en-US" altLang="zh-CN" dirty="0" smtClean="0"/>
              <a:t>Why</a:t>
            </a:r>
            <a:endParaRPr lang="en-US" altLang="zh-CN" dirty="0" smtClean="0"/>
          </a:p>
          <a:p>
            <a:pPr lvl="1"/>
            <a:r>
              <a:rPr lang="zh-CN" altLang="zh-CN" dirty="0" smtClean="0"/>
              <a:t>系统测试的目的是为了验证系统是否满足需求规约。</a:t>
            </a:r>
            <a:endParaRPr lang="en-US" altLang="zh-CN" dirty="0" smtClean="0"/>
          </a:p>
          <a:p>
            <a:pPr marL="457200" lvl="1" indent="0">
              <a:buNone/>
            </a:pPr>
            <a:endParaRPr lang="en-US" altLang="zh-CN" dirty="0" smtClean="0"/>
          </a:p>
          <a:p>
            <a:r>
              <a:rPr lang="en-US" altLang="zh-CN" dirty="0" smtClean="0"/>
              <a:t>Who</a:t>
            </a:r>
            <a:endParaRPr lang="en-US" altLang="zh-CN" dirty="0" smtClean="0"/>
          </a:p>
          <a:p>
            <a:pPr lvl="1"/>
            <a:r>
              <a:rPr lang="zh-CN" altLang="zh-CN" dirty="0" smtClean="0"/>
              <a:t>系统测试</a:t>
            </a:r>
            <a:r>
              <a:rPr lang="zh-CN" altLang="en-US" dirty="0" smtClean="0"/>
              <a:t>可以</a:t>
            </a:r>
            <a:r>
              <a:rPr lang="zh-CN" altLang="zh-CN" dirty="0" smtClean="0"/>
              <a:t>由</a:t>
            </a:r>
            <a:r>
              <a:rPr lang="zh-CN" altLang="en-US" dirty="0" smtClean="0"/>
              <a:t>程序员、</a:t>
            </a:r>
            <a:r>
              <a:rPr lang="zh-CN" altLang="zh-CN" dirty="0" smtClean="0"/>
              <a:t>软件测试工程师、第三方评测机构、客户等</a:t>
            </a:r>
            <a:endParaRPr lang="zh-CN" altLang="zh-CN" dirty="0" smtClean="0"/>
          </a:p>
          <a:p>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zh-CN" altLang="en-US" dirty="0" smtClean="0"/>
              <a:t>系统测试 －－测什么和如何测</a:t>
            </a:r>
            <a:r>
              <a:rPr lang="en-US" altLang="zh-CN" dirty="0"/>
              <a:t>?</a:t>
            </a:r>
            <a:endParaRPr lang="zh-CN" altLang="en-US" dirty="0" smtClean="0"/>
          </a:p>
        </p:txBody>
      </p:sp>
      <p:sp>
        <p:nvSpPr>
          <p:cNvPr id="21507" name="Rectangle 3"/>
          <p:cNvSpPr>
            <a:spLocks noGrp="1" noChangeArrowheads="1"/>
          </p:cNvSpPr>
          <p:nvPr>
            <p:ph type="body" idx="1"/>
          </p:nvPr>
        </p:nvSpPr>
        <p:spPr>
          <a:xfrm>
            <a:off x="596145" y="1125260"/>
            <a:ext cx="11157857" cy="5288241"/>
          </a:xfrm>
        </p:spPr>
        <p:txBody>
          <a:bodyPr/>
          <a:lstStyle/>
          <a:p>
            <a:r>
              <a:rPr lang="en-US" altLang="zh-CN" dirty="0" smtClean="0"/>
              <a:t>What</a:t>
            </a:r>
            <a:endParaRPr lang="en-US" altLang="zh-CN" dirty="0" smtClean="0"/>
          </a:p>
          <a:p>
            <a:pPr lvl="1"/>
            <a:r>
              <a:rPr lang="zh-CN" altLang="zh-CN" dirty="0" smtClean="0"/>
              <a:t>测试内容包括功能测试和非功能测试，其中非功能测试常常是系统测试的重点</a:t>
            </a:r>
            <a:endParaRPr lang="en-US" altLang="zh-CN" dirty="0" smtClean="0"/>
          </a:p>
          <a:p>
            <a:pPr lvl="2"/>
            <a:r>
              <a:rPr lang="zh-CN" altLang="en-US" sz="2000" dirty="0" smtClean="0"/>
              <a:t>功能测试</a:t>
            </a:r>
            <a:r>
              <a:rPr lang="zh-CN" altLang="en-US" sz="2000" dirty="0"/>
              <a:t>、</a:t>
            </a:r>
            <a:r>
              <a:rPr lang="zh-CN" altLang="zh-CN" sz="2000" dirty="0" smtClean="0"/>
              <a:t>可靠性测试、性能测试、易用性测试、</a:t>
            </a:r>
            <a:r>
              <a:rPr lang="zh-CN" altLang="en-US" sz="2000" dirty="0" smtClean="0"/>
              <a:t>兼容性</a:t>
            </a:r>
            <a:r>
              <a:rPr lang="zh-CN" altLang="zh-CN" sz="2000" dirty="0" smtClean="0"/>
              <a:t>测试、</a:t>
            </a:r>
            <a:r>
              <a:rPr lang="zh-CN" altLang="en-US" sz="2000" dirty="0" smtClean="0"/>
              <a:t>信息安全</a:t>
            </a:r>
            <a:r>
              <a:rPr lang="zh-CN" altLang="zh-CN" sz="2000" dirty="0" smtClean="0"/>
              <a:t>测试等</a:t>
            </a:r>
            <a:endParaRPr lang="en-US" altLang="zh-CN" sz="2000" dirty="0" smtClean="0"/>
          </a:p>
          <a:p>
            <a:pPr lvl="1"/>
            <a:r>
              <a:rPr lang="zh-CN" altLang="zh-CN" dirty="0" smtClean="0"/>
              <a:t>如果该软件只是一个大的计算机系统的一个组成部分，此时应将软件与计算机系统的其他元素集成起来，检验它能否与计算机系统的其他元素协调地工作。</a:t>
            </a:r>
            <a:endParaRPr lang="en-US" altLang="zh-CN" dirty="0" smtClean="0"/>
          </a:p>
          <a:p>
            <a:endParaRPr lang="zh-CN" altLang="zh-CN" dirty="0" smtClean="0"/>
          </a:p>
          <a:p>
            <a:r>
              <a:rPr lang="en-US" altLang="zh-CN" dirty="0" smtClean="0"/>
              <a:t>How</a:t>
            </a:r>
            <a:endParaRPr lang="en-US" altLang="zh-CN" dirty="0" smtClean="0"/>
          </a:p>
          <a:p>
            <a:pPr lvl="1"/>
            <a:r>
              <a:rPr lang="zh-CN" altLang="en-US" dirty="0" smtClean="0"/>
              <a:t>黑盒测试，进行基于需求规约的测试</a:t>
            </a:r>
            <a:endParaRPr lang="en-US" altLang="zh-CN" dirty="0" smtClean="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06"/>
          <p:cNvSpPr txBox="1"/>
          <p:nvPr/>
        </p:nvSpPr>
        <p:spPr>
          <a:xfrm>
            <a:off x="5757804" y="2849374"/>
            <a:ext cx="5204059" cy="533400"/>
          </a:xfrm>
          <a:prstGeom prst="rect">
            <a:avLst/>
          </a:prstGeom>
        </p:spPr>
        <p:txBody>
          <a:bodyPr vert="horz" rtlCol="0" anchor="t" anchorCtr="0">
            <a:noAutofit/>
          </a:bodyPr>
          <a:lstStyle/>
          <a:p>
            <a:pPr defTabSz="457200">
              <a:lnSpc>
                <a:spcPct val="125000"/>
              </a:lnSpc>
            </a:pP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Object 207"/>
          <p:cNvSpPr txBox="1"/>
          <p:nvPr/>
        </p:nvSpPr>
        <p:spPr>
          <a:xfrm>
            <a:off x="4944595" y="1920883"/>
            <a:ext cx="54635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02</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dirty="0" smtClean="0"/>
              <a:t>软件测试方法</a:t>
            </a:r>
            <a:endParaRPr lang="zh-CN" altLang="en-US" sz="3000" dirty="0"/>
          </a:p>
        </p:txBody>
      </p:sp>
      <p:sp>
        <p:nvSpPr>
          <p:cNvPr id="7" name="Object 209"/>
          <p:cNvSpPr txBox="1"/>
          <p:nvPr/>
        </p:nvSpPr>
        <p:spPr>
          <a:xfrm>
            <a:off x="4944595" y="949491"/>
            <a:ext cx="5469940"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01</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软件测试概述</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9" name="Object 205"/>
          <p:cNvSpPr txBox="1"/>
          <p:nvPr/>
        </p:nvSpPr>
        <p:spPr>
          <a:xfrm>
            <a:off x="4944595" y="2892275"/>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03</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dirty="0" smtClean="0"/>
              <a:t>软件测试层次</a:t>
            </a:r>
            <a:endParaRPr lang="zh-CN" altLang="en-US" sz="3000" dirty="0"/>
          </a:p>
        </p:txBody>
      </p:sp>
      <p:sp>
        <p:nvSpPr>
          <p:cNvPr id="10" name="灯片编号占位符 9"/>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12" name="AutoShape 4"/>
          <p:cNvSpPr>
            <a:spLocks noChangeArrowheads="1"/>
          </p:cNvSpPr>
          <p:nvPr/>
        </p:nvSpPr>
        <p:spPr bwMode="auto">
          <a:xfrm>
            <a:off x="4549308" y="3888281"/>
            <a:ext cx="395287" cy="431800"/>
          </a:xfrm>
          <a:prstGeom prst="sun">
            <a:avLst>
              <a:gd name="adj" fmla="val 25000"/>
            </a:avLst>
          </a:prstGeom>
          <a:solidFill>
            <a:srgbClr val="EB7C1F"/>
          </a:solidFill>
          <a:ln>
            <a:noFill/>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3" name="Object 205"/>
          <p:cNvSpPr txBox="1"/>
          <p:nvPr/>
        </p:nvSpPr>
        <p:spPr>
          <a:xfrm>
            <a:off x="4944595" y="3863667"/>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04</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smtClean="0">
                <a:solidFill>
                  <a:schemeClr val="tx2"/>
                </a:solidFill>
                <a:latin typeface="微软雅黑" panose="020B0503020204020204" pitchFamily="34" charset="-122"/>
                <a:ea typeface="微软雅黑" panose="020B0503020204020204" pitchFamily="34" charset="-122"/>
              </a:rPr>
              <a:t>系统测试技术</a:t>
            </a:r>
            <a:endParaRPr lang="zh-CN" altLang="en-US" sz="3000" dirty="0">
              <a:solidFill>
                <a:schemeClr val="tx2"/>
              </a:solidFill>
            </a:endParaRPr>
          </a:p>
        </p:txBody>
      </p:sp>
      <p:sp>
        <p:nvSpPr>
          <p:cNvPr id="14" name="Object 205"/>
          <p:cNvSpPr txBox="1"/>
          <p:nvPr/>
        </p:nvSpPr>
        <p:spPr>
          <a:xfrm>
            <a:off x="4957294" y="4835059"/>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05</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dirty="0"/>
              <a:t>软件测试过程</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r>
              <a:rPr lang="zh-CN" altLang="zh-CN" dirty="0"/>
              <a:t>功能测试（</a:t>
            </a:r>
            <a:r>
              <a:rPr lang="en-US" altLang="zh-CN" dirty="0"/>
              <a:t>functionality testing</a:t>
            </a:r>
            <a:r>
              <a:rPr lang="zh-CN" altLang="zh-CN" dirty="0" smtClean="0"/>
              <a:t>）</a:t>
            </a:r>
            <a:endParaRPr lang="zh-CN" altLang="en-US" dirty="0" smtClean="0"/>
          </a:p>
        </p:txBody>
      </p:sp>
      <p:sp>
        <p:nvSpPr>
          <p:cNvPr id="3" name="内容占位符 2"/>
          <p:cNvSpPr>
            <a:spLocks noGrp="1"/>
          </p:cNvSpPr>
          <p:nvPr>
            <p:ph idx="1"/>
          </p:nvPr>
        </p:nvSpPr>
        <p:spPr>
          <a:xfrm>
            <a:off x="612000" y="1301503"/>
            <a:ext cx="11157857" cy="5288241"/>
          </a:xfrm>
        </p:spPr>
        <p:txBody>
          <a:bodyPr/>
          <a:lstStyle/>
          <a:p>
            <a:pPr>
              <a:lnSpc>
                <a:spcPct val="120000"/>
              </a:lnSpc>
              <a:spcAft>
                <a:spcPts val="600"/>
              </a:spcAft>
            </a:pPr>
            <a:r>
              <a:rPr lang="zh-CN" altLang="zh-CN" dirty="0" smtClean="0"/>
              <a:t>又称为正确性测试或一致性测试</a:t>
            </a:r>
            <a:endParaRPr lang="zh-CN" altLang="zh-CN" dirty="0" smtClean="0"/>
          </a:p>
          <a:p>
            <a:pPr lvl="1">
              <a:lnSpc>
                <a:spcPct val="120000"/>
              </a:lnSpc>
              <a:spcAft>
                <a:spcPts val="600"/>
              </a:spcAft>
            </a:pPr>
            <a:r>
              <a:rPr lang="zh-CN" altLang="en-US" dirty="0" smtClean="0">
                <a:solidFill>
                  <a:srgbClr val="EB7C11"/>
                </a:solidFill>
              </a:rPr>
              <a:t>功能正确</a:t>
            </a:r>
            <a:r>
              <a:rPr lang="zh-CN" altLang="zh-CN" dirty="0" smtClean="0">
                <a:solidFill>
                  <a:srgbClr val="EB7C11"/>
                </a:solidFill>
              </a:rPr>
              <a:t>性测试</a:t>
            </a:r>
            <a:r>
              <a:rPr lang="zh-CN" altLang="zh-CN" dirty="0"/>
              <a:t>，测试规约中所有的功能都应实现，而且应是正确的</a:t>
            </a:r>
            <a:r>
              <a:rPr lang="zh-CN" altLang="zh-CN" dirty="0" smtClean="0"/>
              <a:t>。</a:t>
            </a:r>
            <a:endParaRPr lang="en-US" altLang="zh-CN" dirty="0" smtClean="0"/>
          </a:p>
          <a:p>
            <a:pPr lvl="2">
              <a:lnSpc>
                <a:spcPct val="120000"/>
              </a:lnSpc>
              <a:spcAft>
                <a:spcPts val="600"/>
              </a:spcAft>
            </a:pPr>
            <a:r>
              <a:rPr lang="zh-CN" altLang="en-US" sz="2000" dirty="0" smtClean="0"/>
              <a:t>采用场景法测试所有</a:t>
            </a:r>
            <a:r>
              <a:rPr lang="zh-CN" altLang="en-US" sz="2000" dirty="0"/>
              <a:t>用例的所有事件</a:t>
            </a:r>
            <a:r>
              <a:rPr lang="zh-CN" altLang="en-US" sz="2000" dirty="0" smtClean="0"/>
              <a:t>流</a:t>
            </a:r>
            <a:endParaRPr lang="zh-CN" altLang="en-US" sz="2000" dirty="0"/>
          </a:p>
          <a:p>
            <a:pPr lvl="2">
              <a:lnSpc>
                <a:spcPct val="120000"/>
              </a:lnSpc>
              <a:spcAft>
                <a:spcPts val="600"/>
              </a:spcAft>
            </a:pPr>
            <a:r>
              <a:rPr lang="zh-CN" altLang="en-US" sz="2000" dirty="0" smtClean="0"/>
              <a:t>采用等价类划分</a:t>
            </a:r>
            <a:r>
              <a:rPr lang="zh-CN" altLang="en-US" sz="2000" dirty="0"/>
              <a:t>、边界值分析、判定表法</a:t>
            </a:r>
            <a:r>
              <a:rPr lang="zh-CN" altLang="en-US" sz="2000" dirty="0" smtClean="0"/>
              <a:t>、错误猜测法等进行输入输出的测试</a:t>
            </a:r>
            <a:endParaRPr lang="en-US" altLang="zh-CN" sz="2000" dirty="0"/>
          </a:p>
          <a:p>
            <a:pPr lvl="1">
              <a:lnSpc>
                <a:spcPct val="120000"/>
              </a:lnSpc>
              <a:spcAft>
                <a:spcPts val="600"/>
              </a:spcAft>
            </a:pPr>
            <a:r>
              <a:rPr lang="zh-CN" altLang="zh-CN" dirty="0" smtClean="0">
                <a:solidFill>
                  <a:srgbClr val="EB7C11"/>
                </a:solidFill>
              </a:rPr>
              <a:t>准确性测试</a:t>
            </a:r>
            <a:r>
              <a:rPr lang="zh-CN" altLang="zh-CN" dirty="0" smtClean="0"/>
              <a:t>，测试</a:t>
            </a:r>
            <a:r>
              <a:rPr lang="zh-CN" altLang="en-US" dirty="0" smtClean="0"/>
              <a:t>功能的准确性，例如</a:t>
            </a:r>
            <a:r>
              <a:rPr lang="en-US" altLang="zh-CN" dirty="0" smtClean="0"/>
              <a:t>AI</a:t>
            </a:r>
            <a:r>
              <a:rPr lang="zh-CN" altLang="en-US" dirty="0" smtClean="0"/>
              <a:t>预测的准确性</a:t>
            </a:r>
            <a:endParaRPr lang="zh-CN" altLang="zh-CN" dirty="0" smtClean="0">
              <a:solidFill>
                <a:srgbClr val="EB7C11"/>
              </a:solidFill>
            </a:endParaRPr>
          </a:p>
          <a:p>
            <a:pPr lvl="1">
              <a:lnSpc>
                <a:spcPct val="120000"/>
              </a:lnSpc>
              <a:spcAft>
                <a:spcPts val="600"/>
              </a:spcAft>
            </a:pPr>
            <a:r>
              <a:rPr lang="zh-CN" altLang="zh-CN" dirty="0" smtClean="0">
                <a:solidFill>
                  <a:srgbClr val="EB7C11"/>
                </a:solidFill>
              </a:rPr>
              <a:t>互操作测试</a:t>
            </a:r>
            <a:r>
              <a:rPr lang="zh-CN" altLang="zh-CN" dirty="0" smtClean="0"/>
              <a:t>，测试与</a:t>
            </a:r>
            <a:r>
              <a:rPr lang="zh-CN" altLang="en-US" dirty="0" smtClean="0"/>
              <a:t>外界</a:t>
            </a:r>
            <a:r>
              <a:rPr lang="zh-CN" altLang="zh-CN" dirty="0" smtClean="0"/>
              <a:t>系统进行交互的能力</a:t>
            </a:r>
            <a:endParaRPr lang="zh-CN" altLang="zh-CN" dirty="0" smtClean="0">
              <a:solidFill>
                <a:srgbClr val="EB7C11"/>
              </a:solidFill>
            </a:endParaRPr>
          </a:p>
          <a:p>
            <a:pPr lvl="1">
              <a:lnSpc>
                <a:spcPct val="120000"/>
              </a:lnSpc>
              <a:spcAft>
                <a:spcPts val="600"/>
              </a:spcAft>
            </a:pPr>
            <a:r>
              <a:rPr lang="zh-CN" altLang="en-US" dirty="0" smtClean="0">
                <a:solidFill>
                  <a:srgbClr val="EB7C11"/>
                </a:solidFill>
              </a:rPr>
              <a:t>信息</a:t>
            </a:r>
            <a:r>
              <a:rPr lang="zh-CN" altLang="zh-CN" dirty="0" smtClean="0">
                <a:solidFill>
                  <a:srgbClr val="EB7C11"/>
                </a:solidFill>
              </a:rPr>
              <a:t>安全测试</a:t>
            </a:r>
            <a:r>
              <a:rPr lang="zh-CN" altLang="zh-CN" dirty="0" smtClean="0"/>
              <a:t>，对于安全性有较高需求的软件，则须做专门的信息安全测试</a:t>
            </a:r>
            <a:endParaRPr lang="zh-CN" altLang="zh-CN" dirty="0" smtClean="0"/>
          </a:p>
          <a:p>
            <a:pPr>
              <a:lnSpc>
                <a:spcPct val="120000"/>
              </a:lnSpc>
              <a:spcAft>
                <a:spcPts val="600"/>
              </a:spcAft>
            </a:pPr>
            <a:r>
              <a:rPr lang="zh-CN" altLang="en-US" dirty="0" smtClean="0"/>
              <a:t>采用人工测试或自动化测试方法</a:t>
            </a:r>
            <a:endParaRPr lang="en-US" altLang="zh-CN" dirty="0" smtClean="0"/>
          </a:p>
          <a:p>
            <a:pPr>
              <a:lnSpc>
                <a:spcPct val="120000"/>
              </a:lnSpc>
              <a:spcAft>
                <a:spcPts val="600"/>
              </a:spcAft>
            </a:pPr>
            <a:r>
              <a:rPr lang="zh-CN" altLang="en-US" dirty="0" smtClean="0"/>
              <a:t>自动化</a:t>
            </a:r>
            <a:r>
              <a:rPr lang="zh-CN" altLang="en-US" dirty="0"/>
              <a:t>的功能测试工具，又称为回归测试工具，或</a:t>
            </a:r>
            <a:r>
              <a:rPr lang="en-US" altLang="zh-CN" dirty="0"/>
              <a:t>UI</a:t>
            </a:r>
            <a:r>
              <a:rPr lang="zh-CN" altLang="en-US" dirty="0"/>
              <a:t>测试工具，例如</a:t>
            </a:r>
            <a:endParaRPr lang="en-US" altLang="zh-CN" dirty="0"/>
          </a:p>
          <a:p>
            <a:pPr lvl="1">
              <a:lnSpc>
                <a:spcPct val="120000"/>
              </a:lnSpc>
              <a:spcAft>
                <a:spcPts val="600"/>
              </a:spcAft>
            </a:pPr>
            <a:r>
              <a:rPr lang="en-US" altLang="zh-CN" sz="2400" dirty="0"/>
              <a:t>Web</a:t>
            </a:r>
            <a:r>
              <a:rPr lang="zh-CN" altLang="en-US" sz="2400" dirty="0"/>
              <a:t>应用的开源</a:t>
            </a:r>
            <a:r>
              <a:rPr lang="en-US" altLang="zh-CN" sz="2400" dirty="0"/>
              <a:t>Selenium</a:t>
            </a:r>
            <a:r>
              <a:rPr lang="zh-CN" altLang="en-US" sz="2400" dirty="0"/>
              <a:t>工具</a:t>
            </a:r>
            <a:endParaRPr lang="en-US" altLang="zh-CN" sz="2400" dirty="0"/>
          </a:p>
          <a:p>
            <a:pPr lvl="1">
              <a:lnSpc>
                <a:spcPct val="120000"/>
              </a:lnSpc>
              <a:spcAft>
                <a:spcPts val="600"/>
              </a:spcAft>
            </a:pPr>
            <a:r>
              <a:rPr lang="en-US" altLang="zh-CN" sz="2400" dirty="0"/>
              <a:t>App</a:t>
            </a:r>
            <a:r>
              <a:rPr lang="zh-CN" altLang="en-US" sz="2400" dirty="0"/>
              <a:t>应用的开源</a:t>
            </a:r>
            <a:r>
              <a:rPr lang="en-US" altLang="zh-CN" sz="2400" dirty="0" err="1"/>
              <a:t>Appium</a:t>
            </a:r>
            <a:r>
              <a:rPr lang="zh-CN" altLang="en-US" dirty="0" smtClean="0"/>
              <a:t>工具</a:t>
            </a:r>
            <a:endParaRPr lang="zh-CN" altLang="zh-CN"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p:txBody>
          <a:bodyPr/>
          <a:lstStyle/>
          <a:p>
            <a:r>
              <a:rPr lang="zh-CN" altLang="en-US" dirty="0" smtClean="0"/>
              <a:t>示例 </a:t>
            </a:r>
            <a:endParaRPr lang="zh-CN" altLang="en-US" dirty="0"/>
          </a:p>
        </p:txBody>
      </p:sp>
      <p:sp>
        <p:nvSpPr>
          <p:cNvPr id="13" name="内容占位符 12"/>
          <p:cNvSpPr>
            <a:spLocks noGrp="1"/>
          </p:cNvSpPr>
          <p:nvPr>
            <p:ph idx="1"/>
          </p:nvPr>
        </p:nvSpPr>
        <p:spPr>
          <a:xfrm>
            <a:off x="279055" y="1235469"/>
            <a:ext cx="5979009" cy="5288241"/>
          </a:xfrm>
        </p:spPr>
        <p:txBody>
          <a:bodyPr/>
          <a:lstStyle/>
          <a:p>
            <a:r>
              <a:rPr lang="zh-CN" altLang="zh-CN" dirty="0"/>
              <a:t>例如，</a:t>
            </a:r>
            <a:r>
              <a:rPr lang="en-US" altLang="zh-CN" dirty="0"/>
              <a:t>4S</a:t>
            </a:r>
            <a:r>
              <a:rPr lang="zh-CN" altLang="zh-CN" dirty="0"/>
              <a:t>系统的系统测试时</a:t>
            </a:r>
            <a:endParaRPr lang="en-US" altLang="zh-CN" dirty="0"/>
          </a:p>
          <a:p>
            <a:pPr lvl="1"/>
            <a:r>
              <a:rPr lang="zh-CN" altLang="zh-CN" dirty="0"/>
              <a:t>采用人工测试方式</a:t>
            </a:r>
            <a:r>
              <a:rPr lang="zh-CN" altLang="en-US" dirty="0"/>
              <a:t>进行</a:t>
            </a:r>
            <a:r>
              <a:rPr lang="zh-CN" altLang="en-US" dirty="0" smtClean="0"/>
              <a:t>功能测试</a:t>
            </a:r>
            <a:endParaRPr lang="en-US" altLang="zh-CN" dirty="0" smtClean="0"/>
          </a:p>
          <a:p>
            <a:pPr lvl="1"/>
            <a:r>
              <a:rPr lang="zh-CN" altLang="en-US" dirty="0" smtClean="0"/>
              <a:t>场景法：</a:t>
            </a:r>
            <a:r>
              <a:rPr lang="zh-CN" altLang="zh-CN" dirty="0" smtClean="0"/>
              <a:t>按</a:t>
            </a:r>
            <a:r>
              <a:rPr lang="zh-CN" altLang="zh-CN" dirty="0"/>
              <a:t>其用例模型为每个用例的各个基本流和备选流分别设计了测试用例</a:t>
            </a:r>
            <a:r>
              <a:rPr lang="zh-CN" altLang="en-US" dirty="0"/>
              <a:t>。</a:t>
            </a:r>
            <a:endParaRPr lang="en-US" altLang="zh-CN" dirty="0"/>
          </a:p>
          <a:p>
            <a:pPr lvl="1"/>
            <a:r>
              <a:rPr lang="zh-CN" altLang="en-US" dirty="0"/>
              <a:t>输入输出的测试</a:t>
            </a:r>
            <a:r>
              <a:rPr lang="en-US" altLang="zh-CN" dirty="0"/>
              <a:t>: </a:t>
            </a:r>
            <a:r>
              <a:rPr lang="zh-CN" altLang="en-US" dirty="0"/>
              <a:t>等价类划分、边界值分析、判定表法</a:t>
            </a:r>
            <a:r>
              <a:rPr lang="zh-CN" altLang="en-US" dirty="0" smtClean="0"/>
              <a:t>、错误猜测法</a:t>
            </a:r>
            <a:endParaRPr lang="zh-CN" altLang="en-US" dirty="0"/>
          </a:p>
          <a:p>
            <a:endParaRPr lang="zh-CN" altLang="en-US" sz="2200"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14" name="Rectangle 2"/>
          <p:cNvSpPr>
            <a:spLocks noChangeArrowheads="1"/>
          </p:cNvSpPr>
          <p:nvPr/>
        </p:nvSpPr>
        <p:spPr bwMode="auto">
          <a:xfrm>
            <a:off x="6309683" y="1377637"/>
            <a:ext cx="5746747" cy="3992203"/>
          </a:xfrm>
          <a:prstGeom prst="rect">
            <a:avLst/>
          </a:prstGeom>
          <a:solidFill>
            <a:srgbClr val="DDDDDD"/>
          </a:solidFill>
          <a:ln w="9525">
            <a:solidFill>
              <a:schemeClr val="tx1"/>
            </a:solidFill>
            <a:miter lim="800000"/>
          </a:ln>
        </p:spPr>
        <p:txBody>
          <a:bodyPr wrap="none" lIns="107950" tIns="53975" rIns="107950" bIns="53975"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5" name="Rectangle 4"/>
          <p:cNvSpPr txBox="1">
            <a:spLocks noChangeArrowheads="1"/>
          </p:cNvSpPr>
          <p:nvPr/>
        </p:nvSpPr>
        <p:spPr>
          <a:xfrm>
            <a:off x="6309683" y="1482412"/>
            <a:ext cx="5584515" cy="3998041"/>
          </a:xfrm>
          <a:prstGeom prst="rect">
            <a:avLst/>
          </a:prstGeom>
        </p:spPr>
        <p:txBody>
          <a:bodyPr/>
          <a:lstStyle>
            <a:lvl1pPr marL="446405" indent="-446405" algn="l" defTabSz="914400" rtl="0" eaLnBrk="1" latinLnBrk="0" hangingPunct="1">
              <a:lnSpc>
                <a:spcPct val="130000"/>
              </a:lnSpc>
              <a:spcBef>
                <a:spcPts val="0"/>
              </a:spcBef>
              <a:spcAft>
                <a:spcPts val="300"/>
              </a:spcAft>
              <a:buClr>
                <a:srgbClr val="92D050"/>
              </a:buClr>
              <a:buFont typeface="Wingdings" panose="05000000000000000000" pitchFamily="2" charset="2"/>
              <a:buChar char="p"/>
              <a:defRPr sz="2400" kern="1200">
                <a:solidFill>
                  <a:schemeClr val="tx1"/>
                </a:solidFill>
                <a:latin typeface="+mn-lt"/>
                <a:ea typeface="+mn-ea"/>
                <a:cs typeface="+mn-cs"/>
              </a:defRPr>
            </a:lvl1pPr>
            <a:lvl2pPr marL="805180" indent="-347980" algn="l" defTabSz="914400" rtl="0" eaLnBrk="1" latinLnBrk="0" hangingPunct="1">
              <a:lnSpc>
                <a:spcPct val="130000"/>
              </a:lnSpc>
              <a:spcBef>
                <a:spcPts val="0"/>
              </a:spcBef>
              <a:spcAft>
                <a:spcPts val="300"/>
              </a:spcAft>
              <a:buClr>
                <a:srgbClr val="92D050"/>
              </a:buClr>
              <a:buFont typeface="Wingdings" panose="05000000000000000000" pitchFamily="2" charset="2"/>
              <a:buChar char="n"/>
              <a:defRPr sz="2200" kern="1200">
                <a:solidFill>
                  <a:schemeClr val="tx1"/>
                </a:solidFill>
                <a:latin typeface="+mn-lt"/>
                <a:ea typeface="+mn-ea"/>
                <a:cs typeface="+mn-cs"/>
              </a:defRPr>
            </a:lvl2pPr>
            <a:lvl3pPr marL="1252855" indent="-33845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800" kern="1200">
                <a:solidFill>
                  <a:schemeClr val="tx1"/>
                </a:solidFill>
                <a:latin typeface="+mn-lt"/>
                <a:ea typeface="+mn-ea"/>
                <a:cs typeface="+mn-cs"/>
              </a:defRPr>
            </a:lvl3pPr>
            <a:lvl4pPr marL="1698625" indent="-32702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600" kern="1200">
                <a:solidFill>
                  <a:schemeClr val="tx1"/>
                </a:solidFill>
                <a:latin typeface="+mn-lt"/>
                <a:ea typeface="+mn-ea"/>
                <a:cs typeface="+mn-cs"/>
              </a:defRPr>
            </a:lvl4pPr>
            <a:lvl5pPr marL="2155825" indent="-327025" algn="l" defTabSz="914400" rtl="0" eaLnBrk="1" latinLnBrk="0" hangingPunct="1">
              <a:lnSpc>
                <a:spcPct val="130000"/>
              </a:lnSpc>
              <a:spcBef>
                <a:spcPts val="0"/>
              </a:spcBef>
              <a:spcAft>
                <a:spcPts val="300"/>
              </a:spcAft>
              <a:buClr>
                <a:srgbClr val="92D050"/>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00000"/>
              </a:lnSpc>
              <a:buFont typeface="Wingdings" panose="05000000000000000000" pitchFamily="2" charset="2"/>
              <a:buNone/>
            </a:pPr>
            <a:r>
              <a:rPr lang="zh-CN" altLang="en-US" sz="1800" dirty="0" smtClean="0">
                <a:latin typeface="+mn-ea"/>
              </a:rPr>
              <a:t>基本流 </a:t>
            </a:r>
            <a:r>
              <a:rPr lang="en-US" altLang="zh-CN" sz="1800" dirty="0" smtClean="0">
                <a:latin typeface="+mn-ea"/>
              </a:rPr>
              <a:t>Basic Flow</a:t>
            </a:r>
            <a:endParaRPr lang="en-US" altLang="zh-CN" sz="1800" dirty="0" smtClean="0">
              <a:latin typeface="+mn-ea"/>
            </a:endParaRPr>
          </a:p>
          <a:p>
            <a:pPr marL="796925" lvl="1" indent="-342900">
              <a:lnSpc>
                <a:spcPct val="100000"/>
              </a:lnSpc>
              <a:buClrTx/>
              <a:buFont typeface="+mj-lt"/>
              <a:buAutoNum type="arabicPeriod"/>
            </a:pPr>
            <a:r>
              <a:rPr lang="en-US" altLang="zh-CN" sz="1800" dirty="0" smtClean="0">
                <a:latin typeface="+mn-ea"/>
              </a:rPr>
              <a:t>Customer logs on</a:t>
            </a:r>
            <a:endParaRPr lang="en-US" altLang="zh-CN" sz="1800" dirty="0" smtClean="0">
              <a:latin typeface="+mn-ea"/>
            </a:endParaRPr>
          </a:p>
          <a:p>
            <a:pPr marL="796925" lvl="1" indent="-342900">
              <a:lnSpc>
                <a:spcPct val="100000"/>
              </a:lnSpc>
              <a:buClrTx/>
              <a:buFont typeface="+mj-lt"/>
              <a:buAutoNum type="arabicPeriod"/>
            </a:pPr>
            <a:r>
              <a:rPr lang="en-US" altLang="zh-CN" sz="1800" dirty="0" smtClean="0">
                <a:latin typeface="+mn-ea"/>
              </a:rPr>
              <a:t>Customer selects ‘Get Quote’ function</a:t>
            </a:r>
            <a:endParaRPr lang="en-US" altLang="zh-CN" sz="1800" dirty="0" smtClean="0">
              <a:latin typeface="+mn-ea"/>
            </a:endParaRPr>
          </a:p>
          <a:p>
            <a:pPr marL="796925" lvl="1" indent="-342900">
              <a:lnSpc>
                <a:spcPct val="100000"/>
              </a:lnSpc>
              <a:buClrTx/>
              <a:buFont typeface="+mj-lt"/>
              <a:buAutoNum type="arabicPeriod"/>
            </a:pPr>
            <a:r>
              <a:rPr lang="en-US" altLang="zh-CN" sz="1800" dirty="0" smtClean="0">
                <a:latin typeface="+mn-ea"/>
              </a:rPr>
              <a:t>Customer selects stock trading symbol</a:t>
            </a:r>
            <a:endParaRPr lang="en-US" altLang="zh-CN" sz="1800" dirty="0" smtClean="0">
              <a:latin typeface="+mn-ea"/>
            </a:endParaRPr>
          </a:p>
          <a:p>
            <a:pPr marL="796925" lvl="1" indent="-342900">
              <a:lnSpc>
                <a:spcPct val="100000"/>
              </a:lnSpc>
              <a:buClrTx/>
              <a:buFont typeface="+mj-lt"/>
              <a:buAutoNum type="arabicPeriod"/>
            </a:pPr>
            <a:r>
              <a:rPr lang="en-US" altLang="zh-CN" sz="1800" dirty="0" smtClean="0">
                <a:latin typeface="+mn-ea"/>
              </a:rPr>
              <a:t>Get desired quote from Quote System</a:t>
            </a:r>
            <a:endParaRPr lang="en-US" altLang="zh-CN" sz="1800" dirty="0" smtClean="0">
              <a:latin typeface="+mn-ea"/>
            </a:endParaRPr>
          </a:p>
          <a:p>
            <a:pPr marL="796925" lvl="1" indent="-342900">
              <a:lnSpc>
                <a:spcPct val="100000"/>
              </a:lnSpc>
              <a:buClrTx/>
              <a:buFont typeface="+mj-lt"/>
              <a:buAutoNum type="arabicPeriod"/>
            </a:pPr>
            <a:r>
              <a:rPr lang="en-US" altLang="zh-CN" sz="1800" dirty="0" smtClean="0">
                <a:latin typeface="+mn-ea"/>
              </a:rPr>
              <a:t>Display quote</a:t>
            </a:r>
            <a:endParaRPr lang="en-US" altLang="zh-CN" sz="1800" dirty="0" smtClean="0">
              <a:latin typeface="+mn-ea"/>
            </a:endParaRPr>
          </a:p>
          <a:p>
            <a:pPr marL="796925" lvl="1" indent="-342900">
              <a:lnSpc>
                <a:spcPct val="100000"/>
              </a:lnSpc>
              <a:buClrTx/>
              <a:buFont typeface="+mj-lt"/>
              <a:buAutoNum type="arabicPeriod"/>
            </a:pPr>
            <a:r>
              <a:rPr lang="en-US" altLang="zh-CN" sz="1800" dirty="0" smtClean="0">
                <a:latin typeface="+mn-ea"/>
              </a:rPr>
              <a:t>Customer gets other quotes</a:t>
            </a:r>
            <a:endParaRPr lang="en-US" altLang="zh-CN" sz="1800" dirty="0" smtClean="0">
              <a:latin typeface="+mn-ea"/>
            </a:endParaRPr>
          </a:p>
          <a:p>
            <a:pPr marL="796925" lvl="1" indent="-342900">
              <a:lnSpc>
                <a:spcPct val="100000"/>
              </a:lnSpc>
              <a:buClrTx/>
              <a:buFont typeface="+mj-lt"/>
              <a:buAutoNum type="arabicPeriod"/>
            </a:pPr>
            <a:r>
              <a:rPr lang="en-US" altLang="zh-CN" sz="1800" dirty="0" smtClean="0">
                <a:latin typeface="+mn-ea"/>
              </a:rPr>
              <a:t>Customer logs off</a:t>
            </a:r>
            <a:endParaRPr lang="en-US" altLang="zh-CN" sz="1800" dirty="0" smtClean="0">
              <a:latin typeface="+mn-ea"/>
            </a:endParaRPr>
          </a:p>
          <a:p>
            <a:pPr marL="609600" indent="-609600">
              <a:lnSpc>
                <a:spcPct val="100000"/>
              </a:lnSpc>
              <a:buFont typeface="Wingdings" panose="05000000000000000000" pitchFamily="2" charset="2"/>
              <a:buNone/>
            </a:pPr>
            <a:r>
              <a:rPr lang="zh-CN" altLang="en-US" sz="1800" dirty="0" smtClean="0">
                <a:latin typeface="+mn-ea"/>
              </a:rPr>
              <a:t>备选流 </a:t>
            </a:r>
            <a:r>
              <a:rPr lang="en-US" altLang="zh-CN" sz="1800" dirty="0" smtClean="0">
                <a:latin typeface="+mn-ea"/>
              </a:rPr>
              <a:t>Alternative Flows</a:t>
            </a:r>
            <a:endParaRPr lang="en-US" altLang="zh-CN" sz="1800" dirty="0" smtClean="0">
              <a:latin typeface="+mn-ea"/>
            </a:endParaRPr>
          </a:p>
          <a:p>
            <a:pPr marL="987425" lvl="1" indent="-533400">
              <a:lnSpc>
                <a:spcPct val="100000"/>
              </a:lnSpc>
              <a:buFont typeface="Wingdings" panose="05000000000000000000" pitchFamily="2" charset="2"/>
              <a:buNone/>
            </a:pPr>
            <a:r>
              <a:rPr lang="en-US" altLang="zh-CN" sz="1800" dirty="0" smtClean="0">
                <a:latin typeface="+mn-ea"/>
              </a:rPr>
              <a:t>A1. Unidentified Trading Customer </a:t>
            </a:r>
            <a:endParaRPr lang="en-US" altLang="zh-CN" sz="1800" dirty="0" smtClean="0">
              <a:latin typeface="+mn-ea"/>
            </a:endParaRPr>
          </a:p>
          <a:p>
            <a:pPr marL="987425" lvl="1" indent="-533400">
              <a:lnSpc>
                <a:spcPct val="100000"/>
              </a:lnSpc>
              <a:buFont typeface="Wingdings" panose="05000000000000000000" pitchFamily="2" charset="2"/>
              <a:buNone/>
            </a:pPr>
            <a:r>
              <a:rPr lang="en-US" altLang="zh-CN" sz="1800" dirty="0" smtClean="0">
                <a:latin typeface="+mn-ea"/>
              </a:rPr>
              <a:t>A2. Quote System Unavailable </a:t>
            </a:r>
            <a:endParaRPr lang="en-US" altLang="zh-CN" sz="1800" dirty="0" smtClean="0">
              <a:latin typeface="+mn-ea"/>
            </a:endParaRPr>
          </a:p>
          <a:p>
            <a:pPr marL="987425" lvl="1" indent="-533400">
              <a:lnSpc>
                <a:spcPct val="100000"/>
              </a:lnSpc>
              <a:buFont typeface="Wingdings" panose="05000000000000000000" pitchFamily="2" charset="2"/>
              <a:buNone/>
            </a:pPr>
            <a:r>
              <a:rPr lang="en-US" altLang="zh-CN" sz="1800" dirty="0" smtClean="0">
                <a:latin typeface="+mn-ea"/>
              </a:rPr>
              <a:t>A3. Quit</a:t>
            </a:r>
            <a:endParaRPr lang="en-US" altLang="zh-CN" sz="1800" dirty="0">
              <a:latin typeface="+mn-ea"/>
            </a:endParaRPr>
          </a:p>
        </p:txBody>
      </p:sp>
      <p:sp>
        <p:nvSpPr>
          <p:cNvPr id="16" name="文本框 15"/>
          <p:cNvSpPr txBox="1"/>
          <p:nvPr/>
        </p:nvSpPr>
        <p:spPr>
          <a:xfrm>
            <a:off x="7720781" y="5577645"/>
            <a:ext cx="2390398" cy="369332"/>
          </a:xfrm>
          <a:prstGeom prst="rect">
            <a:avLst/>
          </a:prstGeom>
          <a:noFill/>
        </p:spPr>
        <p:txBody>
          <a:bodyPr wrap="none" rtlCol="0">
            <a:spAutoFit/>
          </a:bodyPr>
          <a:lstStyle/>
          <a:p>
            <a:r>
              <a:rPr lang="zh-CN" altLang="en-US" dirty="0" smtClean="0"/>
              <a:t>场景法：</a:t>
            </a:r>
            <a:r>
              <a:rPr lang="en-US" altLang="zh-CN" dirty="0" smtClean="0"/>
              <a:t>4</a:t>
            </a:r>
            <a:r>
              <a:rPr lang="zh-CN" altLang="en-US" dirty="0" smtClean="0"/>
              <a:t>个测试用例</a:t>
            </a:r>
            <a:endParaRPr lang="zh-CN" altLang="en-US" dirty="0"/>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信息安全测试</a:t>
            </a:r>
            <a:endParaRPr lang="zh-CN" altLang="en-US" dirty="0"/>
          </a:p>
        </p:txBody>
      </p:sp>
      <p:sp>
        <p:nvSpPr>
          <p:cNvPr id="3" name="内容占位符 2"/>
          <p:cNvSpPr>
            <a:spLocks noGrp="1"/>
          </p:cNvSpPr>
          <p:nvPr>
            <p:ph idx="1"/>
          </p:nvPr>
        </p:nvSpPr>
        <p:spPr/>
        <p:txBody>
          <a:bodyPr/>
          <a:lstStyle/>
          <a:p>
            <a:pPr lvl="0"/>
            <a:r>
              <a:rPr lang="zh-CN" altLang="en-US" dirty="0" smtClean="0">
                <a:solidFill>
                  <a:srgbClr val="EB7C1F"/>
                </a:solidFill>
              </a:rPr>
              <a:t>权限控制测试</a:t>
            </a:r>
            <a:endParaRPr lang="en-US" altLang="zh-CN" dirty="0" smtClean="0">
              <a:solidFill>
                <a:srgbClr val="EB7C1F"/>
              </a:solidFill>
            </a:endParaRPr>
          </a:p>
          <a:p>
            <a:pPr lvl="1"/>
            <a:r>
              <a:rPr lang="zh-CN" altLang="zh-CN" dirty="0" smtClean="0"/>
              <a:t>测试</a:t>
            </a:r>
            <a:r>
              <a:rPr lang="zh-CN" altLang="zh-CN" dirty="0"/>
              <a:t>系统的认证、授权、鉴权和权限控制，确保用户在所授的权限内进行功能的操作和数据的存取。</a:t>
            </a:r>
            <a:endParaRPr lang="zh-CN" altLang="zh-CN" dirty="0"/>
          </a:p>
          <a:p>
            <a:pPr lvl="0"/>
            <a:r>
              <a:rPr lang="zh-CN" altLang="zh-CN" dirty="0">
                <a:solidFill>
                  <a:srgbClr val="EB7C1F"/>
                </a:solidFill>
              </a:rPr>
              <a:t>漏洞</a:t>
            </a:r>
            <a:r>
              <a:rPr lang="zh-CN" altLang="zh-CN" dirty="0" smtClean="0">
                <a:solidFill>
                  <a:srgbClr val="EB7C1F"/>
                </a:solidFill>
              </a:rPr>
              <a:t>检测</a:t>
            </a:r>
            <a:endParaRPr lang="en-US" altLang="zh-CN" dirty="0" smtClean="0">
              <a:solidFill>
                <a:srgbClr val="EB7C1F"/>
              </a:solidFill>
            </a:endParaRPr>
          </a:p>
          <a:p>
            <a:pPr lvl="1"/>
            <a:r>
              <a:rPr lang="zh-CN" altLang="zh-CN" dirty="0" smtClean="0"/>
              <a:t>基于</a:t>
            </a:r>
            <a:r>
              <a:rPr lang="zh-CN" altLang="zh-CN" dirty="0"/>
              <a:t>漏洞数据库，通过漏洞扫描工具采用静态和动态手段对系统的安全脆弱性进行检测，发现漏洞。</a:t>
            </a:r>
            <a:endParaRPr lang="zh-CN" altLang="zh-CN" dirty="0"/>
          </a:p>
          <a:p>
            <a:pPr lvl="0"/>
            <a:r>
              <a:rPr lang="zh-CN" altLang="zh-CN" dirty="0">
                <a:solidFill>
                  <a:srgbClr val="EB7C1F"/>
                </a:solidFill>
              </a:rPr>
              <a:t>安全</a:t>
            </a:r>
            <a:r>
              <a:rPr lang="zh-CN" altLang="zh-CN" dirty="0" smtClean="0">
                <a:solidFill>
                  <a:srgbClr val="EB7C1F"/>
                </a:solidFill>
              </a:rPr>
              <a:t>攻击</a:t>
            </a:r>
            <a:endParaRPr lang="en-US" altLang="zh-CN" dirty="0" smtClean="0">
              <a:solidFill>
                <a:srgbClr val="EB7C1F"/>
              </a:solidFill>
            </a:endParaRPr>
          </a:p>
          <a:p>
            <a:pPr lvl="1"/>
            <a:r>
              <a:rPr lang="zh-CN" altLang="zh-CN" dirty="0" smtClean="0"/>
              <a:t>进行</a:t>
            </a:r>
            <a:r>
              <a:rPr lang="zh-CN" altLang="zh-CN" dirty="0"/>
              <a:t>威胁建模，找出可以实施渗透攻击的攻击点，进行验证。</a:t>
            </a:r>
            <a:endParaRPr lang="zh-CN" altLang="zh-CN" dirty="0"/>
          </a:p>
          <a:p>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a:t>
            </a:r>
            <a:r>
              <a:rPr lang="zh-CN" altLang="en-US" dirty="0" smtClean="0"/>
              <a:t>安全测试</a:t>
            </a:r>
            <a:br>
              <a:rPr lang="zh-CN" altLang="en-US" dirty="0"/>
            </a:br>
            <a:endParaRPr lang="zh-CN" altLang="en-US" dirty="0"/>
          </a:p>
        </p:txBody>
      </p:sp>
      <p:sp>
        <p:nvSpPr>
          <p:cNvPr id="5" name="内容占位符 4"/>
          <p:cNvSpPr>
            <a:spLocks noGrp="1"/>
          </p:cNvSpPr>
          <p:nvPr>
            <p:ph idx="1"/>
          </p:nvPr>
        </p:nvSpPr>
        <p:spPr>
          <a:xfrm>
            <a:off x="612000" y="1181770"/>
            <a:ext cx="11157857" cy="562806"/>
          </a:xfrm>
        </p:spPr>
        <p:txBody>
          <a:bodyPr/>
          <a:lstStyle/>
          <a:p>
            <a:pPr marL="0" indent="0" algn="ctr">
              <a:buNone/>
            </a:pPr>
            <a:r>
              <a:rPr lang="zh-CN" altLang="en-US" dirty="0">
                <a:solidFill>
                  <a:srgbClr val="EB7C1F"/>
                </a:solidFill>
              </a:rPr>
              <a:t>常见的面向</a:t>
            </a:r>
            <a:r>
              <a:rPr lang="en-US" altLang="zh-CN" dirty="0">
                <a:solidFill>
                  <a:srgbClr val="EB7C1F"/>
                </a:solidFill>
              </a:rPr>
              <a:t>Web</a:t>
            </a:r>
            <a:r>
              <a:rPr lang="zh-CN" altLang="en-US" dirty="0">
                <a:solidFill>
                  <a:srgbClr val="EB7C1F"/>
                </a:solidFill>
              </a:rPr>
              <a:t>应用的信息安全测试的测试内容</a:t>
            </a:r>
            <a:endParaRPr lang="zh-CN" altLang="en-US" dirty="0">
              <a:solidFill>
                <a:srgbClr val="EB7C1F"/>
              </a:solidFill>
            </a:endParaRPr>
          </a:p>
          <a:p>
            <a:endParaRPr lang="zh-CN" altLang="en-US" dirty="0">
              <a:solidFill>
                <a:srgbClr val="EB7C1F"/>
              </a:solidFill>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graphicFrame>
        <p:nvGraphicFramePr>
          <p:cNvPr id="6" name="表格 5"/>
          <p:cNvGraphicFramePr>
            <a:graphicFrameLocks noGrp="1"/>
          </p:cNvGraphicFramePr>
          <p:nvPr/>
        </p:nvGraphicFramePr>
        <p:xfrm>
          <a:off x="285994" y="1748331"/>
          <a:ext cx="11672768" cy="4892040"/>
        </p:xfrm>
        <a:graphic>
          <a:graphicData uri="http://schemas.openxmlformats.org/drawingml/2006/table">
            <a:tbl>
              <a:tblPr firstRow="1" firstCol="1" lastRow="1" lastCol="1" bandRow="1" bandCol="1">
                <a:tableStyleId>{5940675A-B579-460E-94D1-54222C63F5DA}</a:tableStyleId>
              </a:tblPr>
              <a:tblGrid>
                <a:gridCol w="3086390"/>
                <a:gridCol w="8586378"/>
              </a:tblGrid>
              <a:tr h="0">
                <a:tc>
                  <a:txBody>
                    <a:bodyPr/>
                    <a:lstStyle/>
                    <a:p>
                      <a:pPr algn="ctr">
                        <a:spcAft>
                          <a:spcPts val="0"/>
                        </a:spcAft>
                      </a:pPr>
                      <a:r>
                        <a:rPr lang="zh-CN" sz="2000" b="1" kern="100" dirty="0">
                          <a:solidFill>
                            <a:schemeClr val="bg1"/>
                          </a:solidFill>
                          <a:effectLst/>
                          <a:ea typeface="Kaiti SC" panose="02010600040101010101"/>
                        </a:rPr>
                        <a:t>类型</a:t>
                      </a:r>
                      <a:endParaRPr lang="zh-CN" sz="2000" b="1" kern="100" dirty="0">
                        <a:solidFill>
                          <a:schemeClr val="bg1"/>
                        </a:solidFill>
                        <a:effectLst/>
                        <a:latin typeface="Times New Roman" panose="02020603050405020304" pitchFamily="18" charset="0"/>
                        <a:ea typeface="Kaiti SC" panose="02010600040101010101"/>
                      </a:endParaRPr>
                    </a:p>
                  </a:txBody>
                  <a:tcPr marL="68580" marR="68580" marT="17780" marB="17780">
                    <a:solidFill>
                      <a:srgbClr val="0070C0"/>
                    </a:solidFill>
                  </a:tcPr>
                </a:tc>
                <a:tc>
                  <a:txBody>
                    <a:bodyPr/>
                    <a:lstStyle/>
                    <a:p>
                      <a:pPr algn="ctr">
                        <a:spcAft>
                          <a:spcPts val="0"/>
                        </a:spcAft>
                      </a:pPr>
                      <a:r>
                        <a:rPr lang="zh-CN" sz="2000" b="1" kern="100">
                          <a:solidFill>
                            <a:schemeClr val="bg1"/>
                          </a:solidFill>
                          <a:effectLst/>
                          <a:ea typeface="Kaiti SC" panose="02010600040101010101"/>
                        </a:rPr>
                        <a:t>测试内容</a:t>
                      </a:r>
                      <a:endParaRPr lang="zh-CN" sz="2000" b="1" kern="100">
                        <a:solidFill>
                          <a:schemeClr val="bg1"/>
                        </a:solidFill>
                        <a:effectLst/>
                        <a:latin typeface="Times New Roman" panose="02020603050405020304" pitchFamily="18" charset="0"/>
                        <a:ea typeface="Kaiti SC" panose="02010600040101010101"/>
                      </a:endParaRPr>
                    </a:p>
                  </a:txBody>
                  <a:tcPr marL="68580" marR="68580" marT="17780" marB="17780">
                    <a:solidFill>
                      <a:srgbClr val="0070C0"/>
                    </a:solidFill>
                  </a:tcPr>
                </a:tc>
              </a:tr>
              <a:tr h="0">
                <a:tc>
                  <a:txBody>
                    <a:bodyPr/>
                    <a:lstStyle/>
                    <a:p>
                      <a:pPr marL="0" indent="14605" algn="l">
                        <a:spcAft>
                          <a:spcPts val="0"/>
                        </a:spcAft>
                      </a:pPr>
                      <a:r>
                        <a:rPr lang="zh-CN" sz="1900" kern="100" dirty="0">
                          <a:effectLst/>
                          <a:ea typeface="Kaiti SC" panose="02010600040101010101"/>
                        </a:rPr>
                        <a:t>服务器信息测试</a:t>
                      </a:r>
                      <a:endParaRPr lang="zh-CN" sz="1900" kern="100" dirty="0">
                        <a:effectLst/>
                        <a:latin typeface="Times New Roman" panose="02020603050405020304" pitchFamily="18" charset="0"/>
                        <a:ea typeface="Kaiti SC" panose="02010600040101010101"/>
                        <a:cs typeface="宋体" panose="02010600030101010101" pitchFamily="2" charset="-122"/>
                      </a:endParaRPr>
                    </a:p>
                  </a:txBody>
                  <a:tcPr marL="68580" marR="68580" marT="17780" marB="17780"/>
                </a:tc>
                <a:tc>
                  <a:txBody>
                    <a:bodyPr/>
                    <a:lstStyle/>
                    <a:p>
                      <a:pPr marL="0" indent="14605" algn="just">
                        <a:spcAft>
                          <a:spcPts val="0"/>
                        </a:spcAft>
                      </a:pPr>
                      <a:r>
                        <a:rPr lang="zh-CN" sz="1900" kern="100" dirty="0">
                          <a:effectLst/>
                          <a:ea typeface="Kaiti SC" panose="02010600040101010101"/>
                        </a:rPr>
                        <a:t>运行账号测试；</a:t>
                      </a:r>
                      <a:r>
                        <a:rPr lang="en-US" sz="1900" kern="100" dirty="0">
                          <a:effectLst/>
                          <a:ea typeface="Kaiti SC" panose="02010600040101010101"/>
                        </a:rPr>
                        <a:t>web</a:t>
                      </a:r>
                      <a:r>
                        <a:rPr lang="zh-CN" sz="1900" kern="100" dirty="0">
                          <a:effectLst/>
                          <a:ea typeface="Kaiti SC" panose="02010600040101010101"/>
                        </a:rPr>
                        <a:t>服务器端口版本测试；</a:t>
                      </a:r>
                      <a:r>
                        <a:rPr lang="en-US" sz="1900" kern="100" dirty="0">
                          <a:effectLst/>
                          <a:ea typeface="Kaiti SC" panose="02010600040101010101"/>
                        </a:rPr>
                        <a:t>HTTP</a:t>
                      </a:r>
                      <a:r>
                        <a:rPr lang="zh-CN" sz="1900" kern="100" dirty="0">
                          <a:effectLst/>
                          <a:ea typeface="Kaiti SC" panose="02010600040101010101"/>
                        </a:rPr>
                        <a:t>方法测试</a:t>
                      </a:r>
                      <a:endParaRPr lang="zh-CN" sz="1900" kern="100" dirty="0">
                        <a:effectLst/>
                        <a:latin typeface="Times New Roman" panose="02020603050405020304" pitchFamily="18" charset="0"/>
                        <a:ea typeface="Kaiti SC" panose="02010600040101010101"/>
                        <a:cs typeface="宋体" panose="02010600030101010101" pitchFamily="2" charset="-122"/>
                      </a:endParaRPr>
                    </a:p>
                  </a:txBody>
                  <a:tcPr marL="68580" marR="68580" marT="17780" marB="17780"/>
                </a:tc>
              </a:tr>
              <a:tr h="0">
                <a:tc>
                  <a:txBody>
                    <a:bodyPr/>
                    <a:lstStyle/>
                    <a:p>
                      <a:pPr marL="0" indent="14605" algn="l" defTabSz="914400" rtl="0" eaLnBrk="1" latinLnBrk="0" hangingPunct="1">
                        <a:spcAft>
                          <a:spcPts val="0"/>
                        </a:spcAft>
                      </a:pPr>
                      <a:r>
                        <a:rPr lang="zh-CN" altLang="en-US" sz="1900" kern="100" dirty="0">
                          <a:solidFill>
                            <a:schemeClr val="tx1"/>
                          </a:solidFill>
                          <a:effectLst/>
                          <a:latin typeface="+mn-lt"/>
                          <a:ea typeface="Kaiti SC" panose="02010600040101010101"/>
                          <a:cs typeface="+mn-cs"/>
                        </a:rPr>
                        <a:t>文件目录测试</a:t>
                      </a:r>
                      <a:endParaRPr lang="zh-CN" altLang="en-US" sz="1900" kern="100" dirty="0">
                        <a:solidFill>
                          <a:schemeClr val="tx1"/>
                        </a:solidFill>
                        <a:effectLst/>
                        <a:latin typeface="+mn-lt"/>
                        <a:ea typeface="Kaiti SC" panose="02010600040101010101"/>
                        <a:cs typeface="+mn-cs"/>
                      </a:endParaRPr>
                    </a:p>
                  </a:txBody>
                  <a:tcPr marL="68580" marR="68580" marT="17780" marB="17780"/>
                </a:tc>
                <a:tc>
                  <a:txBody>
                    <a:bodyPr/>
                    <a:lstStyle/>
                    <a:p>
                      <a:pPr marL="0" indent="14605" algn="just">
                        <a:spcAft>
                          <a:spcPts val="0"/>
                        </a:spcAft>
                      </a:pPr>
                      <a:r>
                        <a:rPr lang="zh-CN" sz="1900" kern="100" dirty="0">
                          <a:effectLst/>
                          <a:ea typeface="Kaiti SC" panose="02010600040101010101"/>
                        </a:rPr>
                        <a:t>目录遍历测试；文件归档测试；目录列表测试</a:t>
                      </a:r>
                      <a:endParaRPr lang="zh-CN" sz="1900" kern="100" dirty="0">
                        <a:effectLst/>
                        <a:latin typeface="Times New Roman" panose="02020603050405020304" pitchFamily="18" charset="0"/>
                        <a:ea typeface="Kaiti SC" panose="02010600040101010101"/>
                        <a:cs typeface="宋体" panose="02010600030101010101" pitchFamily="2" charset="-122"/>
                      </a:endParaRPr>
                    </a:p>
                  </a:txBody>
                  <a:tcPr marL="68580" marR="68580" marT="17780" marB="17780"/>
                </a:tc>
              </a:tr>
              <a:tr h="0">
                <a:tc>
                  <a:txBody>
                    <a:bodyPr/>
                    <a:lstStyle/>
                    <a:p>
                      <a:pPr marL="0" indent="14605" algn="l" defTabSz="914400" rtl="0" eaLnBrk="1" latinLnBrk="0" hangingPunct="1">
                        <a:spcAft>
                          <a:spcPts val="0"/>
                        </a:spcAft>
                      </a:pPr>
                      <a:r>
                        <a:rPr lang="zh-CN" altLang="en-US" sz="1900" kern="100" dirty="0">
                          <a:solidFill>
                            <a:schemeClr val="tx1"/>
                          </a:solidFill>
                          <a:effectLst/>
                          <a:latin typeface="+mn-lt"/>
                          <a:ea typeface="Kaiti SC" panose="02010600040101010101"/>
                          <a:cs typeface="+mn-cs"/>
                        </a:rPr>
                        <a:t>认证测试</a:t>
                      </a:r>
                      <a:endParaRPr lang="zh-CN" altLang="en-US" sz="1900" kern="100" dirty="0">
                        <a:solidFill>
                          <a:schemeClr val="tx1"/>
                        </a:solidFill>
                        <a:effectLst/>
                        <a:latin typeface="+mn-lt"/>
                        <a:ea typeface="Kaiti SC" panose="02010600040101010101"/>
                        <a:cs typeface="+mn-cs"/>
                      </a:endParaRPr>
                    </a:p>
                  </a:txBody>
                  <a:tcPr marL="68580" marR="68580" marT="17780" marB="17780"/>
                </a:tc>
                <a:tc>
                  <a:txBody>
                    <a:bodyPr/>
                    <a:lstStyle/>
                    <a:p>
                      <a:pPr marL="0" indent="14605" algn="just">
                        <a:spcAft>
                          <a:spcPts val="0"/>
                        </a:spcAft>
                      </a:pPr>
                      <a:r>
                        <a:rPr lang="zh-CN" sz="1900" kern="100" dirty="0">
                          <a:effectLst/>
                          <a:ea typeface="Kaiti SC" panose="02010600040101010101"/>
                        </a:rPr>
                        <a:t>验证码测试；认证错误测试；找回、修改密码测试</a:t>
                      </a:r>
                      <a:endParaRPr lang="zh-CN" sz="1900" kern="100" dirty="0">
                        <a:effectLst/>
                        <a:latin typeface="Times New Roman" panose="02020603050405020304" pitchFamily="18" charset="0"/>
                        <a:ea typeface="Kaiti SC" panose="02010600040101010101"/>
                        <a:cs typeface="宋体" panose="02010600030101010101" pitchFamily="2" charset="-122"/>
                      </a:endParaRPr>
                    </a:p>
                  </a:txBody>
                  <a:tcPr marL="68580" marR="68580" marT="17780" marB="17780"/>
                </a:tc>
              </a:tr>
              <a:tr h="0">
                <a:tc>
                  <a:txBody>
                    <a:bodyPr/>
                    <a:lstStyle/>
                    <a:p>
                      <a:pPr marL="0" indent="14605" algn="l" defTabSz="914400" rtl="0" eaLnBrk="1" latinLnBrk="0" hangingPunct="1">
                        <a:spcAft>
                          <a:spcPts val="0"/>
                        </a:spcAft>
                      </a:pPr>
                      <a:r>
                        <a:rPr lang="zh-CN" altLang="en-US" sz="1900" kern="100">
                          <a:solidFill>
                            <a:schemeClr val="tx1"/>
                          </a:solidFill>
                          <a:effectLst/>
                          <a:latin typeface="+mn-lt"/>
                          <a:ea typeface="Kaiti SC" panose="02010600040101010101"/>
                          <a:cs typeface="+mn-cs"/>
                        </a:rPr>
                        <a:t>会话管理测试</a:t>
                      </a:r>
                      <a:endParaRPr lang="zh-CN" altLang="en-US" sz="1900" kern="100">
                        <a:solidFill>
                          <a:schemeClr val="tx1"/>
                        </a:solidFill>
                        <a:effectLst/>
                        <a:latin typeface="+mn-lt"/>
                        <a:ea typeface="Kaiti SC" panose="02010600040101010101"/>
                        <a:cs typeface="+mn-cs"/>
                      </a:endParaRPr>
                    </a:p>
                  </a:txBody>
                  <a:tcPr marL="68580" marR="68580" marT="17780" marB="17780"/>
                </a:tc>
                <a:tc>
                  <a:txBody>
                    <a:bodyPr/>
                    <a:lstStyle/>
                    <a:p>
                      <a:pPr marL="0" indent="14605" algn="just">
                        <a:spcAft>
                          <a:spcPts val="0"/>
                        </a:spcAft>
                      </a:pPr>
                      <a:r>
                        <a:rPr lang="zh-CN" sz="1900" kern="100" dirty="0">
                          <a:effectLst/>
                          <a:ea typeface="Kaiti SC" panose="02010600040101010101"/>
                        </a:rPr>
                        <a:t>会话超时测试；会话固定测试；会话标识随机性测试</a:t>
                      </a:r>
                      <a:endParaRPr lang="zh-CN" sz="1900" kern="100" dirty="0">
                        <a:effectLst/>
                        <a:latin typeface="Times New Roman" panose="02020603050405020304" pitchFamily="18" charset="0"/>
                        <a:ea typeface="Kaiti SC" panose="02010600040101010101"/>
                        <a:cs typeface="宋体" panose="02010600030101010101" pitchFamily="2" charset="-122"/>
                      </a:endParaRPr>
                    </a:p>
                  </a:txBody>
                  <a:tcPr marL="68580" marR="68580" marT="17780" marB="17780"/>
                </a:tc>
              </a:tr>
              <a:tr h="0">
                <a:tc>
                  <a:txBody>
                    <a:bodyPr/>
                    <a:lstStyle/>
                    <a:p>
                      <a:pPr marL="0" indent="14605" algn="l" defTabSz="914400" rtl="0" eaLnBrk="1" latinLnBrk="0" hangingPunct="1">
                        <a:spcAft>
                          <a:spcPts val="0"/>
                        </a:spcAft>
                      </a:pPr>
                      <a:r>
                        <a:rPr lang="zh-CN" altLang="en-US" sz="1900" kern="100" dirty="0">
                          <a:solidFill>
                            <a:schemeClr val="tx1"/>
                          </a:solidFill>
                          <a:effectLst/>
                          <a:latin typeface="+mn-lt"/>
                          <a:ea typeface="Kaiti SC" panose="02010600040101010101"/>
                          <a:cs typeface="+mn-cs"/>
                        </a:rPr>
                        <a:t>授权管理测试</a:t>
                      </a:r>
                      <a:endParaRPr lang="zh-CN" altLang="en-US" sz="1900" kern="100" dirty="0">
                        <a:solidFill>
                          <a:schemeClr val="tx1"/>
                        </a:solidFill>
                        <a:effectLst/>
                        <a:latin typeface="+mn-lt"/>
                        <a:ea typeface="Kaiti SC" panose="02010600040101010101"/>
                        <a:cs typeface="+mn-cs"/>
                      </a:endParaRPr>
                    </a:p>
                  </a:txBody>
                  <a:tcPr marL="68580" marR="68580" marT="17780" marB="17780"/>
                </a:tc>
                <a:tc>
                  <a:txBody>
                    <a:bodyPr/>
                    <a:lstStyle/>
                    <a:p>
                      <a:pPr marL="0" indent="14605" algn="just">
                        <a:spcAft>
                          <a:spcPts val="0"/>
                        </a:spcAft>
                      </a:pPr>
                      <a:r>
                        <a:rPr lang="zh-CN" sz="1900" kern="100" dirty="0">
                          <a:effectLst/>
                          <a:ea typeface="Kaiti SC" panose="02010600040101010101"/>
                        </a:rPr>
                        <a:t>横向越权测试；纵向越权测试；跨站伪造请求测试</a:t>
                      </a:r>
                      <a:endParaRPr lang="zh-CN" sz="1900" kern="100" dirty="0">
                        <a:effectLst/>
                        <a:latin typeface="Times New Roman" panose="02020603050405020304" pitchFamily="18" charset="0"/>
                        <a:ea typeface="Kaiti SC" panose="02010600040101010101"/>
                        <a:cs typeface="宋体" panose="02010600030101010101" pitchFamily="2" charset="-122"/>
                      </a:endParaRPr>
                    </a:p>
                  </a:txBody>
                  <a:tcPr marL="68580" marR="68580" marT="17780" marB="17780"/>
                </a:tc>
              </a:tr>
              <a:tr h="0">
                <a:tc>
                  <a:txBody>
                    <a:bodyPr/>
                    <a:lstStyle/>
                    <a:p>
                      <a:pPr marL="0" indent="14605" algn="l" defTabSz="914400" rtl="0" eaLnBrk="1" latinLnBrk="0" hangingPunct="1">
                        <a:spcAft>
                          <a:spcPts val="0"/>
                        </a:spcAft>
                      </a:pPr>
                      <a:r>
                        <a:rPr lang="zh-CN" altLang="en-US" sz="1900" kern="100" dirty="0">
                          <a:solidFill>
                            <a:schemeClr val="tx1"/>
                          </a:solidFill>
                          <a:effectLst/>
                          <a:latin typeface="+mn-lt"/>
                          <a:ea typeface="Kaiti SC" panose="02010600040101010101"/>
                          <a:cs typeface="+mn-cs"/>
                        </a:rPr>
                        <a:t>文件上传下载测试</a:t>
                      </a:r>
                      <a:endParaRPr lang="zh-CN" altLang="en-US" sz="1900" kern="100" dirty="0">
                        <a:solidFill>
                          <a:schemeClr val="tx1"/>
                        </a:solidFill>
                        <a:effectLst/>
                        <a:latin typeface="+mn-lt"/>
                        <a:ea typeface="Kaiti SC" panose="02010600040101010101"/>
                        <a:cs typeface="+mn-cs"/>
                      </a:endParaRPr>
                    </a:p>
                  </a:txBody>
                  <a:tcPr marL="68580" marR="68580" marT="17780" marB="17780"/>
                </a:tc>
                <a:tc>
                  <a:txBody>
                    <a:bodyPr/>
                    <a:lstStyle/>
                    <a:p>
                      <a:pPr marL="0" indent="14605" algn="just">
                        <a:spcAft>
                          <a:spcPts val="0"/>
                        </a:spcAft>
                      </a:pPr>
                      <a:r>
                        <a:rPr lang="zh-CN" sz="1900" kern="100" dirty="0">
                          <a:effectLst/>
                          <a:ea typeface="Kaiti SC" panose="02010600040101010101"/>
                        </a:rPr>
                        <a:t>文件上传测试；文件下载测试</a:t>
                      </a:r>
                      <a:endParaRPr lang="zh-CN" sz="1900" kern="100" dirty="0">
                        <a:effectLst/>
                        <a:latin typeface="Times New Roman" panose="02020603050405020304" pitchFamily="18" charset="0"/>
                        <a:ea typeface="Kaiti SC" panose="02010600040101010101"/>
                        <a:cs typeface="宋体" panose="02010600030101010101" pitchFamily="2" charset="-122"/>
                      </a:endParaRPr>
                    </a:p>
                  </a:txBody>
                  <a:tcPr marL="68580" marR="68580" marT="17780" marB="17780"/>
                </a:tc>
              </a:tr>
              <a:tr h="0">
                <a:tc>
                  <a:txBody>
                    <a:bodyPr/>
                    <a:lstStyle/>
                    <a:p>
                      <a:pPr marL="0" indent="14605" algn="l" defTabSz="914400" rtl="0" eaLnBrk="1" latinLnBrk="0" hangingPunct="1">
                        <a:spcAft>
                          <a:spcPts val="0"/>
                        </a:spcAft>
                      </a:pPr>
                      <a:r>
                        <a:rPr lang="zh-CN" altLang="en-US" sz="1900" kern="100" dirty="0">
                          <a:solidFill>
                            <a:schemeClr val="tx1"/>
                          </a:solidFill>
                          <a:effectLst/>
                          <a:latin typeface="+mn-lt"/>
                          <a:ea typeface="Kaiti SC" panose="02010600040101010101"/>
                          <a:cs typeface="+mn-cs"/>
                        </a:rPr>
                        <a:t>信息泄露测试</a:t>
                      </a:r>
                      <a:endParaRPr lang="zh-CN" altLang="en-US" sz="1900" kern="100" dirty="0">
                        <a:solidFill>
                          <a:schemeClr val="tx1"/>
                        </a:solidFill>
                        <a:effectLst/>
                        <a:latin typeface="+mn-lt"/>
                        <a:ea typeface="Kaiti SC" panose="02010600040101010101"/>
                        <a:cs typeface="+mn-cs"/>
                      </a:endParaRPr>
                    </a:p>
                  </a:txBody>
                  <a:tcPr marL="68580" marR="68580" marT="17780" marB="17780"/>
                </a:tc>
                <a:tc>
                  <a:txBody>
                    <a:bodyPr/>
                    <a:lstStyle/>
                    <a:p>
                      <a:pPr marL="0" indent="14605" algn="just">
                        <a:spcAft>
                          <a:spcPts val="0"/>
                        </a:spcAft>
                      </a:pPr>
                      <a:r>
                        <a:rPr lang="zh-CN" sz="1900" kern="100" dirty="0">
                          <a:effectLst/>
                          <a:ea typeface="Kaiti SC" panose="02010600040101010101"/>
                        </a:rPr>
                        <a:t>数据库账号密码测试；客户端源代码测试；异常处理测试</a:t>
                      </a:r>
                      <a:endParaRPr lang="zh-CN" sz="1900" kern="100" dirty="0">
                        <a:effectLst/>
                        <a:latin typeface="Times New Roman" panose="02020603050405020304" pitchFamily="18" charset="0"/>
                        <a:ea typeface="Kaiti SC" panose="02010600040101010101"/>
                        <a:cs typeface="宋体" panose="02010600030101010101" pitchFamily="2" charset="-122"/>
                      </a:endParaRPr>
                    </a:p>
                  </a:txBody>
                  <a:tcPr marL="68580" marR="68580" marT="17780" marB="17780"/>
                </a:tc>
              </a:tr>
              <a:tr h="0">
                <a:tc>
                  <a:txBody>
                    <a:bodyPr/>
                    <a:lstStyle/>
                    <a:p>
                      <a:pPr marL="0" indent="14605" algn="l" defTabSz="914400" rtl="0" eaLnBrk="1" latinLnBrk="0" hangingPunct="1">
                        <a:spcAft>
                          <a:spcPts val="0"/>
                        </a:spcAft>
                      </a:pPr>
                      <a:r>
                        <a:rPr lang="zh-CN" altLang="en-US" sz="1900" kern="100" dirty="0">
                          <a:solidFill>
                            <a:schemeClr val="tx1"/>
                          </a:solidFill>
                          <a:effectLst/>
                          <a:latin typeface="+mn-lt"/>
                          <a:ea typeface="Kaiti SC" panose="02010600040101010101"/>
                          <a:cs typeface="+mn-cs"/>
                        </a:rPr>
                        <a:t>输入数据测试</a:t>
                      </a:r>
                      <a:endParaRPr lang="zh-CN" altLang="en-US" sz="1900" kern="100" dirty="0">
                        <a:solidFill>
                          <a:schemeClr val="tx1"/>
                        </a:solidFill>
                        <a:effectLst/>
                        <a:latin typeface="+mn-lt"/>
                        <a:ea typeface="Kaiti SC" panose="02010600040101010101"/>
                        <a:cs typeface="+mn-cs"/>
                      </a:endParaRPr>
                    </a:p>
                  </a:txBody>
                  <a:tcPr marL="68580" marR="68580" marT="17780" marB="17780"/>
                </a:tc>
                <a:tc>
                  <a:txBody>
                    <a:bodyPr/>
                    <a:lstStyle/>
                    <a:p>
                      <a:pPr marL="0" indent="14605" algn="just">
                        <a:spcAft>
                          <a:spcPts val="0"/>
                        </a:spcAft>
                      </a:pPr>
                      <a:r>
                        <a:rPr lang="en-US" sz="1900" kern="100" dirty="0">
                          <a:effectLst/>
                          <a:ea typeface="Kaiti SC" panose="02010600040101010101"/>
                        </a:rPr>
                        <a:t>SQL</a:t>
                      </a:r>
                      <a:r>
                        <a:rPr lang="zh-CN" sz="1900" kern="100" dirty="0">
                          <a:effectLst/>
                          <a:ea typeface="Kaiti SC" panose="02010600040101010101"/>
                        </a:rPr>
                        <a:t>注入测试；</a:t>
                      </a:r>
                      <a:r>
                        <a:rPr lang="en-US" sz="1900" kern="100" dirty="0">
                          <a:effectLst/>
                          <a:ea typeface="Kaiti SC" panose="02010600040101010101"/>
                        </a:rPr>
                        <a:t>XML</a:t>
                      </a:r>
                      <a:r>
                        <a:rPr lang="zh-CN" sz="1900" kern="100" dirty="0">
                          <a:effectLst/>
                          <a:ea typeface="Kaiti SC" panose="02010600040101010101"/>
                        </a:rPr>
                        <a:t>注入测试；</a:t>
                      </a:r>
                      <a:r>
                        <a:rPr lang="en-US" sz="1900" kern="100" dirty="0">
                          <a:effectLst/>
                          <a:ea typeface="Kaiti SC" panose="02010600040101010101"/>
                        </a:rPr>
                        <a:t>LDAP</a:t>
                      </a:r>
                      <a:r>
                        <a:rPr lang="zh-CN" sz="1900" kern="100" dirty="0">
                          <a:effectLst/>
                          <a:ea typeface="Kaiti SC" panose="02010600040101010101"/>
                        </a:rPr>
                        <a:t>注入测试</a:t>
                      </a:r>
                      <a:endParaRPr lang="zh-CN" sz="1900" kern="100" dirty="0">
                        <a:effectLst/>
                        <a:latin typeface="Times New Roman" panose="02020603050405020304" pitchFamily="18" charset="0"/>
                        <a:ea typeface="Kaiti SC" panose="02010600040101010101"/>
                        <a:cs typeface="宋体" panose="02010600030101010101" pitchFamily="2" charset="-122"/>
                      </a:endParaRPr>
                    </a:p>
                  </a:txBody>
                  <a:tcPr marL="68580" marR="68580" marT="17780" marB="17780"/>
                </a:tc>
              </a:tr>
              <a:tr h="0">
                <a:tc>
                  <a:txBody>
                    <a:bodyPr/>
                    <a:lstStyle/>
                    <a:p>
                      <a:pPr marL="0" indent="14605" algn="l" defTabSz="914400" rtl="0" eaLnBrk="1" latinLnBrk="0" hangingPunct="1">
                        <a:spcAft>
                          <a:spcPts val="0"/>
                        </a:spcAft>
                      </a:pPr>
                      <a:r>
                        <a:rPr lang="zh-CN" altLang="en-US" sz="1900" kern="100" dirty="0">
                          <a:solidFill>
                            <a:schemeClr val="tx1"/>
                          </a:solidFill>
                          <a:effectLst/>
                          <a:latin typeface="+mn-lt"/>
                          <a:ea typeface="Kaiti SC" panose="02010600040101010101"/>
                          <a:cs typeface="+mn-cs"/>
                        </a:rPr>
                        <a:t>跨站脚本攻击测试</a:t>
                      </a:r>
                      <a:endParaRPr lang="zh-CN" altLang="en-US" sz="1900" kern="100" dirty="0">
                        <a:solidFill>
                          <a:schemeClr val="tx1"/>
                        </a:solidFill>
                        <a:effectLst/>
                        <a:latin typeface="+mn-lt"/>
                        <a:ea typeface="Kaiti SC" panose="02010600040101010101"/>
                        <a:cs typeface="+mn-cs"/>
                      </a:endParaRPr>
                    </a:p>
                  </a:txBody>
                  <a:tcPr marL="68580" marR="68580" marT="17780" marB="17780"/>
                </a:tc>
                <a:tc>
                  <a:txBody>
                    <a:bodyPr/>
                    <a:lstStyle/>
                    <a:p>
                      <a:pPr marL="0" indent="14605" algn="just">
                        <a:spcAft>
                          <a:spcPts val="0"/>
                        </a:spcAft>
                      </a:pPr>
                      <a:r>
                        <a:rPr lang="zh-CN" sz="1900" kern="100" dirty="0">
                          <a:effectLst/>
                          <a:ea typeface="Kaiti SC" panose="02010600040101010101"/>
                        </a:rPr>
                        <a:t>反射型测试；存储型跨站测试；</a:t>
                      </a:r>
                      <a:r>
                        <a:rPr lang="en-US" sz="1900" kern="100" dirty="0">
                          <a:effectLst/>
                          <a:ea typeface="Kaiti SC" panose="02010600040101010101"/>
                        </a:rPr>
                        <a:t>DOM</a:t>
                      </a:r>
                      <a:r>
                        <a:rPr lang="zh-CN" sz="1900" kern="100" dirty="0">
                          <a:effectLst/>
                          <a:ea typeface="Kaiti SC" panose="02010600040101010101"/>
                        </a:rPr>
                        <a:t>型跨站测试</a:t>
                      </a:r>
                      <a:endParaRPr lang="zh-CN" sz="1900" kern="100" dirty="0">
                        <a:effectLst/>
                        <a:latin typeface="Times New Roman" panose="02020603050405020304" pitchFamily="18" charset="0"/>
                        <a:ea typeface="Kaiti SC" panose="02010600040101010101"/>
                        <a:cs typeface="宋体" panose="02010600030101010101" pitchFamily="2" charset="-122"/>
                      </a:endParaRPr>
                    </a:p>
                  </a:txBody>
                  <a:tcPr marL="68580" marR="68580" marT="17780" marB="17780"/>
                </a:tc>
              </a:tr>
              <a:tr h="0">
                <a:tc>
                  <a:txBody>
                    <a:bodyPr/>
                    <a:lstStyle/>
                    <a:p>
                      <a:pPr marL="0" indent="14605" algn="l" defTabSz="914400" rtl="0" eaLnBrk="1" latinLnBrk="0" hangingPunct="1">
                        <a:spcAft>
                          <a:spcPts val="0"/>
                        </a:spcAft>
                      </a:pPr>
                      <a:r>
                        <a:rPr lang="zh-CN" altLang="en-US" sz="1900" kern="100" dirty="0">
                          <a:solidFill>
                            <a:schemeClr val="tx1"/>
                          </a:solidFill>
                          <a:effectLst/>
                          <a:latin typeface="+mn-lt"/>
                          <a:ea typeface="Kaiti SC" panose="02010600040101010101"/>
                          <a:cs typeface="+mn-cs"/>
                        </a:rPr>
                        <a:t>逻辑测试</a:t>
                      </a:r>
                      <a:endParaRPr lang="zh-CN" altLang="en-US" sz="1900" kern="100" dirty="0">
                        <a:solidFill>
                          <a:schemeClr val="tx1"/>
                        </a:solidFill>
                        <a:effectLst/>
                        <a:latin typeface="+mn-lt"/>
                        <a:ea typeface="Kaiti SC" panose="02010600040101010101"/>
                        <a:cs typeface="+mn-cs"/>
                      </a:endParaRPr>
                    </a:p>
                  </a:txBody>
                  <a:tcPr marL="68580" marR="68580" marT="17780" marB="17780"/>
                </a:tc>
                <a:tc>
                  <a:txBody>
                    <a:bodyPr/>
                    <a:lstStyle/>
                    <a:p>
                      <a:pPr marL="0" indent="14605" algn="just">
                        <a:spcAft>
                          <a:spcPts val="0"/>
                        </a:spcAft>
                      </a:pPr>
                      <a:r>
                        <a:rPr lang="zh-CN" sz="1900" kern="100" dirty="0">
                          <a:effectLst/>
                          <a:ea typeface="Kaiti SC" panose="02010600040101010101"/>
                        </a:rPr>
                        <a:t>上下文逻辑测试；算术逻辑测试</a:t>
                      </a:r>
                      <a:endParaRPr lang="zh-CN" sz="1900" kern="100" dirty="0">
                        <a:effectLst/>
                        <a:latin typeface="Times New Roman" panose="02020603050405020304" pitchFamily="18" charset="0"/>
                        <a:ea typeface="Kaiti SC" panose="02010600040101010101"/>
                        <a:cs typeface="宋体" panose="02010600030101010101" pitchFamily="2" charset="-122"/>
                      </a:endParaRPr>
                    </a:p>
                  </a:txBody>
                  <a:tcPr marL="68580" marR="68580" marT="17780" marB="17780"/>
                </a:tc>
              </a:tr>
              <a:tr h="0">
                <a:tc>
                  <a:txBody>
                    <a:bodyPr/>
                    <a:lstStyle/>
                    <a:p>
                      <a:pPr marL="0" indent="14605" algn="l" defTabSz="914400" rtl="0" eaLnBrk="1" latinLnBrk="0" hangingPunct="1">
                        <a:spcAft>
                          <a:spcPts val="0"/>
                        </a:spcAft>
                      </a:pPr>
                      <a:r>
                        <a:rPr lang="en-US" sz="1900" kern="100" dirty="0">
                          <a:solidFill>
                            <a:schemeClr val="tx1"/>
                          </a:solidFill>
                          <a:effectLst/>
                          <a:latin typeface="+mn-lt"/>
                          <a:ea typeface="Kaiti SC" panose="02010600040101010101"/>
                          <a:cs typeface="+mn-cs"/>
                        </a:rPr>
                        <a:t>Webservice</a:t>
                      </a:r>
                      <a:r>
                        <a:rPr lang="zh-CN" altLang="en-US" sz="1900" kern="100" dirty="0">
                          <a:solidFill>
                            <a:schemeClr val="tx1"/>
                          </a:solidFill>
                          <a:effectLst/>
                          <a:latin typeface="+mn-lt"/>
                          <a:ea typeface="Kaiti SC" panose="02010600040101010101"/>
                          <a:cs typeface="+mn-cs"/>
                        </a:rPr>
                        <a:t>测试</a:t>
                      </a:r>
                      <a:endParaRPr lang="zh-CN" altLang="en-US" sz="1900" kern="100" dirty="0">
                        <a:solidFill>
                          <a:schemeClr val="tx1"/>
                        </a:solidFill>
                        <a:effectLst/>
                        <a:latin typeface="+mn-lt"/>
                        <a:ea typeface="Kaiti SC" panose="02010600040101010101"/>
                        <a:cs typeface="+mn-cs"/>
                      </a:endParaRPr>
                    </a:p>
                  </a:txBody>
                  <a:tcPr marL="68580" marR="68580" marT="17780" marB="17780"/>
                </a:tc>
                <a:tc>
                  <a:txBody>
                    <a:bodyPr/>
                    <a:lstStyle/>
                    <a:p>
                      <a:pPr marL="0" indent="14605" algn="just">
                        <a:spcAft>
                          <a:spcPts val="0"/>
                        </a:spcAft>
                      </a:pPr>
                      <a:r>
                        <a:rPr lang="en-US" sz="1900" kern="100" dirty="0">
                          <a:effectLst/>
                          <a:ea typeface="Kaiti SC" panose="02010600040101010101"/>
                        </a:rPr>
                        <a:t>Webservice</a:t>
                      </a:r>
                      <a:r>
                        <a:rPr lang="zh-CN" sz="1900" kern="100" dirty="0">
                          <a:effectLst/>
                          <a:ea typeface="Kaiti SC" panose="02010600040101010101"/>
                        </a:rPr>
                        <a:t>接口测试；</a:t>
                      </a:r>
                      <a:r>
                        <a:rPr lang="en-US" sz="1900" kern="100" dirty="0">
                          <a:effectLst/>
                          <a:ea typeface="Kaiti SC" panose="02010600040101010101"/>
                        </a:rPr>
                        <a:t>Webservice</a:t>
                      </a:r>
                      <a:r>
                        <a:rPr lang="zh-CN" sz="1900" kern="100" dirty="0">
                          <a:effectLst/>
                          <a:ea typeface="Kaiti SC" panose="02010600040101010101"/>
                        </a:rPr>
                        <a:t>完整性、机密性测试</a:t>
                      </a:r>
                      <a:endParaRPr lang="zh-CN" sz="1900" kern="100" dirty="0">
                        <a:effectLst/>
                        <a:latin typeface="Times New Roman" panose="02020603050405020304" pitchFamily="18" charset="0"/>
                        <a:ea typeface="Kaiti SC" panose="02010600040101010101"/>
                        <a:cs typeface="宋体" panose="02010600030101010101" pitchFamily="2" charset="-122"/>
                      </a:endParaRPr>
                    </a:p>
                  </a:txBody>
                  <a:tcPr marL="68580" marR="68580" marT="17780" marB="17780"/>
                </a:tc>
              </a:tr>
              <a:tr h="0">
                <a:tc>
                  <a:txBody>
                    <a:bodyPr/>
                    <a:lstStyle/>
                    <a:p>
                      <a:pPr marL="0" indent="14605" algn="l" defTabSz="914400" rtl="0" eaLnBrk="1" latinLnBrk="0" hangingPunct="1">
                        <a:spcAft>
                          <a:spcPts val="0"/>
                        </a:spcAft>
                      </a:pPr>
                      <a:r>
                        <a:rPr lang="en-US" sz="1900" kern="100" dirty="0">
                          <a:solidFill>
                            <a:schemeClr val="tx1"/>
                          </a:solidFill>
                          <a:effectLst/>
                          <a:latin typeface="+mn-lt"/>
                          <a:ea typeface="Kaiti SC" panose="02010600040101010101"/>
                          <a:cs typeface="+mn-cs"/>
                        </a:rPr>
                        <a:t>HTML5</a:t>
                      </a:r>
                      <a:r>
                        <a:rPr lang="zh-CN" altLang="en-US" sz="1900" kern="100" dirty="0">
                          <a:solidFill>
                            <a:schemeClr val="tx1"/>
                          </a:solidFill>
                          <a:effectLst/>
                          <a:latin typeface="+mn-lt"/>
                          <a:ea typeface="Kaiti SC" panose="02010600040101010101"/>
                          <a:cs typeface="+mn-cs"/>
                        </a:rPr>
                        <a:t>测试</a:t>
                      </a:r>
                      <a:endParaRPr lang="zh-CN" altLang="en-US" sz="1900" kern="100" dirty="0">
                        <a:solidFill>
                          <a:schemeClr val="tx1"/>
                        </a:solidFill>
                        <a:effectLst/>
                        <a:latin typeface="+mn-lt"/>
                        <a:ea typeface="Kaiti SC" panose="02010600040101010101"/>
                        <a:cs typeface="+mn-cs"/>
                      </a:endParaRPr>
                    </a:p>
                  </a:txBody>
                  <a:tcPr marL="68580" marR="68580" marT="17780" marB="17780"/>
                </a:tc>
                <a:tc>
                  <a:txBody>
                    <a:bodyPr/>
                    <a:lstStyle/>
                    <a:p>
                      <a:pPr marL="0" indent="14605" algn="just">
                        <a:spcAft>
                          <a:spcPts val="0"/>
                        </a:spcAft>
                      </a:pPr>
                      <a:r>
                        <a:rPr lang="en-US" sz="1900" kern="100" dirty="0">
                          <a:effectLst/>
                          <a:ea typeface="Kaiti SC" panose="02010600040101010101"/>
                        </a:rPr>
                        <a:t>CORS</a:t>
                      </a:r>
                      <a:r>
                        <a:rPr lang="zh-CN" sz="1900" kern="100" dirty="0">
                          <a:effectLst/>
                          <a:ea typeface="Kaiti SC" panose="02010600040101010101"/>
                        </a:rPr>
                        <a:t>测试；</a:t>
                      </a:r>
                      <a:r>
                        <a:rPr lang="en-US" sz="1900" kern="100" dirty="0">
                          <a:effectLst/>
                          <a:ea typeface="Kaiti SC" panose="02010600040101010101"/>
                        </a:rPr>
                        <a:t>Web</a:t>
                      </a:r>
                      <a:r>
                        <a:rPr lang="zh-CN" sz="1900" kern="100" dirty="0">
                          <a:effectLst/>
                          <a:ea typeface="Kaiti SC" panose="02010600040101010101"/>
                        </a:rPr>
                        <a:t>客户端存储测试；</a:t>
                      </a:r>
                      <a:r>
                        <a:rPr lang="en-US" sz="1900" kern="100" dirty="0" err="1">
                          <a:effectLst/>
                          <a:ea typeface="Kaiti SC" panose="02010600040101010101"/>
                        </a:rPr>
                        <a:t>WebWorker</a:t>
                      </a:r>
                      <a:r>
                        <a:rPr lang="zh-CN" sz="1900" kern="100" dirty="0">
                          <a:effectLst/>
                          <a:ea typeface="Kaiti SC" panose="02010600040101010101"/>
                        </a:rPr>
                        <a:t>安全测试</a:t>
                      </a:r>
                      <a:endParaRPr lang="zh-CN" sz="1900" kern="100" dirty="0">
                        <a:effectLst/>
                        <a:latin typeface="Times New Roman" panose="02020603050405020304" pitchFamily="18" charset="0"/>
                        <a:ea typeface="Kaiti SC" panose="02010600040101010101"/>
                        <a:cs typeface="宋体" panose="02010600030101010101" pitchFamily="2" charset="-122"/>
                      </a:endParaRPr>
                    </a:p>
                  </a:txBody>
                  <a:tcPr marL="68580" marR="68580" marT="17780" marB="17780"/>
                </a:tc>
              </a:tr>
              <a:tr h="0">
                <a:tc>
                  <a:txBody>
                    <a:bodyPr/>
                    <a:lstStyle/>
                    <a:p>
                      <a:pPr marL="0" indent="14605" algn="l" defTabSz="914400" rtl="0" eaLnBrk="1" latinLnBrk="0" hangingPunct="1">
                        <a:spcAft>
                          <a:spcPts val="0"/>
                        </a:spcAft>
                      </a:pPr>
                      <a:r>
                        <a:rPr lang="en-US" sz="1900" kern="100" dirty="0">
                          <a:solidFill>
                            <a:schemeClr val="tx1"/>
                          </a:solidFill>
                          <a:effectLst/>
                          <a:latin typeface="+mn-lt"/>
                          <a:ea typeface="Kaiti SC" panose="02010600040101010101"/>
                          <a:cs typeface="+mn-cs"/>
                        </a:rPr>
                        <a:t>FLASH</a:t>
                      </a:r>
                      <a:r>
                        <a:rPr lang="zh-CN" altLang="en-US" sz="1900" kern="100" dirty="0">
                          <a:solidFill>
                            <a:schemeClr val="tx1"/>
                          </a:solidFill>
                          <a:effectLst/>
                          <a:latin typeface="+mn-lt"/>
                          <a:ea typeface="Kaiti SC" panose="02010600040101010101"/>
                          <a:cs typeface="+mn-cs"/>
                        </a:rPr>
                        <a:t>安全配置测试</a:t>
                      </a:r>
                      <a:endParaRPr lang="zh-CN" altLang="en-US" sz="1900" kern="100" dirty="0">
                        <a:solidFill>
                          <a:schemeClr val="tx1"/>
                        </a:solidFill>
                        <a:effectLst/>
                        <a:latin typeface="+mn-lt"/>
                        <a:ea typeface="Kaiti SC" panose="02010600040101010101"/>
                        <a:cs typeface="+mn-cs"/>
                      </a:endParaRPr>
                    </a:p>
                  </a:txBody>
                  <a:tcPr marL="68580" marR="68580" marT="17780" marB="17780"/>
                </a:tc>
                <a:tc>
                  <a:txBody>
                    <a:bodyPr/>
                    <a:lstStyle/>
                    <a:p>
                      <a:pPr marL="0" indent="14605" algn="just" defTabSz="914400" rtl="0" eaLnBrk="1" latinLnBrk="0" hangingPunct="1">
                        <a:spcAft>
                          <a:spcPts val="0"/>
                        </a:spcAft>
                      </a:pPr>
                      <a:r>
                        <a:rPr lang="zh-CN" altLang="en-US" sz="1900" kern="100" dirty="0">
                          <a:solidFill>
                            <a:schemeClr val="tx1"/>
                          </a:solidFill>
                          <a:effectLst/>
                          <a:latin typeface="+mn-lt"/>
                          <a:ea typeface="Kaiti SC" panose="02010600040101010101"/>
                          <a:cs typeface="+mn-cs"/>
                        </a:rPr>
                        <a:t>全局配置文件安全测试；浏览器端安全测试</a:t>
                      </a:r>
                      <a:endParaRPr lang="zh-CN" altLang="en-US" sz="1900" kern="100" dirty="0">
                        <a:solidFill>
                          <a:schemeClr val="tx1"/>
                        </a:solidFill>
                        <a:effectLst/>
                        <a:latin typeface="+mn-lt"/>
                        <a:ea typeface="Kaiti SC" panose="02010600040101010101"/>
                        <a:cs typeface="+mn-cs"/>
                      </a:endParaRPr>
                    </a:p>
                  </a:txBody>
                  <a:tcPr marL="68580" marR="68580" marT="17780" marB="17780"/>
                </a:tc>
              </a:tr>
              <a:tr h="0">
                <a:tc>
                  <a:txBody>
                    <a:bodyPr/>
                    <a:lstStyle/>
                    <a:p>
                      <a:pPr marL="0" indent="14605" algn="l" defTabSz="914400" rtl="0" eaLnBrk="1" latinLnBrk="0" hangingPunct="1">
                        <a:spcAft>
                          <a:spcPts val="0"/>
                        </a:spcAft>
                      </a:pPr>
                      <a:r>
                        <a:rPr lang="zh-CN" altLang="en-US" sz="1900" kern="100" dirty="0">
                          <a:solidFill>
                            <a:schemeClr val="tx1"/>
                          </a:solidFill>
                          <a:effectLst/>
                          <a:latin typeface="+mn-lt"/>
                          <a:ea typeface="Kaiti SC" panose="02010600040101010101"/>
                          <a:cs typeface="+mn-cs"/>
                        </a:rPr>
                        <a:t>其他测试</a:t>
                      </a:r>
                      <a:endParaRPr lang="zh-CN" altLang="en-US" sz="1900" kern="100" dirty="0">
                        <a:solidFill>
                          <a:schemeClr val="tx1"/>
                        </a:solidFill>
                        <a:effectLst/>
                        <a:latin typeface="+mn-lt"/>
                        <a:ea typeface="Kaiti SC" panose="02010600040101010101"/>
                        <a:cs typeface="+mn-cs"/>
                      </a:endParaRPr>
                    </a:p>
                  </a:txBody>
                  <a:tcPr marL="68580" marR="68580" marT="17780" marB="17780"/>
                </a:tc>
                <a:tc>
                  <a:txBody>
                    <a:bodyPr/>
                    <a:lstStyle/>
                    <a:p>
                      <a:pPr marL="0" indent="14605" algn="just" defTabSz="914400" rtl="0" eaLnBrk="1" latinLnBrk="0" hangingPunct="1">
                        <a:spcAft>
                          <a:spcPts val="0"/>
                        </a:spcAft>
                      </a:pPr>
                      <a:r>
                        <a:rPr lang="en-US" sz="1900" kern="100" dirty="0">
                          <a:solidFill>
                            <a:schemeClr val="tx1"/>
                          </a:solidFill>
                          <a:effectLst/>
                          <a:latin typeface="+mn-lt"/>
                          <a:ea typeface="Kaiti SC" panose="02010600040101010101"/>
                          <a:cs typeface="+mn-cs"/>
                        </a:rPr>
                        <a:t>Struts2</a:t>
                      </a:r>
                      <a:r>
                        <a:rPr lang="zh-CN" altLang="en-US" sz="1900" kern="100" dirty="0">
                          <a:solidFill>
                            <a:schemeClr val="tx1"/>
                          </a:solidFill>
                          <a:effectLst/>
                          <a:latin typeface="+mn-lt"/>
                          <a:ea typeface="Kaiti SC" panose="02010600040101010101"/>
                          <a:cs typeface="+mn-cs"/>
                        </a:rPr>
                        <a:t>测试；</a:t>
                      </a:r>
                      <a:r>
                        <a:rPr lang="en-US" sz="1900" kern="100" dirty="0">
                          <a:solidFill>
                            <a:schemeClr val="tx1"/>
                          </a:solidFill>
                          <a:effectLst/>
                          <a:latin typeface="+mn-lt"/>
                          <a:ea typeface="Kaiti SC" panose="02010600040101010101"/>
                          <a:cs typeface="+mn-cs"/>
                        </a:rPr>
                        <a:t>Web</a:t>
                      </a:r>
                      <a:r>
                        <a:rPr lang="zh-CN" altLang="en-US" sz="1900" kern="100" dirty="0">
                          <a:solidFill>
                            <a:schemeClr val="tx1"/>
                          </a:solidFill>
                          <a:effectLst/>
                          <a:latin typeface="+mn-lt"/>
                          <a:ea typeface="Kaiti SC" panose="02010600040101010101"/>
                          <a:cs typeface="+mn-cs"/>
                        </a:rPr>
                        <a:t>部署管理测试；日志审计测试</a:t>
                      </a:r>
                      <a:endParaRPr lang="zh-CN" altLang="en-US" sz="1900" kern="100" dirty="0">
                        <a:solidFill>
                          <a:schemeClr val="tx1"/>
                        </a:solidFill>
                        <a:effectLst/>
                        <a:latin typeface="+mn-lt"/>
                        <a:ea typeface="Kaiti SC" panose="02010600040101010101"/>
                        <a:cs typeface="+mn-cs"/>
                      </a:endParaRPr>
                    </a:p>
                  </a:txBody>
                  <a:tcPr marL="68580" marR="68580" marT="17780" marB="17780"/>
                </a:tc>
              </a:tr>
            </a:tbl>
          </a:graphicData>
        </a:graphic>
      </p:graphicFrame>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示例</a:t>
            </a:r>
            <a:endParaRPr lang="zh-CN" altLang="en-US" dirty="0"/>
          </a:p>
        </p:txBody>
      </p:sp>
      <p:sp>
        <p:nvSpPr>
          <p:cNvPr id="3" name="内容占位符 2"/>
          <p:cNvSpPr>
            <a:spLocks noGrp="1"/>
          </p:cNvSpPr>
          <p:nvPr>
            <p:ph idx="1"/>
          </p:nvPr>
        </p:nvSpPr>
        <p:spPr>
          <a:xfrm>
            <a:off x="612000" y="1353458"/>
            <a:ext cx="10849315" cy="5288241"/>
          </a:xfrm>
        </p:spPr>
        <p:txBody>
          <a:bodyPr/>
          <a:lstStyle/>
          <a:p>
            <a:r>
              <a:rPr lang="zh-CN" altLang="zh-CN" dirty="0" smtClean="0"/>
              <a:t>例如，</a:t>
            </a:r>
            <a:r>
              <a:rPr lang="en-US" altLang="zh-CN" dirty="0" smtClean="0"/>
              <a:t>4S</a:t>
            </a:r>
            <a:r>
              <a:rPr lang="zh-CN" altLang="zh-CN" dirty="0" smtClean="0"/>
              <a:t>系统的系统测试时</a:t>
            </a:r>
            <a:endParaRPr lang="en-US" altLang="zh-CN" dirty="0" smtClean="0"/>
          </a:p>
          <a:p>
            <a:pPr lvl="1"/>
            <a:r>
              <a:rPr lang="zh-CN" altLang="en-US" dirty="0" smtClean="0"/>
              <a:t>在功能测试同时</a:t>
            </a:r>
            <a:r>
              <a:rPr lang="zh-CN" altLang="zh-CN" dirty="0" smtClean="0"/>
              <a:t>检查</a:t>
            </a:r>
            <a:r>
              <a:rPr lang="zh-CN" altLang="en-US" dirty="0" smtClean="0"/>
              <a:t>所有</a:t>
            </a:r>
            <a:r>
              <a:rPr lang="zh-CN" altLang="zh-CN" dirty="0" smtClean="0"/>
              <a:t>功能</a:t>
            </a:r>
            <a:r>
              <a:rPr lang="zh-CN" altLang="zh-CN" dirty="0"/>
              <a:t>是否符合权限控制的要求，即所有授权的动作是否都能做，所有非授权的信息是否都无法看到。</a:t>
            </a:r>
            <a:endParaRPr lang="en-US" altLang="zh-CN" dirty="0" smtClean="0"/>
          </a:p>
          <a:p>
            <a:pPr lvl="1"/>
            <a:r>
              <a:rPr lang="zh-CN" altLang="zh-CN" dirty="0" smtClean="0"/>
              <a:t>测试者扮演一个试图攻击系统的角色，采用各种方式攻击系统：</a:t>
            </a:r>
            <a:endParaRPr lang="en-US" altLang="zh-CN" dirty="0" smtClean="0"/>
          </a:p>
          <a:p>
            <a:pPr lvl="2"/>
            <a:r>
              <a:rPr lang="zh-CN" altLang="zh-CN" sz="2000" dirty="0" smtClean="0"/>
              <a:t>截获或破译</a:t>
            </a:r>
            <a:r>
              <a:rPr lang="en-US" altLang="zh-CN" sz="2000" dirty="0" smtClean="0"/>
              <a:t>4S</a:t>
            </a:r>
            <a:r>
              <a:rPr lang="zh-CN" altLang="zh-CN" sz="2000" dirty="0" smtClean="0"/>
              <a:t>系统的用户名和密码；借助于某种软件攻击</a:t>
            </a:r>
            <a:r>
              <a:rPr lang="en-US" altLang="zh-CN" sz="2000" dirty="0" smtClean="0"/>
              <a:t>4S</a:t>
            </a:r>
            <a:r>
              <a:rPr lang="zh-CN" altLang="zh-CN" sz="2000" dirty="0" smtClean="0"/>
              <a:t>系统；</a:t>
            </a:r>
            <a:endParaRPr lang="en-US" altLang="zh-CN" sz="2000" dirty="0" smtClean="0"/>
          </a:p>
          <a:p>
            <a:pPr lvl="2"/>
            <a:r>
              <a:rPr lang="en-US" altLang="zh-CN" sz="2000" dirty="0" smtClean="0"/>
              <a:t>“</a:t>
            </a:r>
            <a:r>
              <a:rPr lang="zh-CN" altLang="zh-CN" sz="2000" dirty="0" smtClean="0"/>
              <a:t>制服</a:t>
            </a:r>
            <a:r>
              <a:rPr lang="en-US" altLang="zh-CN" sz="2000" dirty="0" smtClean="0"/>
              <a:t>”4S</a:t>
            </a:r>
            <a:r>
              <a:rPr lang="zh-CN" altLang="zh-CN" sz="2000" dirty="0" smtClean="0"/>
              <a:t>系统，使得别人无法访问；故意引发系统错误，期望在系统恢复过程中侵入系统；</a:t>
            </a:r>
            <a:endParaRPr lang="en-US" altLang="zh-CN" sz="2000" dirty="0" smtClean="0"/>
          </a:p>
          <a:p>
            <a:pPr lvl="2"/>
            <a:r>
              <a:rPr lang="zh-CN" altLang="zh-CN" sz="2000" dirty="0" smtClean="0"/>
              <a:t>通过浏览非保密的数据，从中找到进入</a:t>
            </a:r>
            <a:r>
              <a:rPr lang="en-US" altLang="zh-CN" sz="2000" dirty="0" smtClean="0"/>
              <a:t>4S</a:t>
            </a:r>
            <a:r>
              <a:rPr lang="zh-CN" altLang="zh-CN" sz="2000" dirty="0" smtClean="0"/>
              <a:t>系统的钥匙等等。</a:t>
            </a:r>
            <a:endParaRPr lang="zh-CN" altLang="zh-CN" sz="2000" dirty="0" smtClean="0"/>
          </a:p>
          <a:p>
            <a:endParaRPr lang="zh-CN" altLang="en-US" dirty="0" smtClean="0"/>
          </a:p>
          <a:p>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r>
              <a:rPr lang="zh-CN" altLang="zh-CN" smtClean="0"/>
              <a:t>性能测试</a:t>
            </a:r>
            <a:endParaRPr lang="zh-CN" altLang="en-US" smtClean="0"/>
          </a:p>
        </p:txBody>
      </p:sp>
      <p:sp>
        <p:nvSpPr>
          <p:cNvPr id="3" name="内容占位符 2"/>
          <p:cNvSpPr>
            <a:spLocks noGrp="1"/>
          </p:cNvSpPr>
          <p:nvPr>
            <p:ph idx="1"/>
          </p:nvPr>
        </p:nvSpPr>
        <p:spPr/>
        <p:txBody>
          <a:bodyPr/>
          <a:lstStyle/>
          <a:p>
            <a:r>
              <a:rPr lang="zh-CN" altLang="zh-CN" dirty="0" smtClean="0"/>
              <a:t>性能测试（</a:t>
            </a:r>
            <a:r>
              <a:rPr lang="en-US" altLang="zh-CN" dirty="0" smtClean="0"/>
              <a:t>performance testing</a:t>
            </a:r>
            <a:r>
              <a:rPr lang="zh-CN" altLang="zh-CN" dirty="0" smtClean="0"/>
              <a:t>）用来测试软件在规定条件下，相对于所用资源的数量，可提供适当性能的能力。</a:t>
            </a:r>
            <a:endParaRPr lang="zh-CN" altLang="zh-CN" dirty="0" smtClean="0"/>
          </a:p>
          <a:p>
            <a:pPr lvl="1"/>
            <a:r>
              <a:rPr lang="zh-CN" altLang="zh-CN" dirty="0" smtClean="0">
                <a:solidFill>
                  <a:srgbClr val="EB7C11"/>
                </a:solidFill>
              </a:rPr>
              <a:t>时间特性测试</a:t>
            </a:r>
            <a:r>
              <a:rPr lang="zh-CN" altLang="zh-CN" dirty="0" smtClean="0"/>
              <a:t>：测试在规定条件下，软件执行其功能时，提供适当的响应和处理时间以及吞吐率的能力。</a:t>
            </a:r>
            <a:endParaRPr lang="zh-CN" altLang="zh-CN" dirty="0" smtClean="0"/>
          </a:p>
          <a:p>
            <a:pPr lvl="1"/>
            <a:r>
              <a:rPr lang="zh-CN" altLang="zh-CN" dirty="0" smtClean="0">
                <a:solidFill>
                  <a:srgbClr val="EB7C11"/>
                </a:solidFill>
              </a:rPr>
              <a:t>资源利用性测试</a:t>
            </a:r>
            <a:r>
              <a:rPr lang="zh-CN" altLang="zh-CN" dirty="0" smtClean="0"/>
              <a:t>：测试在规定条件下，软件执行其功能时，使用合适数量和类别的资源的能力。这些资源包括</a:t>
            </a:r>
            <a:r>
              <a:rPr lang="en-US" altLang="zh-CN" dirty="0" smtClean="0"/>
              <a:t>CPU</a:t>
            </a:r>
            <a:r>
              <a:rPr lang="zh-CN" altLang="zh-CN" dirty="0" smtClean="0"/>
              <a:t>、内存、网络等。</a:t>
            </a:r>
            <a:endParaRPr lang="zh-CN" altLang="zh-CN" dirty="0" smtClean="0"/>
          </a:p>
          <a:p>
            <a:pPr lvl="1"/>
            <a:r>
              <a:rPr lang="zh-CN" altLang="zh-CN" dirty="0" smtClean="0">
                <a:solidFill>
                  <a:srgbClr val="EB7C11"/>
                </a:solidFill>
              </a:rPr>
              <a:t>性能依从性测试</a:t>
            </a:r>
            <a:r>
              <a:rPr lang="zh-CN" altLang="zh-CN" dirty="0" smtClean="0"/>
              <a:t>：测试软件遵循性能相关的规约、标准或法规的能力。</a:t>
            </a:r>
            <a:endParaRPr lang="en-US" altLang="zh-CN" dirty="0" smtClean="0"/>
          </a:p>
          <a:p>
            <a:r>
              <a:rPr lang="zh-CN" altLang="zh-CN" dirty="0" smtClean="0"/>
              <a:t>压力测试（</a:t>
            </a:r>
            <a:r>
              <a:rPr lang="en-US" altLang="zh-CN" dirty="0" smtClean="0"/>
              <a:t>stress testing</a:t>
            </a:r>
            <a:r>
              <a:rPr lang="zh-CN" altLang="zh-CN" dirty="0" smtClean="0"/>
              <a:t>），又称强度测试，是一种超常情况下的性能测试。它需要在超常数量、频率或资源的方式下执行系统，以获得系统对非正常情况下（如大数据量的输入、处理和输出，大并发数等）的承受程度。</a:t>
            </a:r>
            <a:endParaRPr lang="en-US" altLang="zh-CN" dirty="0" smtClean="0"/>
          </a:p>
          <a:p>
            <a:r>
              <a:rPr lang="zh-CN" altLang="en-US" dirty="0" smtClean="0"/>
              <a:t>自动化的性能</a:t>
            </a:r>
            <a:r>
              <a:rPr lang="en-US" altLang="zh-CN" dirty="0" smtClean="0"/>
              <a:t>/</a:t>
            </a:r>
            <a:r>
              <a:rPr lang="zh-CN" altLang="en-US" dirty="0" smtClean="0"/>
              <a:t>压力测试工具：</a:t>
            </a:r>
            <a:r>
              <a:rPr lang="en-US" altLang="zh-CN" dirty="0" smtClean="0"/>
              <a:t>HP</a:t>
            </a:r>
            <a:r>
              <a:rPr lang="zh-CN" altLang="en-US" dirty="0" smtClean="0"/>
              <a:t>的</a:t>
            </a:r>
            <a:r>
              <a:rPr lang="en-US" altLang="zh-CN" dirty="0" err="1" smtClean="0"/>
              <a:t>Loadrunner</a:t>
            </a:r>
            <a:r>
              <a:rPr lang="zh-CN" altLang="en-US" dirty="0" smtClean="0"/>
              <a:t>，开源的</a:t>
            </a:r>
            <a:r>
              <a:rPr lang="en-US" altLang="zh-CN" dirty="0" err="1" smtClean="0"/>
              <a:t>JMeter</a:t>
            </a:r>
            <a:r>
              <a:rPr lang="zh-CN" altLang="en-US" dirty="0" smtClean="0"/>
              <a:t>等。</a:t>
            </a:r>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JMeter</a:t>
            </a:r>
            <a:endParaRPr lang="zh-CN" altLang="en-US" dirty="0"/>
          </a:p>
        </p:txBody>
      </p:sp>
      <p:sp>
        <p:nvSpPr>
          <p:cNvPr id="3" name="内容占位符 2"/>
          <p:cNvSpPr>
            <a:spLocks noGrp="1"/>
          </p:cNvSpPr>
          <p:nvPr>
            <p:ph idx="1"/>
          </p:nvPr>
        </p:nvSpPr>
        <p:spPr>
          <a:xfrm>
            <a:off x="612000" y="1296710"/>
            <a:ext cx="11304698" cy="5288241"/>
          </a:xfrm>
        </p:spPr>
        <p:txBody>
          <a:bodyPr/>
          <a:lstStyle/>
          <a:p>
            <a:r>
              <a:rPr lang="en-US" altLang="zh-CN" sz="2000" dirty="0" smtClean="0"/>
              <a:t>Apache</a:t>
            </a:r>
            <a:r>
              <a:rPr lang="zh-CN" altLang="en-US" sz="2000" dirty="0" smtClean="0"/>
              <a:t>基于</a:t>
            </a:r>
            <a:r>
              <a:rPr lang="en-US" altLang="zh-CN" sz="2000" dirty="0"/>
              <a:t>java</a:t>
            </a:r>
            <a:r>
              <a:rPr lang="zh-CN" altLang="en-US" sz="2000" dirty="0"/>
              <a:t>开发的一</a:t>
            </a:r>
            <a:r>
              <a:rPr lang="zh-CN" altLang="en-US" sz="2000" dirty="0" smtClean="0"/>
              <a:t>款</a:t>
            </a:r>
            <a:r>
              <a:rPr lang="zh-CN" altLang="en-US" sz="2000" dirty="0"/>
              <a:t>开</a:t>
            </a:r>
            <a:r>
              <a:rPr lang="zh-CN" altLang="en-US" sz="2000" dirty="0" smtClean="0"/>
              <a:t>源</a:t>
            </a:r>
            <a:r>
              <a:rPr lang="zh-CN" altLang="en-US" sz="2000" dirty="0"/>
              <a:t>的</a:t>
            </a:r>
            <a:r>
              <a:rPr lang="zh-CN" altLang="en-US" sz="2000" dirty="0" smtClean="0"/>
              <a:t>性能</a:t>
            </a:r>
            <a:r>
              <a:rPr lang="zh-CN" altLang="en-US" sz="2000" dirty="0"/>
              <a:t>测试</a:t>
            </a:r>
            <a:r>
              <a:rPr lang="zh-CN" altLang="en-US" sz="2000" dirty="0" smtClean="0"/>
              <a:t>软件（</a:t>
            </a:r>
            <a:r>
              <a:rPr lang="en-US" altLang="zh-CN" sz="2000" dirty="0"/>
              <a:t>https://jmeter.apache.org</a:t>
            </a:r>
            <a:r>
              <a:rPr lang="en-US" altLang="zh-CN" sz="2000" dirty="0" smtClean="0"/>
              <a:t>/</a:t>
            </a:r>
            <a:r>
              <a:rPr lang="zh-CN" altLang="en-US" sz="2000" dirty="0" smtClean="0"/>
              <a:t>），支持</a:t>
            </a:r>
            <a:r>
              <a:rPr lang="zh-CN" altLang="en-US" sz="2000" dirty="0"/>
              <a:t>多协议（</a:t>
            </a:r>
            <a:r>
              <a:rPr lang="en-US" altLang="zh-CN" sz="2000" dirty="0"/>
              <a:t>HTTP/HTTPS</a:t>
            </a:r>
            <a:r>
              <a:rPr lang="zh-CN" altLang="en-US" sz="2000" dirty="0" smtClean="0"/>
              <a:t>、</a:t>
            </a:r>
            <a:r>
              <a:rPr lang="en-US" altLang="zh-CN" sz="2000" dirty="0"/>
              <a:t>SOAP / REST </a:t>
            </a:r>
            <a:r>
              <a:rPr lang="en-US" altLang="zh-CN" sz="2000" dirty="0" err="1" smtClean="0"/>
              <a:t>Webservices</a:t>
            </a:r>
            <a:r>
              <a:rPr lang="zh-CN" altLang="en-US" sz="2000" dirty="0" smtClean="0"/>
              <a:t>、</a:t>
            </a:r>
            <a:r>
              <a:rPr lang="en-US" altLang="zh-CN" sz="2000" dirty="0" smtClean="0"/>
              <a:t>JDBC</a:t>
            </a:r>
            <a:r>
              <a:rPr lang="zh-CN" altLang="en-US" sz="2000" dirty="0" smtClean="0"/>
              <a:t>、</a:t>
            </a:r>
            <a:r>
              <a:rPr lang="en-US" altLang="zh-CN" sz="2000" dirty="0" smtClean="0"/>
              <a:t>TCP</a:t>
            </a:r>
            <a:r>
              <a:rPr lang="zh-CN" altLang="en-US" sz="2000" dirty="0" smtClean="0"/>
              <a:t>等</a:t>
            </a:r>
            <a:r>
              <a:rPr lang="en-US" altLang="zh-CN" sz="2000" dirty="0" smtClean="0"/>
              <a:t>)</a:t>
            </a:r>
            <a:r>
              <a:rPr lang="zh-CN" altLang="en-US" sz="2000" dirty="0" smtClean="0"/>
              <a:t> 。它</a:t>
            </a:r>
            <a:r>
              <a:rPr lang="zh-CN" altLang="en-US" sz="2000" dirty="0"/>
              <a:t>不仅做性能测试，还可以做接口的自动化测试</a:t>
            </a:r>
            <a:r>
              <a:rPr lang="zh-CN" altLang="en-US" sz="2000" dirty="0" smtClean="0"/>
              <a:t>。</a:t>
            </a:r>
            <a:endParaRPr lang="en-US" altLang="zh-CN" sz="2000" dirty="0" smtClean="0"/>
          </a:p>
          <a:p>
            <a:r>
              <a:rPr lang="zh-CN" altLang="en-US" sz="2000" dirty="0"/>
              <a:t>基本元件</a:t>
            </a:r>
            <a:endParaRPr lang="zh-CN" altLang="en-US" sz="2000" dirty="0"/>
          </a:p>
          <a:p>
            <a:pPr lvl="1"/>
            <a:r>
              <a:rPr lang="zh-CN" altLang="en-US" sz="1800" dirty="0"/>
              <a:t>线程组：模拟</a:t>
            </a:r>
            <a:r>
              <a:rPr lang="zh-CN" altLang="en-US" sz="1800" dirty="0" smtClean="0"/>
              <a:t>用户</a:t>
            </a:r>
            <a:endParaRPr lang="en-US" altLang="zh-CN" sz="1800" dirty="0" smtClean="0"/>
          </a:p>
          <a:p>
            <a:pPr lvl="1"/>
            <a:r>
              <a:rPr lang="zh-CN" altLang="en-US" sz="1800" dirty="0" smtClean="0"/>
              <a:t>配置</a:t>
            </a:r>
            <a:r>
              <a:rPr lang="zh-CN" altLang="en-US" sz="1800" dirty="0"/>
              <a:t>元件：进行测试环境和测试数据</a:t>
            </a:r>
            <a:r>
              <a:rPr lang="zh-CN" altLang="en-US" sz="1800" dirty="0" smtClean="0"/>
              <a:t>初始化</a:t>
            </a:r>
            <a:endParaRPr lang="en-US" altLang="zh-CN" sz="1800" dirty="0" smtClean="0"/>
          </a:p>
          <a:p>
            <a:pPr lvl="1"/>
            <a:r>
              <a:rPr lang="zh-CN" altLang="en-US" sz="1800" dirty="0" smtClean="0"/>
              <a:t>前</a:t>
            </a:r>
            <a:r>
              <a:rPr lang="zh-CN" altLang="en-US" sz="1800" dirty="0"/>
              <a:t>置处理器：对要发送请求进行</a:t>
            </a:r>
            <a:r>
              <a:rPr lang="zh-CN" altLang="en-US" sz="1800" dirty="0" smtClean="0"/>
              <a:t>预处理</a:t>
            </a:r>
            <a:endParaRPr lang="en-US" altLang="zh-CN" sz="1800" dirty="0" smtClean="0"/>
          </a:p>
          <a:p>
            <a:pPr lvl="1"/>
            <a:r>
              <a:rPr lang="zh-CN" altLang="en-US" sz="1800" dirty="0" smtClean="0"/>
              <a:t>取样器</a:t>
            </a:r>
            <a:r>
              <a:rPr lang="zh-CN" altLang="en-US" sz="1800" dirty="0"/>
              <a:t>：往服务器发送</a:t>
            </a:r>
            <a:r>
              <a:rPr lang="zh-CN" altLang="en-US" sz="1800" dirty="0" smtClean="0"/>
              <a:t>请求</a:t>
            </a:r>
            <a:endParaRPr lang="en-US" altLang="zh-CN" sz="1800" dirty="0" smtClean="0"/>
          </a:p>
          <a:p>
            <a:pPr lvl="1"/>
            <a:r>
              <a:rPr lang="zh-CN" altLang="en-US" sz="1800" dirty="0" smtClean="0"/>
              <a:t>后</a:t>
            </a:r>
            <a:r>
              <a:rPr lang="zh-CN" altLang="en-US" sz="1800" dirty="0"/>
              <a:t>置处理器：对收到服务器的响应进行数据</a:t>
            </a:r>
            <a:r>
              <a:rPr lang="zh-CN" altLang="en-US" sz="1800" dirty="0" smtClean="0"/>
              <a:t>提取</a:t>
            </a:r>
            <a:endParaRPr lang="en-US" altLang="zh-CN" sz="1800" dirty="0" smtClean="0"/>
          </a:p>
          <a:p>
            <a:pPr lvl="1"/>
            <a:r>
              <a:rPr lang="zh-CN" altLang="en-US" sz="1800" dirty="0" smtClean="0"/>
              <a:t>断言</a:t>
            </a:r>
            <a:r>
              <a:rPr lang="zh-CN" altLang="en-US" sz="1800" dirty="0"/>
              <a:t>：将收到响应结果又预期结果做对</a:t>
            </a:r>
            <a:r>
              <a:rPr lang="zh-CN" altLang="en-US" sz="1800" dirty="0" smtClean="0"/>
              <a:t>比</a:t>
            </a:r>
            <a:endParaRPr lang="en-US" altLang="zh-CN" sz="1800" dirty="0" smtClean="0"/>
          </a:p>
          <a:p>
            <a:pPr lvl="1"/>
            <a:r>
              <a:rPr lang="zh-CN" altLang="en-US" sz="1800" dirty="0" smtClean="0"/>
              <a:t>监听器</a:t>
            </a:r>
            <a:r>
              <a:rPr lang="zh-CN" altLang="en-US" sz="1800" dirty="0"/>
              <a:t>：查看测试脚本运行后结果和</a:t>
            </a:r>
            <a:r>
              <a:rPr lang="zh-CN" altLang="en-US" sz="1800" dirty="0" smtClean="0"/>
              <a:t>日志</a:t>
            </a:r>
            <a:endParaRPr lang="en-US" altLang="zh-CN" sz="1800" dirty="0" smtClean="0"/>
          </a:p>
          <a:p>
            <a:pPr lvl="1"/>
            <a:r>
              <a:rPr lang="zh-CN" altLang="en-US" sz="1800" dirty="0" smtClean="0"/>
              <a:t>定时器</a:t>
            </a:r>
            <a:r>
              <a:rPr lang="zh-CN" altLang="en-US" sz="1800" dirty="0"/>
              <a:t>：等待一段</a:t>
            </a:r>
            <a:r>
              <a:rPr lang="zh-CN" altLang="en-US" sz="1800" dirty="0" smtClean="0"/>
              <a:t>时间</a:t>
            </a:r>
            <a:endParaRPr lang="en-US" altLang="zh-CN" sz="1800" dirty="0" smtClean="0"/>
          </a:p>
          <a:p>
            <a:pPr lvl="1"/>
            <a:r>
              <a:rPr lang="zh-CN" altLang="en-US" sz="1800" dirty="0" smtClean="0"/>
              <a:t>测试</a:t>
            </a:r>
            <a:r>
              <a:rPr lang="zh-CN" altLang="en-US" sz="1800" dirty="0"/>
              <a:t>片段：封装基本功能，不单独执行，需要通过脚本的调用才能</a:t>
            </a:r>
            <a:r>
              <a:rPr lang="zh-CN" altLang="en-US" sz="1800" dirty="0" smtClean="0"/>
              <a:t>执行</a:t>
            </a:r>
            <a:endParaRPr lang="zh-CN" altLang="en-US" sz="1800"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6819157" y="2713701"/>
            <a:ext cx="5097541" cy="2860573"/>
          </a:xfrm>
          <a:prstGeom prst="rect">
            <a:avLst/>
          </a:prstGeom>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zh-CN" altLang="en-US" smtClean="0"/>
              <a:t>测试准则</a:t>
            </a:r>
            <a:endParaRPr lang="zh-CN" altLang="en-US" smtClean="0"/>
          </a:p>
        </p:txBody>
      </p:sp>
      <p:sp>
        <p:nvSpPr>
          <p:cNvPr id="8195" name="Rectangle 3"/>
          <p:cNvSpPr>
            <a:spLocks noGrp="1" noChangeArrowheads="1"/>
          </p:cNvSpPr>
          <p:nvPr>
            <p:ph type="body" idx="1"/>
          </p:nvPr>
        </p:nvSpPr>
        <p:spPr>
          <a:xfrm>
            <a:off x="612000" y="1296710"/>
            <a:ext cx="11157857" cy="5288241"/>
          </a:xfrm>
        </p:spPr>
        <p:txBody>
          <a:bodyPr/>
          <a:lstStyle/>
          <a:p>
            <a:pPr>
              <a:defRPr/>
            </a:pPr>
            <a:r>
              <a:rPr lang="zh-CN" altLang="zh-CN" sz="2000" dirty="0" smtClean="0"/>
              <a:t>所有的软件测试应追溯到用户的需求</a:t>
            </a:r>
            <a:endParaRPr lang="en-US" altLang="zh-CN" sz="2000" dirty="0" smtClean="0"/>
          </a:p>
          <a:p>
            <a:pPr>
              <a:defRPr/>
            </a:pPr>
            <a:r>
              <a:rPr lang="zh-CN" altLang="zh-CN" sz="2000" dirty="0" smtClean="0"/>
              <a:t>穷举测试是不可能的</a:t>
            </a:r>
            <a:endParaRPr lang="en-US" altLang="zh-CN" sz="2000" dirty="0" smtClean="0"/>
          </a:p>
          <a:p>
            <a:pPr lvl="1">
              <a:defRPr/>
            </a:pPr>
            <a:r>
              <a:rPr lang="zh-CN" altLang="en-US" sz="2000" dirty="0"/>
              <a:t>如何采用尽可能少的测试用例尽可能多地发现缺陷</a:t>
            </a:r>
            <a:r>
              <a:rPr lang="zh-CN" altLang="en-US" sz="2000" dirty="0" smtClean="0"/>
              <a:t>？</a:t>
            </a:r>
            <a:endParaRPr lang="zh-CN" altLang="zh-CN" sz="2000" dirty="0" smtClean="0"/>
          </a:p>
          <a:p>
            <a:pPr>
              <a:defRPr/>
            </a:pPr>
            <a:r>
              <a:rPr lang="zh-CN" altLang="en-US" sz="2000" dirty="0" smtClean="0"/>
              <a:t>缺陷</a:t>
            </a:r>
            <a:r>
              <a:rPr lang="zh-CN" altLang="en-US" sz="2000" dirty="0"/>
              <a:t>经常是聚集分布</a:t>
            </a:r>
            <a:r>
              <a:rPr lang="zh-CN" altLang="en-US" sz="2000" dirty="0" smtClean="0"/>
              <a:t>的</a:t>
            </a:r>
            <a:endParaRPr lang="en-US" altLang="zh-CN" sz="2000" dirty="0" smtClean="0"/>
          </a:p>
          <a:p>
            <a:pPr lvl="1">
              <a:defRPr/>
            </a:pPr>
            <a:r>
              <a:rPr lang="en-US" altLang="zh-CN" sz="2000" dirty="0" smtClean="0"/>
              <a:t>80%</a:t>
            </a:r>
            <a:r>
              <a:rPr lang="zh-CN" altLang="en-US" sz="2000" dirty="0" smtClean="0"/>
              <a:t>的缺陷集中在</a:t>
            </a:r>
            <a:r>
              <a:rPr lang="en-US" altLang="zh-CN" sz="2000" dirty="0" smtClean="0"/>
              <a:t>20%</a:t>
            </a:r>
            <a:r>
              <a:rPr lang="zh-CN" altLang="en-US" sz="2000" dirty="0" smtClean="0"/>
              <a:t>的软件模块中，</a:t>
            </a:r>
            <a:r>
              <a:rPr lang="zh-CN" altLang="zh-CN" sz="2000" dirty="0" smtClean="0"/>
              <a:t>对</a:t>
            </a:r>
            <a:r>
              <a:rPr lang="zh-CN" altLang="zh-CN" sz="2000" dirty="0"/>
              <a:t>存在错误的程序段应进行重点测试</a:t>
            </a:r>
            <a:endParaRPr lang="zh-CN" altLang="zh-CN" sz="2000" dirty="0" smtClean="0"/>
          </a:p>
          <a:p>
            <a:pPr>
              <a:defRPr/>
            </a:pPr>
            <a:r>
              <a:rPr lang="zh-CN" altLang="zh-CN" sz="2000" dirty="0" smtClean="0"/>
              <a:t>尽早地和不断地进行软件测试</a:t>
            </a:r>
            <a:endParaRPr lang="en-US" altLang="zh-CN" sz="2000" dirty="0" smtClean="0"/>
          </a:p>
          <a:p>
            <a:pPr lvl="1">
              <a:defRPr/>
            </a:pPr>
            <a:r>
              <a:rPr lang="zh-CN" altLang="en-US" sz="2000" dirty="0" smtClean="0"/>
              <a:t>每个迭代都安排测试</a:t>
            </a:r>
            <a:endParaRPr lang="zh-CN" altLang="zh-CN" sz="2000" dirty="0" smtClean="0"/>
          </a:p>
          <a:p>
            <a:pPr>
              <a:defRPr/>
            </a:pPr>
            <a:r>
              <a:rPr lang="zh-CN" altLang="zh-CN" sz="2000" dirty="0"/>
              <a:t>测试中的杀虫剂</a:t>
            </a:r>
            <a:r>
              <a:rPr lang="zh-CN" altLang="zh-CN" sz="2000" dirty="0" smtClean="0"/>
              <a:t>悖论</a:t>
            </a:r>
            <a:endParaRPr lang="en-US" altLang="zh-CN" sz="2000" dirty="0" smtClean="0"/>
          </a:p>
          <a:p>
            <a:pPr lvl="1">
              <a:defRPr/>
            </a:pPr>
            <a:r>
              <a:rPr lang="zh-CN" altLang="zh-CN" sz="2000" dirty="0"/>
              <a:t>软件经受的测试越多，对于测试人员的测试就具有越高的免疫力</a:t>
            </a:r>
            <a:endParaRPr lang="en-US" altLang="zh-CN" sz="2000" dirty="0" smtClean="0"/>
          </a:p>
          <a:p>
            <a:pPr>
              <a:defRPr/>
            </a:pPr>
            <a:r>
              <a:rPr lang="zh-CN" altLang="zh-CN" sz="2000" dirty="0" smtClean="0"/>
              <a:t>测试</a:t>
            </a:r>
            <a:r>
              <a:rPr lang="zh-CN" altLang="zh-CN" sz="2000" dirty="0"/>
              <a:t>应该从小到大</a:t>
            </a:r>
            <a:endParaRPr lang="en-US" altLang="zh-CN" sz="2000" dirty="0"/>
          </a:p>
          <a:p>
            <a:pPr lvl="1">
              <a:defRPr/>
            </a:pPr>
            <a:r>
              <a:rPr lang="zh-CN" altLang="en-US" sz="2000" dirty="0"/>
              <a:t>模块 </a:t>
            </a:r>
            <a:r>
              <a:rPr lang="en-US" altLang="zh-CN" sz="2000" dirty="0"/>
              <a:t>-- </a:t>
            </a:r>
            <a:r>
              <a:rPr lang="zh-CN" altLang="en-US" sz="2000" dirty="0"/>
              <a:t>子系统 </a:t>
            </a:r>
            <a:r>
              <a:rPr lang="en-US" altLang="zh-CN" sz="2000" dirty="0"/>
              <a:t>-- </a:t>
            </a:r>
            <a:r>
              <a:rPr lang="zh-CN" altLang="en-US" sz="2000" dirty="0"/>
              <a:t>系统</a:t>
            </a:r>
            <a:endParaRPr lang="zh-CN" altLang="zh-CN" sz="2000" dirty="0"/>
          </a:p>
          <a:p>
            <a:pPr>
              <a:defRPr/>
            </a:pPr>
            <a:r>
              <a:rPr lang="zh-CN" altLang="zh-CN" sz="2000" dirty="0" smtClean="0"/>
              <a:t>制定测试计划，避免测试的随意性</a:t>
            </a:r>
            <a:endParaRPr lang="zh-CN" altLang="zh-CN" sz="2000" dirty="0" smtClean="0"/>
          </a:p>
          <a:p>
            <a:pPr>
              <a:defRPr/>
            </a:pPr>
            <a:endParaRPr lang="zh-CN" altLang="zh-CN"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示例</a:t>
            </a:r>
            <a:endParaRPr lang="zh-CN" altLang="en-US" dirty="0"/>
          </a:p>
        </p:txBody>
      </p:sp>
      <p:sp>
        <p:nvSpPr>
          <p:cNvPr id="3" name="内容占位符 2"/>
          <p:cNvSpPr>
            <a:spLocks noGrp="1"/>
          </p:cNvSpPr>
          <p:nvPr>
            <p:ph idx="1"/>
          </p:nvPr>
        </p:nvSpPr>
        <p:spPr/>
        <p:txBody>
          <a:bodyPr/>
          <a:lstStyle/>
          <a:p>
            <a:r>
              <a:rPr lang="zh-CN" altLang="zh-CN" dirty="0" smtClean="0"/>
              <a:t>例如，</a:t>
            </a:r>
            <a:r>
              <a:rPr lang="en-US" altLang="zh-CN" dirty="0" smtClean="0"/>
              <a:t>4S</a:t>
            </a:r>
            <a:r>
              <a:rPr lang="zh-CN" altLang="en-US" dirty="0" smtClean="0"/>
              <a:t>系统的系统测试时，</a:t>
            </a:r>
            <a:endParaRPr lang="en-US" altLang="zh-CN" dirty="0" smtClean="0"/>
          </a:p>
          <a:p>
            <a:pPr lvl="1"/>
            <a:r>
              <a:rPr lang="zh-CN" altLang="en-US" dirty="0" smtClean="0"/>
              <a:t>采用</a:t>
            </a:r>
            <a:r>
              <a:rPr lang="en-US" altLang="zh-CN" dirty="0" err="1" smtClean="0"/>
              <a:t>Loadrunner</a:t>
            </a:r>
            <a:r>
              <a:rPr lang="zh-CN" altLang="en-US" dirty="0" smtClean="0"/>
              <a:t>进行自动化性能测试，模拟不同数量（</a:t>
            </a:r>
            <a:r>
              <a:rPr lang="en-US" altLang="zh-CN" dirty="0" smtClean="0"/>
              <a:t>50</a:t>
            </a:r>
            <a:r>
              <a:rPr lang="zh-CN" altLang="en-US" dirty="0" smtClean="0"/>
              <a:t>、</a:t>
            </a:r>
            <a:r>
              <a:rPr lang="en-US" altLang="zh-CN" dirty="0" smtClean="0"/>
              <a:t>100</a:t>
            </a:r>
            <a:r>
              <a:rPr lang="zh-CN" altLang="en-US" dirty="0" smtClean="0"/>
              <a:t>、</a:t>
            </a:r>
            <a:r>
              <a:rPr lang="en-US" altLang="zh-CN" dirty="0" smtClean="0"/>
              <a:t>200</a:t>
            </a:r>
            <a:r>
              <a:rPr lang="zh-CN" altLang="en-US" dirty="0" smtClean="0"/>
              <a:t>、</a:t>
            </a:r>
            <a:r>
              <a:rPr lang="en-US" altLang="zh-CN" dirty="0" smtClean="0"/>
              <a:t>500</a:t>
            </a:r>
            <a:r>
              <a:rPr lang="zh-CN" altLang="en-US" dirty="0" smtClean="0"/>
              <a:t>）的并发用户，在正常和超量的数据量情况下，观察</a:t>
            </a:r>
            <a:r>
              <a:rPr lang="zh-CN" altLang="zh-CN" dirty="0" smtClean="0"/>
              <a:t>系统的响应时间和资源使用情况。</a:t>
            </a:r>
            <a:endParaRPr lang="zh-CN" altLang="zh-CN" dirty="0" smtClean="0"/>
          </a:p>
          <a:p>
            <a:endParaRPr lang="zh-CN" altLang="en-US" dirty="0" smtClean="0"/>
          </a:p>
          <a:p>
            <a:endParaRPr lang="zh-CN" altLang="en-US" dirty="0"/>
          </a:p>
        </p:txBody>
      </p:sp>
      <p:pic>
        <p:nvPicPr>
          <p:cNvPr id="95236"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575050" y="3054351"/>
            <a:ext cx="5545138"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r>
              <a:rPr lang="zh-CN" altLang="zh-CN" smtClean="0"/>
              <a:t>可靠性测试</a:t>
            </a:r>
            <a:endParaRPr lang="zh-CN" altLang="en-US" smtClean="0"/>
          </a:p>
        </p:txBody>
      </p:sp>
      <p:sp>
        <p:nvSpPr>
          <p:cNvPr id="3" name="内容占位符 2"/>
          <p:cNvSpPr>
            <a:spLocks noGrp="1"/>
          </p:cNvSpPr>
          <p:nvPr>
            <p:ph idx="1"/>
          </p:nvPr>
        </p:nvSpPr>
        <p:spPr/>
        <p:txBody>
          <a:bodyPr/>
          <a:lstStyle/>
          <a:p>
            <a:r>
              <a:rPr lang="zh-CN" altLang="zh-CN" dirty="0" smtClean="0"/>
              <a:t>软件可靠性测试（</a:t>
            </a:r>
            <a:r>
              <a:rPr lang="en-US" altLang="zh-CN" dirty="0" smtClean="0"/>
              <a:t>reliability testing</a:t>
            </a:r>
            <a:r>
              <a:rPr lang="zh-CN" altLang="zh-CN" dirty="0" smtClean="0"/>
              <a:t>）用以测试在</a:t>
            </a:r>
            <a:r>
              <a:rPr lang="zh-CN" altLang="en-US" dirty="0" smtClean="0"/>
              <a:t>故障发生时</a:t>
            </a:r>
            <a:r>
              <a:rPr lang="zh-CN" altLang="zh-CN" dirty="0" smtClean="0"/>
              <a:t>，软件产品维持规定的</a:t>
            </a:r>
            <a:r>
              <a:rPr lang="zh-CN" altLang="en-US" dirty="0" smtClean="0"/>
              <a:t>绩效</a:t>
            </a:r>
            <a:r>
              <a:rPr lang="zh-CN" altLang="zh-CN" dirty="0" smtClean="0"/>
              <a:t>级别的能力</a:t>
            </a:r>
            <a:r>
              <a:rPr lang="zh-CN" altLang="en-US" dirty="0" smtClean="0"/>
              <a:t>。</a:t>
            </a:r>
            <a:r>
              <a:rPr lang="zh-CN" altLang="zh-CN" dirty="0" smtClean="0"/>
              <a:t> </a:t>
            </a:r>
            <a:endParaRPr lang="zh-CN" altLang="zh-CN" dirty="0" smtClean="0"/>
          </a:p>
          <a:p>
            <a:pPr lvl="1"/>
            <a:r>
              <a:rPr lang="zh-CN" altLang="zh-CN" dirty="0" smtClean="0">
                <a:solidFill>
                  <a:srgbClr val="EB7C11"/>
                </a:solidFill>
              </a:rPr>
              <a:t>成熟性测试</a:t>
            </a:r>
            <a:r>
              <a:rPr lang="zh-CN" altLang="zh-CN" dirty="0" smtClean="0"/>
              <a:t>，测试软件为避免由软件中故障而导致失效的能力。</a:t>
            </a:r>
            <a:endParaRPr lang="zh-CN" altLang="zh-CN" dirty="0" smtClean="0"/>
          </a:p>
          <a:p>
            <a:pPr lvl="1"/>
            <a:r>
              <a:rPr lang="zh-CN" altLang="zh-CN" dirty="0" smtClean="0">
                <a:solidFill>
                  <a:srgbClr val="EB7C11"/>
                </a:solidFill>
              </a:rPr>
              <a:t>容错性测试</a:t>
            </a:r>
            <a:r>
              <a:rPr lang="zh-CN" altLang="zh-CN" dirty="0" smtClean="0"/>
              <a:t>，测试在软件出现故障或者违反其指定接口的情况下，软件维持规定的性能级别的能力。</a:t>
            </a:r>
            <a:endParaRPr lang="zh-CN" altLang="zh-CN" dirty="0" smtClean="0"/>
          </a:p>
          <a:p>
            <a:pPr lvl="1"/>
            <a:r>
              <a:rPr lang="zh-CN" altLang="zh-CN" dirty="0" smtClean="0">
                <a:solidFill>
                  <a:srgbClr val="EB7C11"/>
                </a:solidFill>
              </a:rPr>
              <a:t>易恢复性测试</a:t>
            </a:r>
            <a:r>
              <a:rPr lang="zh-CN" altLang="zh-CN" dirty="0" smtClean="0"/>
              <a:t>，测试在失效发生的情况下，软件重建规定的性能级别并恢复受直接影响的数据的能力。</a:t>
            </a:r>
            <a:endParaRPr lang="zh-CN" altLang="zh-CN" dirty="0" smtClean="0"/>
          </a:p>
          <a:p>
            <a:pPr lvl="1"/>
            <a:r>
              <a:rPr lang="zh-CN" altLang="zh-CN" dirty="0" smtClean="0">
                <a:solidFill>
                  <a:srgbClr val="EB7C11"/>
                </a:solidFill>
              </a:rPr>
              <a:t>可靠性的依从性测试</a:t>
            </a:r>
            <a:r>
              <a:rPr lang="zh-CN" altLang="zh-CN" dirty="0" smtClean="0"/>
              <a:t>，测试软件遵循与可靠性相关的规约、标准或法规的能力。</a:t>
            </a:r>
            <a:endParaRPr lang="en-US" altLang="zh-CN" dirty="0" smtClean="0"/>
          </a:p>
          <a:p>
            <a:r>
              <a:rPr lang="zh-CN" altLang="zh-CN" dirty="0"/>
              <a:t>可靠性测试关注故障的避免、预防、容错和恢复，它</a:t>
            </a:r>
            <a:r>
              <a:rPr lang="zh-CN" altLang="zh-CN" dirty="0" smtClean="0"/>
              <a:t>通过</a:t>
            </a:r>
            <a:r>
              <a:rPr lang="zh-CN" altLang="zh-CN" dirty="0">
                <a:solidFill>
                  <a:srgbClr val="EB7C1F"/>
                </a:solidFill>
              </a:rPr>
              <a:t>自然方式</a:t>
            </a:r>
            <a:r>
              <a:rPr lang="zh-CN" altLang="zh-CN" dirty="0"/>
              <a:t>和</a:t>
            </a:r>
            <a:r>
              <a:rPr lang="zh-CN" altLang="zh-CN" dirty="0">
                <a:solidFill>
                  <a:srgbClr val="EB7C1F"/>
                </a:solidFill>
              </a:rPr>
              <a:t>故障注入</a:t>
            </a:r>
            <a:r>
              <a:rPr lang="zh-CN" altLang="zh-CN" dirty="0" smtClean="0">
                <a:solidFill>
                  <a:srgbClr val="EB7C1F"/>
                </a:solidFill>
              </a:rPr>
              <a:t>方式</a:t>
            </a:r>
            <a:r>
              <a:rPr lang="zh-CN" altLang="en-US" dirty="0" smtClean="0"/>
              <a:t>来</a:t>
            </a:r>
            <a:r>
              <a:rPr lang="zh-CN" altLang="zh-CN" dirty="0" smtClean="0"/>
              <a:t>触发</a:t>
            </a:r>
            <a:r>
              <a:rPr lang="zh-CN" altLang="zh-CN" dirty="0"/>
              <a:t>和激活系统中的</a:t>
            </a:r>
            <a:r>
              <a:rPr lang="zh-CN" altLang="zh-CN" dirty="0" smtClean="0"/>
              <a:t>故障</a:t>
            </a:r>
            <a:r>
              <a:rPr lang="zh-CN" altLang="en-US" dirty="0" smtClean="0"/>
              <a:t>来测试</a:t>
            </a:r>
            <a:r>
              <a:rPr lang="zh-CN" altLang="zh-CN" dirty="0" smtClean="0"/>
              <a:t>。</a:t>
            </a:r>
            <a:endParaRPr lang="zh-CN" altLang="zh-CN"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可靠性和可用性</a:t>
            </a:r>
            <a:r>
              <a:rPr lang="zh-CN" altLang="en-US" dirty="0" smtClean="0"/>
              <a:t>度量</a:t>
            </a:r>
            <a:endParaRPr lang="zh-CN" altLang="en-US" dirty="0"/>
          </a:p>
        </p:txBody>
      </p:sp>
      <p:sp>
        <p:nvSpPr>
          <p:cNvPr id="3" name="内容占位符 2"/>
          <p:cNvSpPr>
            <a:spLocks noGrp="1"/>
          </p:cNvSpPr>
          <p:nvPr>
            <p:ph idx="1"/>
          </p:nvPr>
        </p:nvSpPr>
        <p:spPr>
          <a:xfrm>
            <a:off x="612000" y="1353459"/>
            <a:ext cx="11157857" cy="4753144"/>
          </a:xfrm>
        </p:spPr>
        <p:txBody>
          <a:bodyPr/>
          <a:lstStyle/>
          <a:p>
            <a:r>
              <a:rPr lang="zh-CN" altLang="en-US" dirty="0"/>
              <a:t>可靠性使用</a:t>
            </a:r>
            <a:r>
              <a:rPr lang="en-US" altLang="zh-CN" dirty="0"/>
              <a:t>MTBF</a:t>
            </a:r>
            <a:r>
              <a:rPr lang="zh-CN" altLang="en-US" dirty="0"/>
              <a:t>度量</a:t>
            </a:r>
            <a:endParaRPr lang="zh-CN" altLang="en-US" dirty="0"/>
          </a:p>
          <a:p>
            <a:pPr lvl="1"/>
            <a:r>
              <a:rPr lang="en-US" altLang="zh-CN" dirty="0"/>
              <a:t>MTBF</a:t>
            </a:r>
            <a:r>
              <a:rPr lang="zh-CN" altLang="en-US" dirty="0"/>
              <a:t>（</a:t>
            </a:r>
            <a:r>
              <a:rPr lang="en-US" altLang="zh-CN" dirty="0"/>
              <a:t>Mean Time Between Failure</a:t>
            </a:r>
            <a:r>
              <a:rPr lang="zh-CN" altLang="en-US" dirty="0"/>
              <a:t>）是平均故障间隔时间，或称为</a:t>
            </a:r>
            <a:r>
              <a:rPr lang="zh-CN" altLang="en-US" dirty="0" smtClean="0"/>
              <a:t>平均无故障工作时间，指</a:t>
            </a:r>
            <a:r>
              <a:rPr lang="zh-CN" altLang="en-US" dirty="0"/>
              <a:t>相邻两次故障之间的平均工作时长</a:t>
            </a:r>
            <a:endParaRPr lang="zh-CN" altLang="en-US" dirty="0"/>
          </a:p>
          <a:p>
            <a:r>
              <a:rPr lang="zh-CN" altLang="en-US" dirty="0"/>
              <a:t>易恢复性使用</a:t>
            </a:r>
            <a:r>
              <a:rPr lang="en-US" altLang="zh-CN" dirty="0"/>
              <a:t>MTTR</a:t>
            </a:r>
            <a:r>
              <a:rPr lang="zh-CN" altLang="en-US" dirty="0"/>
              <a:t>度量</a:t>
            </a:r>
            <a:endParaRPr lang="zh-CN" altLang="en-US" dirty="0"/>
          </a:p>
          <a:p>
            <a:pPr lvl="1"/>
            <a:r>
              <a:rPr lang="en-US" altLang="zh-CN" dirty="0"/>
              <a:t>MTTR</a:t>
            </a:r>
            <a:r>
              <a:rPr lang="zh-CN" altLang="en-US" dirty="0"/>
              <a:t>（</a:t>
            </a:r>
            <a:r>
              <a:rPr lang="en-US" altLang="zh-CN" dirty="0"/>
              <a:t>Mean Time To Recover</a:t>
            </a:r>
            <a:r>
              <a:rPr lang="zh-CN" altLang="en-US" dirty="0"/>
              <a:t>）是平均故障修复时间</a:t>
            </a:r>
            <a:endParaRPr lang="zh-CN" altLang="en-US" dirty="0"/>
          </a:p>
          <a:p>
            <a:pPr lvl="1"/>
            <a:r>
              <a:rPr lang="zh-CN" altLang="en-US" dirty="0"/>
              <a:t>越短的</a:t>
            </a:r>
            <a:r>
              <a:rPr lang="en-US" altLang="zh-CN" dirty="0"/>
              <a:t>MTTR</a:t>
            </a:r>
            <a:r>
              <a:rPr lang="zh-CN" altLang="en-US" dirty="0"/>
              <a:t>意味着在规定条件和规定时间内，按规定的程序和方法维修时，系统保持和恢复到规定状态的能力越强</a:t>
            </a:r>
            <a:endParaRPr lang="zh-CN" altLang="en-US" dirty="0"/>
          </a:p>
          <a:p>
            <a:r>
              <a:rPr lang="zh-CN" altLang="en-US" dirty="0"/>
              <a:t>可用性计算： </a:t>
            </a:r>
            <a:r>
              <a:rPr lang="en-US" altLang="zh-CN" dirty="0"/>
              <a:t>MTBF/(MTBF+MTTR)</a:t>
            </a:r>
            <a:endParaRPr lang="en-US" altLang="zh-CN" dirty="0"/>
          </a:p>
          <a:p>
            <a:pPr lvl="1"/>
            <a:r>
              <a:rPr lang="zh-CN" altLang="en-US" dirty="0"/>
              <a:t>可用性不仅取决于可靠性，还取决于易恢复</a:t>
            </a:r>
            <a:r>
              <a:rPr lang="zh-CN" altLang="en-US" dirty="0" smtClean="0"/>
              <a:t>性</a:t>
            </a:r>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5" name="矩形 4"/>
          <p:cNvSpPr/>
          <p:nvPr/>
        </p:nvSpPr>
        <p:spPr>
          <a:xfrm>
            <a:off x="3587464" y="5998442"/>
            <a:ext cx="5570756" cy="523220"/>
          </a:xfrm>
          <a:prstGeom prst="rect">
            <a:avLst/>
          </a:prstGeom>
        </p:spPr>
        <p:txBody>
          <a:bodyPr wrap="none">
            <a:spAutoFit/>
          </a:bodyPr>
          <a:lstStyle/>
          <a:p>
            <a:r>
              <a:rPr lang="zh-CN" altLang="en-US" sz="2800" dirty="0">
                <a:solidFill>
                  <a:srgbClr val="EB7C1F"/>
                </a:solidFill>
                <a:latin typeface="华光楷体二_CNKI" panose="02000500000000000000" pitchFamily="2" charset="-122"/>
                <a:ea typeface="华光楷体二_CNKI" panose="02000500000000000000" pitchFamily="2" charset="-122"/>
              </a:rPr>
              <a:t>广义的可靠性包括可靠性和可用性</a:t>
            </a:r>
            <a:endParaRPr lang="en-US" altLang="zh-CN" sz="2800" dirty="0">
              <a:solidFill>
                <a:srgbClr val="EB7C1F"/>
              </a:solidFill>
              <a:latin typeface="华光楷体二_CNKI" panose="02000500000000000000" pitchFamily="2" charset="-122"/>
              <a:ea typeface="华光楷体二_CNKI" panose="02000500000000000000" pitchFamily="2" charset="-122"/>
            </a:endParaRP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示例</a:t>
            </a:r>
            <a:endParaRPr lang="zh-CN" altLang="en-US" dirty="0"/>
          </a:p>
        </p:txBody>
      </p:sp>
      <p:sp>
        <p:nvSpPr>
          <p:cNvPr id="3" name="内容占位符 2"/>
          <p:cNvSpPr>
            <a:spLocks noGrp="1"/>
          </p:cNvSpPr>
          <p:nvPr>
            <p:ph idx="1"/>
          </p:nvPr>
        </p:nvSpPr>
        <p:spPr/>
        <p:txBody>
          <a:bodyPr/>
          <a:lstStyle/>
          <a:p>
            <a:r>
              <a:rPr lang="zh-CN" altLang="zh-CN" dirty="0" smtClean="0"/>
              <a:t>例如，</a:t>
            </a:r>
            <a:r>
              <a:rPr lang="en-US" altLang="zh-CN" dirty="0" smtClean="0"/>
              <a:t>4S</a:t>
            </a:r>
            <a:r>
              <a:rPr lang="zh-CN" altLang="en-US" dirty="0" smtClean="0"/>
              <a:t>系统的系统测试时，</a:t>
            </a:r>
            <a:endParaRPr lang="en-US" altLang="zh-CN" dirty="0" smtClean="0"/>
          </a:p>
          <a:p>
            <a:pPr lvl="1"/>
            <a:r>
              <a:rPr lang="zh-CN" altLang="zh-CN" dirty="0" smtClean="0"/>
              <a:t>连续运行</a:t>
            </a:r>
            <a:r>
              <a:rPr lang="en-US" altLang="zh-CN" dirty="0" smtClean="0"/>
              <a:t>4S</a:t>
            </a:r>
            <a:r>
              <a:rPr lang="zh-CN" altLang="zh-CN" dirty="0" smtClean="0"/>
              <a:t>系统</a:t>
            </a:r>
            <a:r>
              <a:rPr lang="en-US" altLang="zh-CN" dirty="0" smtClean="0"/>
              <a:t>100</a:t>
            </a:r>
            <a:r>
              <a:rPr lang="zh-CN" altLang="zh-CN" dirty="0" smtClean="0"/>
              <a:t>小时，计算系统</a:t>
            </a:r>
            <a:r>
              <a:rPr lang="zh-CN" altLang="en-US" dirty="0"/>
              <a:t>平均故障间隔时间</a:t>
            </a:r>
            <a:r>
              <a:rPr lang="zh-CN" altLang="zh-CN" dirty="0" smtClean="0"/>
              <a:t>，以及故障恢复的平均用时；</a:t>
            </a:r>
            <a:endParaRPr lang="en-US" altLang="zh-CN" dirty="0" smtClean="0"/>
          </a:p>
          <a:p>
            <a:pPr lvl="1"/>
            <a:r>
              <a:rPr lang="zh-CN" altLang="en-US" dirty="0" smtClean="0"/>
              <a:t>主动制造故障的方法来验证系统的容灾和恢复能力</a:t>
            </a:r>
            <a:endParaRPr lang="en-US" altLang="zh-CN" dirty="0" smtClean="0"/>
          </a:p>
          <a:p>
            <a:pPr lvl="2"/>
            <a:r>
              <a:rPr lang="zh-CN" altLang="zh-CN" sz="2000" dirty="0" smtClean="0"/>
              <a:t>通过强制系统重启、拔网线</a:t>
            </a:r>
            <a:r>
              <a:rPr lang="zh-CN" altLang="en-US" sz="2000" dirty="0" smtClean="0"/>
              <a:t>，以及制造数据库读写失败和缓存读写失败</a:t>
            </a:r>
            <a:r>
              <a:rPr lang="zh-CN" altLang="zh-CN" sz="2000" dirty="0" smtClean="0"/>
              <a:t>等各种手段，让</a:t>
            </a:r>
            <a:r>
              <a:rPr lang="en-US" altLang="zh-CN" sz="2000" dirty="0" smtClean="0"/>
              <a:t>4S</a:t>
            </a:r>
            <a:r>
              <a:rPr lang="zh-CN" altLang="zh-CN" sz="2000" dirty="0" smtClean="0"/>
              <a:t>系统发生故障，然后观察系统是否还能降级运行，是否能及时地恢复运行，数据库中的数据是否因此留下了</a:t>
            </a:r>
            <a:r>
              <a:rPr lang="en-US" altLang="zh-CN" sz="2000" dirty="0" smtClean="0"/>
              <a:t>“</a:t>
            </a:r>
            <a:r>
              <a:rPr lang="zh-CN" altLang="zh-CN" sz="2000" dirty="0" smtClean="0"/>
              <a:t>脏</a:t>
            </a:r>
            <a:r>
              <a:rPr lang="en-US" altLang="zh-CN" sz="2000" dirty="0" smtClean="0"/>
              <a:t>”</a:t>
            </a:r>
            <a:r>
              <a:rPr lang="zh-CN" altLang="zh-CN" sz="2000" dirty="0" smtClean="0"/>
              <a:t>数据等。</a:t>
            </a:r>
            <a:endParaRPr lang="zh-CN" altLang="zh-CN" sz="2000" dirty="0" smtClean="0"/>
          </a:p>
          <a:p>
            <a:endParaRPr lang="zh-CN" altLang="en-US" dirty="0" smtClean="0"/>
          </a:p>
          <a:p>
            <a:endParaRPr lang="zh-CN" altLang="en-US" dirty="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p:cNvSpPr>
          <p:nvPr>
            <p:ph type="title"/>
          </p:nvPr>
        </p:nvSpPr>
        <p:spPr/>
        <p:txBody>
          <a:bodyPr/>
          <a:lstStyle/>
          <a:p>
            <a:r>
              <a:rPr lang="zh-CN" altLang="zh-CN" smtClean="0"/>
              <a:t>易用性测试</a:t>
            </a:r>
            <a:endParaRPr lang="zh-CN" altLang="en-US" smtClean="0"/>
          </a:p>
        </p:txBody>
      </p:sp>
      <p:sp>
        <p:nvSpPr>
          <p:cNvPr id="3" name="内容占位符 2"/>
          <p:cNvSpPr>
            <a:spLocks noGrp="1"/>
          </p:cNvSpPr>
          <p:nvPr>
            <p:ph idx="1"/>
          </p:nvPr>
        </p:nvSpPr>
        <p:spPr/>
        <p:txBody>
          <a:bodyPr/>
          <a:lstStyle/>
          <a:p>
            <a:r>
              <a:rPr lang="zh-CN" altLang="en-US" dirty="0" smtClean="0"/>
              <a:t>易用性测试（</a:t>
            </a:r>
            <a:r>
              <a:rPr lang="en-US" altLang="zh-CN" dirty="0" smtClean="0"/>
              <a:t>usability testing</a:t>
            </a:r>
            <a:r>
              <a:rPr lang="zh-CN" altLang="en-US" dirty="0" smtClean="0"/>
              <a:t>）用以评价用户学习和使用软件（包括用户文档）的难易程度、支持用户任务的有效程度、从用户的错误中恢复的能力。</a:t>
            </a:r>
            <a:endParaRPr lang="en-US" altLang="zh-CN" dirty="0" smtClean="0"/>
          </a:p>
          <a:p>
            <a:pPr lvl="1"/>
            <a:r>
              <a:rPr lang="zh-CN" altLang="en-US" dirty="0" smtClean="0">
                <a:solidFill>
                  <a:srgbClr val="EB7C11"/>
                </a:solidFill>
              </a:rPr>
              <a:t>易理解性测试</a:t>
            </a:r>
            <a:r>
              <a:rPr lang="zh-CN" altLang="en-US" dirty="0" smtClean="0"/>
              <a:t>，测试软件使用户能理解软件是否合适以及如何能将软件用于特定的任务和使用条件的能力。</a:t>
            </a:r>
            <a:endParaRPr lang="zh-CN" altLang="en-US" dirty="0" smtClean="0"/>
          </a:p>
          <a:p>
            <a:pPr lvl="1"/>
            <a:r>
              <a:rPr lang="zh-CN" altLang="en-US" dirty="0" smtClean="0">
                <a:solidFill>
                  <a:srgbClr val="EB7C11"/>
                </a:solidFill>
              </a:rPr>
              <a:t>易学性测试</a:t>
            </a:r>
            <a:r>
              <a:rPr lang="zh-CN" altLang="en-US" dirty="0" smtClean="0"/>
              <a:t>，测试软件使用户能学习其应用的能力。</a:t>
            </a:r>
            <a:endParaRPr lang="zh-CN" altLang="en-US" dirty="0" smtClean="0"/>
          </a:p>
          <a:p>
            <a:pPr lvl="1"/>
            <a:r>
              <a:rPr lang="zh-CN" altLang="en-US" dirty="0" smtClean="0">
                <a:solidFill>
                  <a:srgbClr val="EB7C11"/>
                </a:solidFill>
              </a:rPr>
              <a:t>易操作性测试</a:t>
            </a:r>
            <a:r>
              <a:rPr lang="zh-CN" altLang="en-US" dirty="0" smtClean="0"/>
              <a:t>，测试软件使用户能操作和控制它的能力。</a:t>
            </a:r>
            <a:endParaRPr lang="zh-CN" altLang="en-US" dirty="0" smtClean="0"/>
          </a:p>
          <a:p>
            <a:pPr lvl="1"/>
            <a:r>
              <a:rPr lang="zh-CN" altLang="en-US" dirty="0" smtClean="0">
                <a:solidFill>
                  <a:srgbClr val="EB7C11"/>
                </a:solidFill>
              </a:rPr>
              <a:t>吸引性测试</a:t>
            </a:r>
            <a:r>
              <a:rPr lang="zh-CN" altLang="en-US" dirty="0" smtClean="0"/>
              <a:t>，测试软件吸引用户的能力。</a:t>
            </a:r>
            <a:endParaRPr lang="zh-CN" altLang="en-US" dirty="0" smtClean="0"/>
          </a:p>
          <a:p>
            <a:pPr lvl="1"/>
            <a:r>
              <a:rPr lang="zh-CN" altLang="en-US" dirty="0" smtClean="0">
                <a:solidFill>
                  <a:srgbClr val="EB7C11"/>
                </a:solidFill>
              </a:rPr>
              <a:t>易用依从性测试</a:t>
            </a:r>
            <a:r>
              <a:rPr lang="zh-CN" altLang="en-US" dirty="0" smtClean="0"/>
              <a:t>，测试软件遵循易用相关的规约、标准、风格指南或法规的能力。</a:t>
            </a:r>
            <a:endParaRPr lang="zh-CN" altLang="en-US" dirty="0" smtClean="0"/>
          </a:p>
          <a:p>
            <a:r>
              <a:rPr lang="zh-CN" altLang="en-US" dirty="0" smtClean="0"/>
              <a:t>易用性测试可采用模拟用户的方式进行，也可通过观察用户的操作行为来执行。</a:t>
            </a:r>
            <a:endParaRPr lang="en-US" altLang="zh-CN" dirty="0" smtClean="0"/>
          </a:p>
        </p:txBody>
      </p:sp>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p:txBody>
          <a:bodyPr/>
          <a:lstStyle/>
          <a:p>
            <a:r>
              <a:rPr lang="zh-CN" altLang="en-US" dirty="0" smtClean="0"/>
              <a:t>示例 </a:t>
            </a:r>
            <a:endParaRPr lang="zh-CN" altLang="en-US" dirty="0" smtClean="0"/>
          </a:p>
        </p:txBody>
      </p:sp>
      <p:sp>
        <p:nvSpPr>
          <p:cNvPr id="3" name="内容占位符 2"/>
          <p:cNvSpPr>
            <a:spLocks noGrp="1"/>
          </p:cNvSpPr>
          <p:nvPr>
            <p:ph idx="1"/>
          </p:nvPr>
        </p:nvSpPr>
        <p:spPr/>
        <p:txBody>
          <a:bodyPr/>
          <a:lstStyle/>
          <a:p>
            <a:pPr>
              <a:defRPr/>
            </a:pPr>
            <a:r>
              <a:rPr lang="zh-CN" altLang="zh-CN" dirty="0"/>
              <a:t>例如</a:t>
            </a:r>
            <a:r>
              <a:rPr lang="zh-CN" altLang="zh-CN" dirty="0" smtClean="0"/>
              <a:t>，</a:t>
            </a:r>
            <a:r>
              <a:rPr lang="en-US" altLang="zh-CN" dirty="0" smtClean="0"/>
              <a:t>4S</a:t>
            </a:r>
            <a:r>
              <a:rPr lang="zh-CN" altLang="en-US" dirty="0" smtClean="0"/>
              <a:t>系统的易用性测试时，</a:t>
            </a:r>
            <a:endParaRPr lang="en-US" altLang="zh-CN" dirty="0" smtClean="0"/>
          </a:p>
          <a:p>
            <a:pPr lvl="1">
              <a:defRPr/>
            </a:pPr>
            <a:r>
              <a:rPr lang="zh-CN" altLang="zh-CN" dirty="0" smtClean="0"/>
              <a:t>测量</a:t>
            </a:r>
            <a:r>
              <a:rPr lang="zh-CN" altLang="zh-CN" dirty="0"/>
              <a:t>用户所需的培训</a:t>
            </a:r>
            <a:r>
              <a:rPr lang="zh-CN" altLang="zh-CN" dirty="0" smtClean="0"/>
              <a:t>时间</a:t>
            </a:r>
            <a:endParaRPr lang="en-US" altLang="zh-CN" dirty="0" smtClean="0"/>
          </a:p>
          <a:p>
            <a:pPr lvl="1">
              <a:defRPr/>
            </a:pPr>
            <a:r>
              <a:rPr lang="zh-CN" altLang="zh-CN" dirty="0" smtClean="0"/>
              <a:t>观察</a:t>
            </a:r>
            <a:r>
              <a:rPr lang="zh-CN" altLang="zh-CN" dirty="0"/>
              <a:t>销售人员完成下订单的任务平均需要多少</a:t>
            </a:r>
            <a:r>
              <a:rPr lang="zh-CN" altLang="zh-CN" dirty="0" smtClean="0"/>
              <a:t>步骤</a:t>
            </a:r>
            <a:endParaRPr lang="en-US" altLang="zh-CN" dirty="0"/>
          </a:p>
          <a:p>
            <a:pPr lvl="1">
              <a:defRPr/>
            </a:pPr>
            <a:r>
              <a:rPr lang="zh-CN" altLang="zh-CN" dirty="0" smtClean="0"/>
              <a:t>测试</a:t>
            </a:r>
            <a:r>
              <a:rPr lang="zh-CN" altLang="zh-CN" dirty="0"/>
              <a:t>各界面的风格是否</a:t>
            </a:r>
            <a:r>
              <a:rPr lang="zh-CN" altLang="zh-CN" dirty="0" smtClean="0"/>
              <a:t>一致</a:t>
            </a:r>
            <a:endParaRPr lang="en-US" altLang="zh-CN" dirty="0" smtClean="0"/>
          </a:p>
          <a:p>
            <a:pPr lvl="1">
              <a:defRPr/>
            </a:pPr>
            <a:r>
              <a:rPr lang="zh-CN" altLang="zh-CN" dirty="0" smtClean="0"/>
              <a:t>信息显示</a:t>
            </a:r>
            <a:r>
              <a:rPr lang="zh-CN" altLang="zh-CN" dirty="0"/>
              <a:t>和反馈是否</a:t>
            </a:r>
            <a:r>
              <a:rPr lang="zh-CN" altLang="zh-CN" dirty="0" smtClean="0"/>
              <a:t>准确</a:t>
            </a:r>
            <a:endParaRPr lang="en-US" altLang="zh-CN" dirty="0" smtClean="0"/>
          </a:p>
          <a:p>
            <a:pPr lvl="1">
              <a:defRPr/>
            </a:pPr>
            <a:r>
              <a:rPr lang="zh-CN" altLang="zh-CN" dirty="0" smtClean="0"/>
              <a:t>是否</a:t>
            </a:r>
            <a:r>
              <a:rPr lang="zh-CN" altLang="zh-CN" dirty="0"/>
              <a:t>提供在线的支持帮助等等。</a:t>
            </a:r>
            <a:endParaRPr lang="zh-CN" altLang="zh-CN" dirty="0"/>
          </a:p>
          <a:p>
            <a:pPr>
              <a:defRPr/>
            </a:pPr>
            <a:endParaRPr lang="zh-CN" altLang="en-US" sz="2800" dirty="0"/>
          </a:p>
          <a:p>
            <a:pPr>
              <a:defRPr/>
            </a:pPr>
            <a:endParaRPr lang="zh-CN" altLang="en-US" dirty="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兼容性</a:t>
            </a:r>
            <a:r>
              <a:rPr lang="zh-CN" altLang="en-US" dirty="0" smtClean="0"/>
              <a:t>测试</a:t>
            </a:r>
            <a:endParaRPr lang="zh-CN" altLang="en-US" dirty="0"/>
          </a:p>
        </p:txBody>
      </p:sp>
      <p:sp>
        <p:nvSpPr>
          <p:cNvPr id="3" name="内容占位符 2"/>
          <p:cNvSpPr>
            <a:spLocks noGrp="1"/>
          </p:cNvSpPr>
          <p:nvPr>
            <p:ph idx="1"/>
          </p:nvPr>
        </p:nvSpPr>
        <p:spPr/>
        <p:txBody>
          <a:bodyPr/>
          <a:lstStyle/>
          <a:p>
            <a:r>
              <a:rPr lang="zh-CN" altLang="en-US" dirty="0"/>
              <a:t>兼容性</a:t>
            </a:r>
            <a:r>
              <a:rPr lang="zh-CN" altLang="en-US" dirty="0" smtClean="0"/>
              <a:t>测试用以验证</a:t>
            </a:r>
            <a:r>
              <a:rPr lang="zh-CN" altLang="en-US" dirty="0"/>
              <a:t>软件系统与其所处的上下文环境的兼容情况，即系统在不同环境下，其功能和非功能质量都能够符合</a:t>
            </a:r>
            <a:r>
              <a:rPr lang="zh-CN" altLang="en-US" dirty="0" smtClean="0"/>
              <a:t>要求。</a:t>
            </a:r>
            <a:endParaRPr lang="en-US" altLang="zh-CN" dirty="0" smtClean="0"/>
          </a:p>
          <a:p>
            <a:r>
              <a:rPr lang="zh-CN" altLang="en-US" dirty="0"/>
              <a:t>面向以下三个兼容性维度</a:t>
            </a:r>
            <a:endParaRPr lang="zh-CN" altLang="en-US" dirty="0"/>
          </a:p>
          <a:p>
            <a:pPr lvl="1"/>
            <a:r>
              <a:rPr lang="zh-CN" altLang="en-US" dirty="0" smtClean="0">
                <a:solidFill>
                  <a:srgbClr val="EB7C1F"/>
                </a:solidFill>
              </a:rPr>
              <a:t>系统</a:t>
            </a:r>
            <a:r>
              <a:rPr lang="zh-CN" altLang="en-US" dirty="0">
                <a:solidFill>
                  <a:srgbClr val="EB7C1F"/>
                </a:solidFill>
              </a:rPr>
              <a:t>内部兼容</a:t>
            </a:r>
            <a:r>
              <a:rPr lang="zh-CN" altLang="en-US" dirty="0"/>
              <a:t>：系统内部各部件之间的兼容性，包括软件和</a:t>
            </a:r>
            <a:r>
              <a:rPr lang="zh-CN" altLang="en-US" dirty="0" smtClean="0"/>
              <a:t>软件</a:t>
            </a:r>
            <a:r>
              <a:rPr lang="en-US" altLang="zh-CN" dirty="0" smtClean="0"/>
              <a:t>(</a:t>
            </a:r>
            <a:r>
              <a:rPr lang="zh-CN" altLang="en-US" dirty="0" smtClean="0"/>
              <a:t>与其他软件、浏览器、操作系统、数据库系统等</a:t>
            </a:r>
            <a:r>
              <a:rPr lang="en-US" altLang="zh-CN" dirty="0" smtClean="0"/>
              <a:t>)</a:t>
            </a:r>
            <a:r>
              <a:rPr lang="zh-CN" altLang="en-US" dirty="0" smtClean="0"/>
              <a:t>、</a:t>
            </a:r>
            <a:r>
              <a:rPr lang="zh-CN" altLang="en-US" dirty="0"/>
              <a:t>软件和硬件、硬件和硬件之间的兼容性</a:t>
            </a:r>
            <a:endParaRPr lang="zh-CN" altLang="en-US" dirty="0"/>
          </a:p>
          <a:p>
            <a:pPr lvl="1"/>
            <a:r>
              <a:rPr lang="zh-CN" altLang="en-US" dirty="0">
                <a:solidFill>
                  <a:srgbClr val="EB7C1F"/>
                </a:solidFill>
              </a:rPr>
              <a:t>系统间兼容</a:t>
            </a:r>
            <a:r>
              <a:rPr lang="zh-CN" altLang="en-US" dirty="0"/>
              <a:t>：系统与其他系统存在接口互连、功能交互等情况下的配合能力</a:t>
            </a:r>
            <a:endParaRPr lang="zh-CN" altLang="en-US" dirty="0"/>
          </a:p>
          <a:p>
            <a:pPr lvl="1"/>
            <a:r>
              <a:rPr lang="zh-CN" altLang="en-US" dirty="0">
                <a:solidFill>
                  <a:srgbClr val="EB7C1F"/>
                </a:solidFill>
              </a:rPr>
              <a:t>系统自身兼容</a:t>
            </a:r>
            <a:r>
              <a:rPr lang="zh-CN" altLang="en-US" dirty="0"/>
              <a:t>：系统的新老版本间需要保证的功能、操作体验等方面的一致性，包括前向兼容和后向兼容</a:t>
            </a:r>
            <a:endParaRPr lang="zh-CN" altLang="en-US" dirty="0"/>
          </a:p>
          <a:p>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示例</a:t>
            </a:r>
            <a:br>
              <a:rPr lang="zh-CN" altLang="en-US" dirty="0"/>
            </a:br>
            <a:endParaRPr lang="zh-CN" altLang="en-US" dirty="0"/>
          </a:p>
        </p:txBody>
      </p:sp>
      <p:sp>
        <p:nvSpPr>
          <p:cNvPr id="3" name="内容占位符 2"/>
          <p:cNvSpPr>
            <a:spLocks noGrp="1"/>
          </p:cNvSpPr>
          <p:nvPr>
            <p:ph idx="1"/>
          </p:nvPr>
        </p:nvSpPr>
        <p:spPr/>
        <p:txBody>
          <a:bodyPr/>
          <a:lstStyle/>
          <a:p>
            <a:r>
              <a:rPr lang="en-US" altLang="zh-CN" dirty="0"/>
              <a:t>4S</a:t>
            </a:r>
            <a:r>
              <a:rPr lang="zh-CN" altLang="zh-CN" dirty="0"/>
              <a:t>系统的兼容性测试如下</a:t>
            </a:r>
            <a:r>
              <a:rPr lang="zh-CN" altLang="zh-CN" dirty="0" smtClean="0"/>
              <a:t>：</a:t>
            </a:r>
            <a:endParaRPr lang="en-US" altLang="zh-CN" dirty="0" smtClean="0"/>
          </a:p>
          <a:p>
            <a:pPr lvl="1"/>
            <a:r>
              <a:rPr lang="zh-CN" altLang="zh-CN" dirty="0" smtClean="0"/>
              <a:t>在</a:t>
            </a:r>
            <a:r>
              <a:rPr lang="en-US" altLang="zh-CN" dirty="0"/>
              <a:t>MS Window</a:t>
            </a:r>
            <a:r>
              <a:rPr lang="zh-CN" altLang="zh-CN" dirty="0"/>
              <a:t>和</a:t>
            </a:r>
            <a:r>
              <a:rPr lang="en-US" altLang="zh-CN" dirty="0"/>
              <a:t>Linux</a:t>
            </a:r>
            <a:r>
              <a:rPr lang="zh-CN" altLang="zh-CN" dirty="0"/>
              <a:t>两种操作系统的服务器上，进行系统的首次安装、升级、完整的或自定义的</a:t>
            </a:r>
            <a:r>
              <a:rPr lang="zh-CN" altLang="zh-CN" dirty="0" smtClean="0"/>
              <a:t>安装</a:t>
            </a:r>
            <a:r>
              <a:rPr lang="zh-CN" altLang="en-US" dirty="0" smtClean="0"/>
              <a:t>，测试是否都能成功安装</a:t>
            </a:r>
            <a:endParaRPr lang="en-US" altLang="zh-CN" dirty="0" smtClean="0"/>
          </a:p>
          <a:p>
            <a:pPr lvl="1"/>
            <a:r>
              <a:rPr lang="zh-CN" altLang="en-US" dirty="0" smtClean="0"/>
              <a:t>检查是否</a:t>
            </a:r>
            <a:r>
              <a:rPr lang="zh-CN" altLang="zh-CN" dirty="0" smtClean="0"/>
              <a:t>能和</a:t>
            </a:r>
            <a:r>
              <a:rPr lang="zh-CN" altLang="zh-CN" dirty="0"/>
              <a:t>已安装的杀毒软件等</a:t>
            </a:r>
            <a:r>
              <a:rPr lang="zh-CN" altLang="zh-CN" dirty="0" smtClean="0"/>
              <a:t>共存</a:t>
            </a:r>
            <a:endParaRPr lang="en-US" altLang="zh-CN" dirty="0" smtClean="0"/>
          </a:p>
          <a:p>
            <a:pPr lvl="1"/>
            <a:r>
              <a:rPr lang="zh-CN" altLang="zh-CN" dirty="0" smtClean="0"/>
              <a:t>在客户端</a:t>
            </a:r>
            <a:r>
              <a:rPr lang="zh-CN" altLang="en-US" dirty="0"/>
              <a:t>检查是否</a:t>
            </a:r>
            <a:r>
              <a:rPr lang="zh-CN" altLang="zh-CN" dirty="0" smtClean="0"/>
              <a:t>用</a:t>
            </a:r>
            <a:r>
              <a:rPr lang="en-US" altLang="zh-CN" dirty="0"/>
              <a:t>Chrome</a:t>
            </a:r>
            <a:r>
              <a:rPr lang="zh-CN" altLang="zh-CN" dirty="0"/>
              <a:t>和</a:t>
            </a:r>
            <a:r>
              <a:rPr lang="en-US" altLang="zh-CN" dirty="0"/>
              <a:t>Firefox</a:t>
            </a:r>
            <a:r>
              <a:rPr lang="zh-CN" altLang="zh-CN" dirty="0"/>
              <a:t>浏览器在规定的分辨率下都能正常</a:t>
            </a:r>
            <a:r>
              <a:rPr lang="zh-CN" altLang="zh-CN" dirty="0" smtClean="0"/>
              <a:t>使用</a:t>
            </a:r>
            <a:endParaRPr lang="en-US" altLang="zh-CN" dirty="0" smtClean="0"/>
          </a:p>
          <a:p>
            <a:pPr lvl="1"/>
            <a:r>
              <a:rPr lang="zh-CN" altLang="en-US" dirty="0"/>
              <a:t>检查是否</a:t>
            </a:r>
            <a:r>
              <a:rPr lang="zh-CN" altLang="zh-CN" dirty="0" smtClean="0"/>
              <a:t>通过</a:t>
            </a:r>
            <a:r>
              <a:rPr lang="zh-CN" altLang="zh-CN" dirty="0"/>
              <a:t>人事管理系统能顺利得到员工</a:t>
            </a:r>
            <a:r>
              <a:rPr lang="zh-CN" altLang="zh-CN" dirty="0" smtClean="0"/>
              <a:t>信息</a:t>
            </a:r>
            <a:endParaRPr lang="en-US" altLang="zh-CN" dirty="0" smtClean="0"/>
          </a:p>
          <a:p>
            <a:pPr lvl="1"/>
            <a:r>
              <a:rPr lang="zh-CN" altLang="en-US" dirty="0"/>
              <a:t>检查</a:t>
            </a:r>
            <a:r>
              <a:rPr lang="zh-CN" altLang="en-US" dirty="0" smtClean="0"/>
              <a:t>是否能</a:t>
            </a:r>
            <a:r>
              <a:rPr lang="zh-CN" altLang="zh-CN" dirty="0" smtClean="0"/>
              <a:t>成功卸载</a:t>
            </a:r>
            <a:endParaRPr lang="zh-CN" altLang="zh-CN" dirty="0"/>
          </a:p>
          <a:p>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其他测试技术</a:t>
            </a:r>
            <a:endParaRPr lang="zh-CN" altLang="en-US" dirty="0"/>
          </a:p>
        </p:txBody>
      </p:sp>
      <p:sp>
        <p:nvSpPr>
          <p:cNvPr id="3" name="内容占位符 2"/>
          <p:cNvSpPr>
            <a:spLocks noGrp="1"/>
          </p:cNvSpPr>
          <p:nvPr>
            <p:ph idx="1"/>
          </p:nvPr>
        </p:nvSpPr>
        <p:spPr/>
        <p:txBody>
          <a:bodyPr/>
          <a:lstStyle/>
          <a:p>
            <a:pPr>
              <a:lnSpc>
                <a:spcPct val="150000"/>
              </a:lnSpc>
            </a:pPr>
            <a:r>
              <a:rPr lang="en-US" altLang="zh-CN" dirty="0"/>
              <a:t>α</a:t>
            </a:r>
            <a:r>
              <a:rPr lang="zh-CN" altLang="en-US" dirty="0"/>
              <a:t>测试和</a:t>
            </a:r>
            <a:r>
              <a:rPr lang="en-US" altLang="zh-CN" dirty="0"/>
              <a:t>β</a:t>
            </a:r>
            <a:r>
              <a:rPr lang="zh-CN" altLang="en-US" dirty="0" smtClean="0"/>
              <a:t>测试</a:t>
            </a:r>
            <a:endParaRPr lang="en-US" altLang="zh-CN" dirty="0" smtClean="0"/>
          </a:p>
          <a:p>
            <a:pPr>
              <a:lnSpc>
                <a:spcPct val="150000"/>
              </a:lnSpc>
            </a:pPr>
            <a:r>
              <a:rPr lang="zh-CN" altLang="en-US" dirty="0" smtClean="0"/>
              <a:t>回归测试</a:t>
            </a:r>
            <a:endParaRPr lang="en-US" altLang="zh-CN" dirty="0" smtClean="0"/>
          </a:p>
          <a:p>
            <a:pPr>
              <a:lnSpc>
                <a:spcPct val="150000"/>
              </a:lnSpc>
            </a:pPr>
            <a:r>
              <a:rPr lang="en-US" altLang="zh-CN" dirty="0"/>
              <a:t>AB</a:t>
            </a:r>
            <a:r>
              <a:rPr lang="zh-CN" altLang="en-US" dirty="0" smtClean="0"/>
              <a:t>测试</a:t>
            </a:r>
            <a:endParaRPr lang="en-US" altLang="zh-CN" dirty="0" smtClean="0"/>
          </a:p>
          <a:p>
            <a:pPr>
              <a:lnSpc>
                <a:spcPct val="150000"/>
              </a:lnSpc>
            </a:pPr>
            <a:r>
              <a:rPr lang="zh-CN" altLang="en-US" dirty="0"/>
              <a:t>众测</a:t>
            </a:r>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ltLang="zh-CN" dirty="0" smtClean="0"/>
              <a:t>α</a:t>
            </a:r>
            <a:r>
              <a:rPr lang="zh-CN" altLang="en-US" dirty="0" smtClean="0"/>
              <a:t>测试和</a:t>
            </a:r>
            <a:r>
              <a:rPr lang="en-US" altLang="zh-CN" dirty="0" smtClean="0"/>
              <a:t>β</a:t>
            </a:r>
            <a:r>
              <a:rPr lang="zh-CN" altLang="en-US" dirty="0" smtClean="0"/>
              <a:t>测试</a:t>
            </a:r>
            <a:endParaRPr lang="zh-CN" altLang="en-US" dirty="0" smtClean="0"/>
          </a:p>
        </p:txBody>
      </p:sp>
      <p:sp>
        <p:nvSpPr>
          <p:cNvPr id="25603" name="Rectangle 3"/>
          <p:cNvSpPr>
            <a:spLocks noGrp="1" noChangeArrowheads="1"/>
          </p:cNvSpPr>
          <p:nvPr>
            <p:ph type="body" idx="1"/>
          </p:nvPr>
        </p:nvSpPr>
        <p:spPr/>
        <p:txBody>
          <a:bodyPr/>
          <a:lstStyle/>
          <a:p>
            <a:r>
              <a:rPr lang="zh-CN" altLang="en-US" dirty="0" smtClean="0"/>
              <a:t>针对通用软件产品，在企业内部测试通过后，进行</a:t>
            </a:r>
            <a:r>
              <a:rPr lang="en-US" altLang="zh-CN" dirty="0"/>
              <a:t>α</a:t>
            </a:r>
            <a:r>
              <a:rPr lang="zh-CN" altLang="en-US" dirty="0"/>
              <a:t>测试和</a:t>
            </a:r>
            <a:r>
              <a:rPr lang="en-US" altLang="zh-CN" dirty="0"/>
              <a:t>β</a:t>
            </a:r>
            <a:r>
              <a:rPr lang="zh-CN" altLang="en-US" dirty="0" smtClean="0"/>
              <a:t>测试。</a:t>
            </a:r>
            <a:endParaRPr lang="zh-CN" altLang="en-US" dirty="0" smtClean="0"/>
          </a:p>
          <a:p>
            <a:r>
              <a:rPr lang="en-US" altLang="zh-CN" dirty="0" smtClean="0">
                <a:solidFill>
                  <a:srgbClr val="EB7C11"/>
                </a:solidFill>
              </a:rPr>
              <a:t>α</a:t>
            </a:r>
            <a:r>
              <a:rPr lang="zh-CN" altLang="zh-CN" dirty="0" smtClean="0">
                <a:solidFill>
                  <a:srgbClr val="EB7C11"/>
                </a:solidFill>
              </a:rPr>
              <a:t>测试</a:t>
            </a:r>
            <a:r>
              <a:rPr lang="zh-CN" altLang="zh-CN" dirty="0" smtClean="0"/>
              <a:t>是邀请小规模的、有代表性的潜在用户，在开发环境中，由开发者</a:t>
            </a:r>
            <a:r>
              <a:rPr lang="en-US" altLang="zh-CN" dirty="0" smtClean="0"/>
              <a:t>“</a:t>
            </a:r>
            <a:r>
              <a:rPr lang="zh-CN" altLang="zh-CN" dirty="0" smtClean="0"/>
              <a:t>指导</a:t>
            </a:r>
            <a:r>
              <a:rPr lang="en-US" altLang="zh-CN" dirty="0" smtClean="0"/>
              <a:t>”</a:t>
            </a:r>
            <a:r>
              <a:rPr lang="zh-CN" altLang="zh-CN" dirty="0" smtClean="0"/>
              <a:t>下进行的测试（试用），开发者负责记录使用中出现的问题和软件的缺陷，因此</a:t>
            </a:r>
            <a:r>
              <a:rPr lang="en-US" altLang="zh-CN" dirty="0" smtClean="0"/>
              <a:t>α</a:t>
            </a:r>
            <a:r>
              <a:rPr lang="zh-CN" altLang="zh-CN" dirty="0" smtClean="0"/>
              <a:t>测试是在一个受控的环境中进行的。</a:t>
            </a:r>
            <a:endParaRPr lang="zh-CN" altLang="zh-CN" dirty="0" smtClean="0"/>
          </a:p>
          <a:p>
            <a:r>
              <a:rPr lang="en-US" altLang="zh-CN" dirty="0" smtClean="0">
                <a:solidFill>
                  <a:srgbClr val="EB7C11"/>
                </a:solidFill>
              </a:rPr>
              <a:t>β</a:t>
            </a:r>
            <a:r>
              <a:rPr lang="zh-CN" altLang="zh-CN" dirty="0" smtClean="0">
                <a:solidFill>
                  <a:srgbClr val="EB7C11"/>
                </a:solidFill>
              </a:rPr>
              <a:t>测试</a:t>
            </a:r>
            <a:r>
              <a:rPr lang="zh-CN" altLang="zh-CN" dirty="0" smtClean="0"/>
              <a:t>是由用户在一个或多个用户环境下进行的测试，是产品正式发布前的系统测试形式。一组有代表性的用户和消费者在典型操作条件下尝试做常规使用，由用户记录下测试中发现的问题或任何希望改进的建议，报告给开发者。</a:t>
            </a:r>
            <a:endParaRPr lang="zh-CN" altLang="zh-CN" dirty="0" smtClean="0"/>
          </a:p>
          <a:p>
            <a:r>
              <a:rPr lang="en-US" altLang="zh-CN" dirty="0" smtClean="0"/>
              <a:t>β</a:t>
            </a:r>
            <a:r>
              <a:rPr lang="zh-CN" altLang="zh-CN" dirty="0" smtClean="0"/>
              <a:t>测试与</a:t>
            </a:r>
            <a:r>
              <a:rPr lang="en-US" altLang="zh-CN" dirty="0" smtClean="0"/>
              <a:t>α</a:t>
            </a:r>
            <a:r>
              <a:rPr lang="zh-CN" altLang="zh-CN" dirty="0" smtClean="0"/>
              <a:t>测试不同的是，</a:t>
            </a:r>
            <a:r>
              <a:rPr lang="en-US" altLang="zh-CN" dirty="0" smtClean="0"/>
              <a:t>β</a:t>
            </a:r>
            <a:r>
              <a:rPr lang="zh-CN" altLang="zh-CN" dirty="0" smtClean="0"/>
              <a:t>测试时开发者通常不在测试现场，由用户去使用，软件在一个开发者不能控制的环境中的</a:t>
            </a:r>
            <a:r>
              <a:rPr lang="en-US" altLang="zh-CN" dirty="0" smtClean="0"/>
              <a:t>“</a:t>
            </a:r>
            <a:r>
              <a:rPr lang="zh-CN" altLang="zh-CN" dirty="0" smtClean="0"/>
              <a:t>活的</a:t>
            </a:r>
            <a:r>
              <a:rPr lang="en-US" altLang="zh-CN" dirty="0" smtClean="0"/>
              <a:t>”</a:t>
            </a:r>
            <a:r>
              <a:rPr lang="zh-CN" altLang="zh-CN" dirty="0" smtClean="0"/>
              <a:t>试用。</a:t>
            </a:r>
            <a:endParaRPr lang="zh-CN" altLang="zh-CN" dirty="0" smtClean="0"/>
          </a:p>
          <a:p>
            <a:endParaRPr lang="en-US" altLang="zh-CN"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06"/>
          <p:cNvSpPr txBox="1"/>
          <p:nvPr/>
        </p:nvSpPr>
        <p:spPr>
          <a:xfrm>
            <a:off x="5757804" y="2849374"/>
            <a:ext cx="5204059" cy="533400"/>
          </a:xfrm>
          <a:prstGeom prst="rect">
            <a:avLst/>
          </a:prstGeom>
        </p:spPr>
        <p:txBody>
          <a:bodyPr vert="horz" rtlCol="0" anchor="t" anchorCtr="0">
            <a:noAutofit/>
          </a:bodyPr>
          <a:lstStyle/>
          <a:p>
            <a:pPr defTabSz="457200">
              <a:lnSpc>
                <a:spcPct val="125000"/>
              </a:lnSpc>
            </a:pP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Object 207"/>
          <p:cNvSpPr txBox="1"/>
          <p:nvPr/>
        </p:nvSpPr>
        <p:spPr>
          <a:xfrm>
            <a:off x="4950946" y="3282916"/>
            <a:ext cx="54635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03</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dirty="0" smtClean="0"/>
              <a:t>软件测试层次</a:t>
            </a:r>
            <a:endParaRPr lang="zh-CN" altLang="en-US" sz="3000" dirty="0"/>
          </a:p>
        </p:txBody>
      </p:sp>
      <p:sp>
        <p:nvSpPr>
          <p:cNvPr id="7" name="Object 209"/>
          <p:cNvSpPr txBox="1"/>
          <p:nvPr/>
        </p:nvSpPr>
        <p:spPr>
          <a:xfrm>
            <a:off x="4944595" y="949491"/>
            <a:ext cx="5469940"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01</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软件测试概述</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9" name="Object 205"/>
          <p:cNvSpPr txBox="1"/>
          <p:nvPr/>
        </p:nvSpPr>
        <p:spPr>
          <a:xfrm>
            <a:off x="4944595" y="1823010"/>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02</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dirty="0" smtClean="0"/>
              <a:t>软件测试方法</a:t>
            </a:r>
            <a:endParaRPr lang="zh-CN" altLang="en-US" sz="3000" dirty="0"/>
          </a:p>
        </p:txBody>
      </p:sp>
      <p:sp>
        <p:nvSpPr>
          <p:cNvPr id="10" name="灯片编号占位符 9"/>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12" name="AutoShape 4"/>
          <p:cNvSpPr>
            <a:spLocks noChangeArrowheads="1"/>
          </p:cNvSpPr>
          <p:nvPr/>
        </p:nvSpPr>
        <p:spPr bwMode="auto">
          <a:xfrm>
            <a:off x="4549308" y="1800321"/>
            <a:ext cx="395287" cy="431800"/>
          </a:xfrm>
          <a:prstGeom prst="sun">
            <a:avLst>
              <a:gd name="adj" fmla="val 25000"/>
            </a:avLst>
          </a:prstGeom>
          <a:solidFill>
            <a:srgbClr val="EB7C1F"/>
          </a:solidFill>
          <a:ln>
            <a:noFill/>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3" name="Object 205"/>
          <p:cNvSpPr txBox="1"/>
          <p:nvPr/>
        </p:nvSpPr>
        <p:spPr>
          <a:xfrm>
            <a:off x="4931896" y="4198250"/>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04</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smtClean="0">
                <a:solidFill>
                  <a:schemeClr val="tx2"/>
                </a:solidFill>
                <a:latin typeface="微软雅黑" panose="020B0503020204020204" pitchFamily="34" charset="-122"/>
                <a:ea typeface="微软雅黑" panose="020B0503020204020204" pitchFamily="34" charset="-122"/>
              </a:rPr>
              <a:t>系统测试技术</a:t>
            </a:r>
            <a:endParaRPr lang="zh-CN" altLang="en-US" sz="3000" dirty="0">
              <a:solidFill>
                <a:schemeClr val="tx2"/>
              </a:solidFill>
            </a:endParaRPr>
          </a:p>
        </p:txBody>
      </p:sp>
      <p:sp>
        <p:nvSpPr>
          <p:cNvPr id="14" name="Object 205"/>
          <p:cNvSpPr txBox="1"/>
          <p:nvPr/>
        </p:nvSpPr>
        <p:spPr>
          <a:xfrm>
            <a:off x="4944595" y="5169642"/>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05</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dirty="0"/>
              <a:t>软件测试过程</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15" name="Object 208"/>
          <p:cNvSpPr txBox="1"/>
          <p:nvPr/>
        </p:nvSpPr>
        <p:spPr>
          <a:xfrm>
            <a:off x="5682255" y="2239551"/>
            <a:ext cx="5204059" cy="533400"/>
          </a:xfrm>
          <a:prstGeom prst="rect">
            <a:avLst/>
          </a:prstGeom>
        </p:spPr>
        <p:txBody>
          <a:bodyPr vert="horz" rtlCol="0" anchor="t" anchorCtr="0">
            <a:noAutofit/>
          </a:bodyPr>
          <a:lstStyle/>
          <a:p>
            <a:pPr defTabSz="457200">
              <a:lnSpc>
                <a:spcPct val="125000"/>
              </a:lnSpc>
            </a:pPr>
            <a:r>
              <a:rPr lang="zh-CN" altLang="en-US" sz="1600" spc="28" dirty="0" smtClean="0">
                <a:solidFill>
                  <a:schemeClr val="bg1">
                    <a:lumMod val="65000"/>
                  </a:schemeClr>
                </a:solidFill>
                <a:latin typeface="微软雅黑" panose="020B0503020204020204" pitchFamily="34" charset="-122"/>
                <a:ea typeface="微软雅黑" panose="020B0503020204020204" pitchFamily="34" charset="-122"/>
              </a:rPr>
              <a:t>白盒测试方法</a:t>
            </a:r>
            <a:endParaRPr lang="zh-CN" altLang="en-US" sz="1600" spc="28" dirty="0">
              <a:solidFill>
                <a:schemeClr val="bg1">
                  <a:lumMod val="65000"/>
                </a:schemeClr>
              </a:solidFill>
              <a:latin typeface="微软雅黑" panose="020B0503020204020204" pitchFamily="34" charset="-122"/>
              <a:ea typeface="微软雅黑" panose="020B0503020204020204" pitchFamily="34" charset="-122"/>
            </a:endParaRPr>
          </a:p>
          <a:p>
            <a:pPr defTabSz="457200">
              <a:lnSpc>
                <a:spcPct val="125000"/>
              </a:lnSpc>
            </a:pPr>
            <a:r>
              <a:rPr lang="zh-CN" altLang="en-US" sz="1600" spc="28" dirty="0" smtClean="0">
                <a:solidFill>
                  <a:schemeClr val="bg1">
                    <a:lumMod val="65000"/>
                  </a:schemeClr>
                </a:solidFill>
                <a:latin typeface="微软雅黑" panose="020B0503020204020204" pitchFamily="34" charset="-122"/>
                <a:ea typeface="微软雅黑" panose="020B0503020204020204" pitchFamily="34" charset="-122"/>
              </a:rPr>
              <a:t>黑盒</a:t>
            </a:r>
            <a:r>
              <a:rPr lang="zh-CN" altLang="en-US" sz="1600" spc="28" dirty="0">
                <a:solidFill>
                  <a:schemeClr val="bg1">
                    <a:lumMod val="65000"/>
                  </a:schemeClr>
                </a:solidFill>
                <a:latin typeface="微软雅黑" panose="020B0503020204020204" pitchFamily="34" charset="-122"/>
                <a:ea typeface="微软雅黑" panose="020B0503020204020204" pitchFamily="34" charset="-122"/>
              </a:rPr>
              <a:t>测试方法</a:t>
            </a:r>
            <a:endParaRPr lang="zh-CN" altLang="en-US" sz="1600" spc="28" dirty="0">
              <a:solidFill>
                <a:schemeClr val="bg1">
                  <a:lumMod val="6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zh-CN" altLang="en-US" dirty="0" smtClean="0"/>
              <a:t>回归测试</a:t>
            </a:r>
            <a:r>
              <a:rPr lang="zh-CN" altLang="zh-CN" dirty="0" smtClean="0"/>
              <a:t>（</a:t>
            </a:r>
            <a:r>
              <a:rPr lang="en-US" altLang="zh-CN" dirty="0" smtClean="0"/>
              <a:t>regression testing</a:t>
            </a:r>
            <a:r>
              <a:rPr lang="zh-CN" altLang="zh-CN" dirty="0" smtClean="0"/>
              <a:t>）</a:t>
            </a:r>
            <a:endParaRPr lang="zh-CN" altLang="en-US" dirty="0" smtClean="0"/>
          </a:p>
        </p:txBody>
      </p:sp>
      <p:sp>
        <p:nvSpPr>
          <p:cNvPr id="1328131" name="Rectangle 3"/>
          <p:cNvSpPr>
            <a:spLocks noGrp="1" noChangeArrowheads="1"/>
          </p:cNvSpPr>
          <p:nvPr>
            <p:ph type="body" idx="1"/>
          </p:nvPr>
        </p:nvSpPr>
        <p:spPr>
          <a:xfrm>
            <a:off x="612001" y="1353458"/>
            <a:ext cx="6781036" cy="5288241"/>
          </a:xfrm>
        </p:spPr>
        <p:txBody>
          <a:bodyPr/>
          <a:lstStyle/>
          <a:p>
            <a:r>
              <a:rPr lang="zh-CN" altLang="en-US" b="1" dirty="0" smtClean="0">
                <a:solidFill>
                  <a:srgbClr val="EB7C11"/>
                </a:solidFill>
              </a:rPr>
              <a:t>目的</a:t>
            </a:r>
            <a:r>
              <a:rPr lang="zh-CN" altLang="en-US" dirty="0" smtClean="0"/>
              <a:t>：为了保证软件返工时没有引进新的错误，要全部或部分地重复以前做过的测试。</a:t>
            </a:r>
            <a:endParaRPr lang="en-US" altLang="zh-CN" dirty="0" smtClean="0"/>
          </a:p>
          <a:p>
            <a:r>
              <a:rPr lang="zh-CN" altLang="en-US" b="1" dirty="0" smtClean="0">
                <a:solidFill>
                  <a:srgbClr val="EB7C11"/>
                </a:solidFill>
              </a:rPr>
              <a:t>时机</a:t>
            </a:r>
            <a:r>
              <a:rPr lang="zh-CN" altLang="en-US" dirty="0" smtClean="0"/>
              <a:t>：</a:t>
            </a:r>
            <a:r>
              <a:rPr lang="zh-CN" altLang="zh-CN" dirty="0" smtClean="0"/>
              <a:t>在集成测试、缺陷纠正后的重新测试、迭代开发的后续迭代测试</a:t>
            </a:r>
            <a:r>
              <a:rPr lang="zh-CN" altLang="en-US" dirty="0" smtClean="0"/>
              <a:t>时</a:t>
            </a:r>
            <a:endParaRPr lang="en-US" altLang="zh-CN" dirty="0" smtClean="0"/>
          </a:p>
          <a:p>
            <a:r>
              <a:rPr lang="zh-CN" altLang="en-US" b="1" dirty="0">
                <a:solidFill>
                  <a:srgbClr val="EB7C11"/>
                </a:solidFill>
              </a:rPr>
              <a:t>方法</a:t>
            </a:r>
            <a:r>
              <a:rPr lang="zh-CN" altLang="en-US" dirty="0"/>
              <a:t>：</a:t>
            </a:r>
            <a:r>
              <a:rPr lang="zh-CN" altLang="zh-CN" dirty="0"/>
              <a:t>回归测试应重新执行所有执行过的测试，或者对受影响的软件部分进行局部回归测试。仅仅对修改的软件部分进行重新测试常常不够的。</a:t>
            </a:r>
            <a:endParaRPr lang="en-US" altLang="zh-CN" dirty="0"/>
          </a:p>
          <a:p>
            <a:r>
              <a:rPr lang="zh-CN" altLang="en-US" b="1" dirty="0" smtClean="0">
                <a:solidFill>
                  <a:srgbClr val="EB7C11"/>
                </a:solidFill>
              </a:rPr>
              <a:t>工具</a:t>
            </a:r>
            <a:r>
              <a:rPr lang="zh-CN" altLang="en-US" dirty="0" smtClean="0"/>
              <a:t>：</a:t>
            </a:r>
            <a:r>
              <a:rPr lang="zh-CN" altLang="zh-CN" dirty="0" smtClean="0"/>
              <a:t>回归测试可以手工执行，也可以使用自动化的回归测试工具（又称功能测试工具）。</a:t>
            </a:r>
            <a:endParaRPr lang="en-US" altLang="zh-CN" dirty="0" smtClean="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pic>
        <p:nvPicPr>
          <p:cNvPr id="2" name="图片 1"/>
          <p:cNvPicPr>
            <a:picLocks noChangeAspect="1"/>
          </p:cNvPicPr>
          <p:nvPr/>
        </p:nvPicPr>
        <p:blipFill>
          <a:blip r:embed="rId1"/>
          <a:stretch>
            <a:fillRect/>
          </a:stretch>
        </p:blipFill>
        <p:spPr>
          <a:xfrm>
            <a:off x="7722368" y="879093"/>
            <a:ext cx="4320000" cy="3109957"/>
          </a:xfrm>
          <a:prstGeom prst="rect">
            <a:avLst/>
          </a:prstGeom>
          <a:ln>
            <a:solidFill>
              <a:schemeClr val="tx1"/>
            </a:solidFill>
          </a:ln>
        </p:spPr>
      </p:pic>
      <p:graphicFrame>
        <p:nvGraphicFramePr>
          <p:cNvPr id="3" name="对象 2"/>
          <p:cNvGraphicFramePr>
            <a:graphicFrameLocks noChangeAspect="1"/>
          </p:cNvGraphicFramePr>
          <p:nvPr/>
        </p:nvGraphicFramePr>
        <p:xfrm>
          <a:off x="7690469" y="4031415"/>
          <a:ext cx="4428000" cy="2670320"/>
        </p:xfrm>
        <a:graphic>
          <a:graphicData uri="http://schemas.openxmlformats.org/presentationml/2006/ole">
            <mc:AlternateContent xmlns:mc="http://schemas.openxmlformats.org/markup-compatibility/2006">
              <mc:Choice xmlns:v="urn:schemas-microsoft-com:vml" Requires="v">
                <p:oleObj spid="_x0000_s28750" name="BMP 图像" r:id="rId2" imgW="11439525" imgH="6896100" progId="Paint.Picture">
                  <p:embed/>
                </p:oleObj>
              </mc:Choice>
              <mc:Fallback>
                <p:oleObj name="BMP 图像" r:id="rId2" imgW="11439525" imgH="6896100" progId="Paint.Picture">
                  <p:embed/>
                  <p:pic>
                    <p:nvPicPr>
                      <p:cNvPr id="0" name="图片 28749"/>
                      <p:cNvPicPr/>
                      <p:nvPr/>
                    </p:nvPicPr>
                    <p:blipFill>
                      <a:blip r:embed="rId3"/>
                      <a:stretch>
                        <a:fillRect/>
                      </a:stretch>
                    </p:blipFill>
                    <p:spPr>
                      <a:xfrm>
                        <a:off x="7690469" y="4031415"/>
                        <a:ext cx="4428000" cy="2670320"/>
                      </a:xfrm>
                      <a:prstGeom prst="rect">
                        <a:avLst/>
                      </a:prstGeom>
                    </p:spPr>
                  </p:pic>
                </p:oleObj>
              </mc:Fallback>
            </mc:AlternateContent>
          </a:graphicData>
        </a:graphic>
      </p:graphicFrame>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lstStyle/>
          <a:p>
            <a:r>
              <a:rPr lang="zh-CN" altLang="en-US" smtClean="0"/>
              <a:t>自动化的回归测试</a:t>
            </a:r>
            <a:endParaRPr lang="zh-CN" altLang="en-US" smtClean="0"/>
          </a:p>
        </p:txBody>
      </p:sp>
      <p:sp>
        <p:nvSpPr>
          <p:cNvPr id="3" name="内容占位符 2"/>
          <p:cNvSpPr>
            <a:spLocks noGrp="1"/>
          </p:cNvSpPr>
          <p:nvPr>
            <p:ph idx="1"/>
          </p:nvPr>
        </p:nvSpPr>
        <p:spPr>
          <a:xfrm>
            <a:off x="612000" y="1353458"/>
            <a:ext cx="5506167" cy="5288241"/>
          </a:xfrm>
        </p:spPr>
        <p:txBody>
          <a:bodyPr/>
          <a:lstStyle/>
          <a:p>
            <a:r>
              <a:rPr lang="zh-CN" altLang="zh-CN" dirty="0"/>
              <a:t>回归测试工具使得软件工程师能够捕获到执行过的测试，然后进行回放和比较</a:t>
            </a:r>
            <a:r>
              <a:rPr lang="zh-CN" altLang="zh-CN" dirty="0" smtClean="0"/>
              <a:t>。</a:t>
            </a:r>
            <a:endParaRPr lang="en-US" altLang="zh-CN" dirty="0" smtClean="0"/>
          </a:p>
          <a:p>
            <a:pPr marL="0" indent="0">
              <a:buNone/>
            </a:pPr>
            <a:endParaRPr lang="en-US" altLang="zh-CN" dirty="0"/>
          </a:p>
          <a:p>
            <a:r>
              <a:rPr lang="zh-CN" altLang="en-US" dirty="0" smtClean="0"/>
              <a:t>工具示例：</a:t>
            </a:r>
            <a:endParaRPr lang="en-US" altLang="zh-CN" dirty="0" smtClean="0"/>
          </a:p>
          <a:p>
            <a:pPr lvl="1"/>
            <a:r>
              <a:rPr lang="en-US" altLang="zh-CN" dirty="0" smtClean="0"/>
              <a:t>HP</a:t>
            </a:r>
            <a:r>
              <a:rPr lang="zh-CN" altLang="en-US" dirty="0" smtClean="0"/>
              <a:t>的</a:t>
            </a:r>
            <a:r>
              <a:rPr lang="en-US" altLang="zh-CN" dirty="0" smtClean="0"/>
              <a:t>QTP</a:t>
            </a:r>
            <a:endParaRPr lang="en-US" altLang="zh-CN" dirty="0" smtClean="0"/>
          </a:p>
          <a:p>
            <a:pPr lvl="1"/>
            <a:r>
              <a:rPr lang="zh-CN" altLang="en-US" dirty="0" smtClean="0"/>
              <a:t>开源的</a:t>
            </a:r>
            <a:r>
              <a:rPr lang="en-US" altLang="zh-CN" dirty="0" smtClean="0"/>
              <a:t>selenium</a:t>
            </a:r>
            <a:endParaRPr lang="zh-CN" altLang="en-US" dirty="0"/>
          </a:p>
        </p:txBody>
      </p:sp>
      <p:pic>
        <p:nvPicPr>
          <p:cNvPr id="110596"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358090" y="1517644"/>
            <a:ext cx="5395912"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AB</a:t>
            </a:r>
            <a:r>
              <a:rPr lang="zh-CN" altLang="en-US" dirty="0" smtClean="0"/>
              <a:t>测试</a:t>
            </a:r>
            <a:endParaRPr lang="zh-CN" altLang="en-US" dirty="0"/>
          </a:p>
        </p:txBody>
      </p:sp>
      <p:sp>
        <p:nvSpPr>
          <p:cNvPr id="3" name="内容占位符 2"/>
          <p:cNvSpPr>
            <a:spLocks noGrp="1"/>
          </p:cNvSpPr>
          <p:nvPr>
            <p:ph idx="1"/>
          </p:nvPr>
        </p:nvSpPr>
        <p:spPr/>
        <p:txBody>
          <a:bodyPr/>
          <a:lstStyle/>
          <a:p>
            <a:r>
              <a:rPr lang="zh-CN" altLang="en-US" smtClean="0"/>
              <a:t>为</a:t>
            </a:r>
            <a:r>
              <a:rPr lang="en-US" altLang="zh-CN" smtClean="0"/>
              <a:t>Web</a:t>
            </a:r>
            <a:r>
              <a:rPr lang="zh-CN" altLang="en-US" smtClean="0"/>
              <a:t>系统或</a:t>
            </a:r>
            <a:r>
              <a:rPr lang="en-US" altLang="zh-CN" smtClean="0"/>
              <a:t>App</a:t>
            </a:r>
            <a:r>
              <a:rPr lang="zh-CN" altLang="en-US" smtClean="0"/>
              <a:t>软件制作两个（</a:t>
            </a:r>
            <a:r>
              <a:rPr lang="en-US" altLang="zh-CN" smtClean="0"/>
              <a:t>A/B</a:t>
            </a:r>
            <a:r>
              <a:rPr lang="zh-CN" altLang="en-US" smtClean="0"/>
              <a:t>）或多个（</a:t>
            </a:r>
            <a:r>
              <a:rPr lang="en-US" altLang="zh-CN" smtClean="0"/>
              <a:t>A/B/n</a:t>
            </a:r>
            <a:r>
              <a:rPr lang="zh-CN" altLang="en-US" smtClean="0"/>
              <a:t>）版本，在同一时间维度，分别让组成成分相同（相似）的访客群组（目标人群）随机的访问这些版本，收集各群组的用户体验数据和业务数据，最后分析、评估出最好版本，正式采用。</a:t>
            </a:r>
            <a:endParaRPr lang="zh-CN" altLang="en-US" dirty="0"/>
          </a:p>
        </p:txBody>
      </p:sp>
      <p:pic>
        <p:nvPicPr>
          <p:cNvPr id="4" name="图片 3"/>
          <p:cNvPicPr>
            <a:picLocks noChangeAspect="1"/>
          </p:cNvPicPr>
          <p:nvPr/>
        </p:nvPicPr>
        <p:blipFill rotWithShape="1">
          <a:blip r:embed="rId1"/>
          <a:srcRect b="9630"/>
          <a:stretch>
            <a:fillRect/>
          </a:stretch>
        </p:blipFill>
        <p:spPr>
          <a:xfrm>
            <a:off x="3400425" y="3008913"/>
            <a:ext cx="5334000" cy="3615266"/>
          </a:xfrm>
          <a:prstGeom prst="rect">
            <a:avLst/>
          </a:prstGeom>
        </p:spPr>
      </p:pic>
      <p:sp>
        <p:nvSpPr>
          <p:cNvPr id="7" name="灯片编号占位符 6"/>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众测</a:t>
            </a:r>
            <a:endParaRPr lang="zh-CN" altLang="en-US" dirty="0"/>
          </a:p>
        </p:txBody>
      </p:sp>
      <p:sp>
        <p:nvSpPr>
          <p:cNvPr id="3" name="内容占位符 2"/>
          <p:cNvSpPr>
            <a:spLocks noGrp="1"/>
          </p:cNvSpPr>
          <p:nvPr>
            <p:ph idx="1"/>
          </p:nvPr>
        </p:nvSpPr>
        <p:spPr/>
        <p:txBody>
          <a:bodyPr/>
          <a:lstStyle/>
          <a:p>
            <a:r>
              <a:rPr lang="zh-CN" altLang="en-US" sz="2800" dirty="0"/>
              <a:t>即众包测试，利用大众的测试能力和测试资源，在短时间内完成大工作量的产品体验，并能够保证质量，第一时间将体验结果反馈上来，这样开发人员就能从用户角度出发，改善产品质量。</a:t>
            </a:r>
            <a:endParaRPr lang="zh-CN" altLang="en-US" sz="2800" dirty="0"/>
          </a:p>
        </p:txBody>
      </p:sp>
      <p:pic>
        <p:nvPicPr>
          <p:cNvPr id="4" name="图片 3"/>
          <p:cNvPicPr>
            <a:picLocks noChangeAspect="1"/>
          </p:cNvPicPr>
          <p:nvPr/>
        </p:nvPicPr>
        <p:blipFill>
          <a:blip r:embed="rId1"/>
          <a:stretch>
            <a:fillRect/>
          </a:stretch>
        </p:blipFill>
        <p:spPr>
          <a:xfrm>
            <a:off x="3368675" y="3494534"/>
            <a:ext cx="5410200" cy="2914650"/>
          </a:xfrm>
          <a:prstGeom prst="rect">
            <a:avLst/>
          </a:prstGeom>
        </p:spPr>
      </p:pic>
      <p:sp>
        <p:nvSpPr>
          <p:cNvPr id="5" name="灯片编号占位符 4"/>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06"/>
          <p:cNvSpPr txBox="1"/>
          <p:nvPr/>
        </p:nvSpPr>
        <p:spPr>
          <a:xfrm>
            <a:off x="5757804" y="2849374"/>
            <a:ext cx="5204059" cy="533400"/>
          </a:xfrm>
          <a:prstGeom prst="rect">
            <a:avLst/>
          </a:prstGeom>
        </p:spPr>
        <p:txBody>
          <a:bodyPr vert="horz" rtlCol="0" anchor="t" anchorCtr="0">
            <a:noAutofit/>
          </a:bodyPr>
          <a:lstStyle/>
          <a:p>
            <a:pPr defTabSz="457200">
              <a:lnSpc>
                <a:spcPct val="125000"/>
              </a:lnSpc>
            </a:pP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Object 207"/>
          <p:cNvSpPr txBox="1"/>
          <p:nvPr/>
        </p:nvSpPr>
        <p:spPr>
          <a:xfrm>
            <a:off x="4944595" y="1920883"/>
            <a:ext cx="54635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02</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dirty="0" smtClean="0"/>
              <a:t>软件测试方法</a:t>
            </a:r>
            <a:endParaRPr lang="zh-CN" altLang="en-US" sz="3000" dirty="0"/>
          </a:p>
        </p:txBody>
      </p:sp>
      <p:sp>
        <p:nvSpPr>
          <p:cNvPr id="7" name="Object 209"/>
          <p:cNvSpPr txBox="1"/>
          <p:nvPr/>
        </p:nvSpPr>
        <p:spPr>
          <a:xfrm>
            <a:off x="4944595" y="949491"/>
            <a:ext cx="5469940"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01</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软件测试概述</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9" name="Object 205"/>
          <p:cNvSpPr txBox="1"/>
          <p:nvPr/>
        </p:nvSpPr>
        <p:spPr>
          <a:xfrm>
            <a:off x="4944595" y="2892275"/>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03</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dirty="0" smtClean="0"/>
              <a:t>软件测试层次</a:t>
            </a:r>
            <a:endParaRPr lang="zh-CN" altLang="en-US" sz="3000" dirty="0"/>
          </a:p>
        </p:txBody>
      </p:sp>
      <p:sp>
        <p:nvSpPr>
          <p:cNvPr id="10" name="灯片编号占位符 9"/>
          <p:cNvSpPr>
            <a:spLocks noGrp="1"/>
          </p:cNvSpPr>
          <p:nvPr>
            <p:ph type="sldNum" sz="quarter" idx="4"/>
          </p:nvPr>
        </p:nvSpPr>
        <p:spPr/>
        <p:txBody>
          <a:bodyPr/>
          <a:lstStyle/>
          <a:p>
            <a:fld id="{548644C6-89F0-466C-949F-E70AD72679A8}" type="slidenum">
              <a:rPr lang="zh-CN" altLang="en-US" smtClean="0"/>
            </a:fld>
            <a:endParaRPr lang="zh-CN" altLang="en-US"/>
          </a:p>
        </p:txBody>
      </p:sp>
      <p:sp>
        <p:nvSpPr>
          <p:cNvPr id="12" name="AutoShape 4"/>
          <p:cNvSpPr>
            <a:spLocks noChangeArrowheads="1"/>
          </p:cNvSpPr>
          <p:nvPr/>
        </p:nvSpPr>
        <p:spPr bwMode="auto">
          <a:xfrm>
            <a:off x="4562007" y="4847759"/>
            <a:ext cx="395287" cy="431800"/>
          </a:xfrm>
          <a:prstGeom prst="sun">
            <a:avLst>
              <a:gd name="adj" fmla="val 25000"/>
            </a:avLst>
          </a:prstGeom>
          <a:solidFill>
            <a:srgbClr val="EB7C1F"/>
          </a:solidFill>
          <a:ln>
            <a:noFill/>
          </a:ln>
        </p:spPr>
        <p:txBody>
          <a:bodyPr wrap="none" lIns="107950" tIns="53975" rIns="107950" bIns="53975" anchor="ct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3" name="Object 205"/>
          <p:cNvSpPr txBox="1"/>
          <p:nvPr/>
        </p:nvSpPr>
        <p:spPr>
          <a:xfrm>
            <a:off x="4944595" y="3863667"/>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04</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smtClean="0">
                <a:solidFill>
                  <a:schemeClr val="tx2"/>
                </a:solidFill>
                <a:latin typeface="微软雅黑" panose="020B0503020204020204" pitchFamily="34" charset="-122"/>
                <a:ea typeface="微软雅黑" panose="020B0503020204020204" pitchFamily="34" charset="-122"/>
              </a:rPr>
              <a:t>系统测试技术</a:t>
            </a:r>
            <a:endParaRPr lang="zh-CN" altLang="en-US" sz="3000" dirty="0">
              <a:solidFill>
                <a:schemeClr val="tx2"/>
              </a:solidFill>
            </a:endParaRPr>
          </a:p>
        </p:txBody>
      </p:sp>
      <p:sp>
        <p:nvSpPr>
          <p:cNvPr id="14" name="Object 205"/>
          <p:cNvSpPr txBox="1"/>
          <p:nvPr/>
        </p:nvSpPr>
        <p:spPr>
          <a:xfrm>
            <a:off x="4957294" y="4835059"/>
            <a:ext cx="5438189" cy="457200"/>
          </a:xfrm>
          <a:prstGeom prst="rect">
            <a:avLst/>
          </a:prstGeom>
        </p:spPr>
        <p:txBody>
          <a:bodyPr vert="horz" rtlCol="0" anchor="ctr" anchorCtr="0">
            <a:noAutofit/>
          </a:bodyPr>
          <a:lstStyle/>
          <a:p>
            <a:pPr defTabSz="457200"/>
            <a:r>
              <a:rPr lang="en-US" altLang="zh-CN" sz="3000" spc="300" dirty="0" smtClean="0">
                <a:solidFill>
                  <a:srgbClr val="E0CFBD"/>
                </a:solidFill>
                <a:latin typeface="微软雅黑" panose="020B0503020204020204" pitchFamily="34" charset="-122"/>
                <a:ea typeface="微软雅黑" panose="020B0503020204020204" pitchFamily="34" charset="-122"/>
              </a:rPr>
              <a:t>05</a:t>
            </a:r>
            <a:r>
              <a:rPr lang="en-US" altLang="zh-CN" sz="3000" spc="300" dirty="0" smtClean="0">
                <a:solidFill>
                  <a:schemeClr val="bg1">
                    <a:lumMod val="65000"/>
                  </a:schemeClr>
                </a:solidFill>
                <a:latin typeface="微软雅黑" panose="020B0503020204020204" pitchFamily="34" charset="-122"/>
                <a:ea typeface="微软雅黑" panose="020B0503020204020204" pitchFamily="34" charset="-122"/>
              </a:rPr>
              <a:t>-</a:t>
            </a:r>
            <a:r>
              <a:rPr lang="zh-CN" altLang="en-US" sz="3000" dirty="0"/>
              <a:t>软件测试过程</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zh-CN" altLang="en-US" smtClean="0"/>
              <a:t>测试过程</a:t>
            </a:r>
            <a:endParaRPr lang="zh-CN" altLang="en-US" smtClean="0"/>
          </a:p>
        </p:txBody>
      </p:sp>
      <p:sp>
        <p:nvSpPr>
          <p:cNvPr id="1273859" name="Rectangle 3"/>
          <p:cNvSpPr>
            <a:spLocks noChangeArrowheads="1"/>
          </p:cNvSpPr>
          <p:nvPr/>
        </p:nvSpPr>
        <p:spPr bwMode="auto">
          <a:xfrm>
            <a:off x="5078414" y="1143000"/>
            <a:ext cx="1806575" cy="540000"/>
          </a:xfrm>
          <a:prstGeom prst="rect">
            <a:avLst/>
          </a:prstGeom>
          <a:solidFill>
            <a:srgbClr val="CCFFFF"/>
          </a:solidFill>
          <a:ln w="9525">
            <a:solidFill>
              <a:schemeClr val="tx1"/>
            </a:solidFill>
            <a:miter lim="800000"/>
          </a:ln>
          <a:effectLst/>
        </p:spPr>
        <p:txBody>
          <a:bodyPr lIns="92075" tIns="46038" rIns="92075" bIns="46038">
            <a:spAutoFit/>
          </a:bodyPr>
          <a:lstStyle/>
          <a:p>
            <a:pPr algn="ctr">
              <a:defRPr/>
            </a:pPr>
            <a:r>
              <a:rPr kumimoji="1" lang="zh-CN" altLang="en-US" sz="2400" dirty="0">
                <a:latin typeface="+mn-ea"/>
              </a:rPr>
              <a:t>测试计划</a:t>
            </a:r>
            <a:endParaRPr kumimoji="1" lang="zh-CN" altLang="en-US" sz="2400" dirty="0">
              <a:latin typeface="+mn-ea"/>
            </a:endParaRPr>
          </a:p>
        </p:txBody>
      </p:sp>
      <p:sp>
        <p:nvSpPr>
          <p:cNvPr id="1273860" name="Rectangle 4"/>
          <p:cNvSpPr>
            <a:spLocks noChangeArrowheads="1"/>
          </p:cNvSpPr>
          <p:nvPr/>
        </p:nvSpPr>
        <p:spPr bwMode="auto">
          <a:xfrm>
            <a:off x="6021389" y="2222500"/>
            <a:ext cx="1747837" cy="540000"/>
          </a:xfrm>
          <a:prstGeom prst="rect">
            <a:avLst/>
          </a:prstGeom>
          <a:solidFill>
            <a:srgbClr val="CCFFFF"/>
          </a:solidFill>
          <a:ln w="9525">
            <a:solidFill>
              <a:schemeClr val="tx1"/>
            </a:solidFill>
            <a:miter lim="800000"/>
          </a:ln>
          <a:effectLst/>
        </p:spPr>
        <p:txBody>
          <a:bodyPr lIns="92075" tIns="46038" rIns="92075" bIns="46038">
            <a:spAutoFit/>
          </a:bodyPr>
          <a:lstStyle/>
          <a:p>
            <a:pPr algn="ctr"/>
            <a:r>
              <a:rPr kumimoji="1" lang="zh-CN" altLang="en-US" sz="2400" dirty="0">
                <a:latin typeface="+mn-ea"/>
              </a:rPr>
              <a:t>测试设计</a:t>
            </a:r>
            <a:endParaRPr kumimoji="1" lang="zh-CN" altLang="en-US" sz="2400" dirty="0">
              <a:latin typeface="+mn-ea"/>
            </a:endParaRPr>
          </a:p>
        </p:txBody>
      </p:sp>
      <p:sp>
        <p:nvSpPr>
          <p:cNvPr id="1273861" name="Rectangle 5"/>
          <p:cNvSpPr>
            <a:spLocks noChangeArrowheads="1"/>
          </p:cNvSpPr>
          <p:nvPr/>
        </p:nvSpPr>
        <p:spPr bwMode="auto">
          <a:xfrm>
            <a:off x="7364413" y="3143474"/>
            <a:ext cx="1752600" cy="540000"/>
          </a:xfrm>
          <a:prstGeom prst="rect">
            <a:avLst/>
          </a:prstGeom>
          <a:solidFill>
            <a:srgbClr val="CCFFFF"/>
          </a:solidFill>
          <a:ln w="9525">
            <a:solidFill>
              <a:schemeClr val="tx1"/>
            </a:solidFill>
            <a:miter lim="800000"/>
          </a:ln>
          <a:effectLst/>
        </p:spPr>
        <p:txBody>
          <a:bodyPr lIns="92075" tIns="46038" rIns="92075" bIns="46038">
            <a:spAutoFit/>
          </a:bodyPr>
          <a:lstStyle/>
          <a:p>
            <a:pPr algn="ctr"/>
            <a:r>
              <a:rPr kumimoji="1" lang="zh-CN" altLang="en-US" sz="2400" dirty="0">
                <a:latin typeface="+mn-ea"/>
              </a:rPr>
              <a:t>测试开发</a:t>
            </a:r>
            <a:endParaRPr kumimoji="1" lang="zh-CN" altLang="en-US" sz="2400" dirty="0">
              <a:latin typeface="+mn-ea"/>
            </a:endParaRPr>
          </a:p>
        </p:txBody>
      </p:sp>
      <p:sp>
        <p:nvSpPr>
          <p:cNvPr id="1273862" name="Rectangle 6"/>
          <p:cNvSpPr>
            <a:spLocks noChangeArrowheads="1"/>
          </p:cNvSpPr>
          <p:nvPr/>
        </p:nvSpPr>
        <p:spPr bwMode="auto">
          <a:xfrm>
            <a:off x="8397876" y="4167187"/>
            <a:ext cx="1800225" cy="540000"/>
          </a:xfrm>
          <a:prstGeom prst="rect">
            <a:avLst/>
          </a:prstGeom>
          <a:solidFill>
            <a:srgbClr val="CCFFFF"/>
          </a:solidFill>
          <a:ln w="9525">
            <a:solidFill>
              <a:schemeClr val="tx1"/>
            </a:solidFill>
            <a:miter lim="800000"/>
          </a:ln>
          <a:effectLst/>
        </p:spPr>
        <p:txBody>
          <a:bodyPr lIns="92075" tIns="46038" rIns="92075" bIns="46038">
            <a:spAutoFit/>
          </a:bodyPr>
          <a:lstStyle/>
          <a:p>
            <a:pPr algn="ctr"/>
            <a:r>
              <a:rPr kumimoji="1" lang="zh-CN" altLang="en-US" sz="2400" dirty="0">
                <a:latin typeface="+mn-ea"/>
              </a:rPr>
              <a:t>测试执行</a:t>
            </a:r>
            <a:endParaRPr kumimoji="1" lang="zh-CN" altLang="en-US" sz="2400" dirty="0">
              <a:latin typeface="+mn-ea"/>
            </a:endParaRPr>
          </a:p>
        </p:txBody>
      </p:sp>
      <p:sp>
        <p:nvSpPr>
          <p:cNvPr id="1273863" name="Rectangle 7"/>
          <p:cNvSpPr>
            <a:spLocks noChangeArrowheads="1"/>
          </p:cNvSpPr>
          <p:nvPr/>
        </p:nvSpPr>
        <p:spPr bwMode="auto">
          <a:xfrm>
            <a:off x="9405938" y="5175250"/>
            <a:ext cx="1727200" cy="540000"/>
          </a:xfrm>
          <a:prstGeom prst="rect">
            <a:avLst/>
          </a:prstGeom>
          <a:solidFill>
            <a:srgbClr val="CCFFFF"/>
          </a:solidFill>
          <a:ln w="9525">
            <a:solidFill>
              <a:schemeClr val="tx1"/>
            </a:solidFill>
            <a:miter lim="800000"/>
          </a:ln>
          <a:effectLst/>
        </p:spPr>
        <p:txBody>
          <a:bodyPr lIns="92075" tIns="46038" rIns="92075" bIns="46038">
            <a:spAutoFit/>
          </a:bodyPr>
          <a:lstStyle/>
          <a:p>
            <a:pPr algn="ctr"/>
            <a:r>
              <a:rPr kumimoji="1" lang="zh-CN" altLang="en-US" sz="2400" dirty="0">
                <a:latin typeface="+mn-ea"/>
              </a:rPr>
              <a:t>测试评估</a:t>
            </a:r>
            <a:endParaRPr kumimoji="1" lang="zh-CN" altLang="en-US" sz="2400" dirty="0">
              <a:latin typeface="+mn-ea"/>
            </a:endParaRPr>
          </a:p>
        </p:txBody>
      </p:sp>
      <p:sp>
        <p:nvSpPr>
          <p:cNvPr id="112648" name="AutoShape 8"/>
          <p:cNvSpPr>
            <a:spLocks noChangeArrowheads="1"/>
          </p:cNvSpPr>
          <p:nvPr/>
        </p:nvSpPr>
        <p:spPr bwMode="auto">
          <a:xfrm rot="1677855">
            <a:off x="6591300" y="1778000"/>
            <a:ext cx="838200" cy="228600"/>
          </a:xfrm>
          <a:prstGeom prst="curvedDownArrow">
            <a:avLst>
              <a:gd name="adj1" fmla="val 103515"/>
              <a:gd name="adj2" fmla="val 176849"/>
              <a:gd name="adj3" fmla="val 33333"/>
            </a:avLst>
          </a:prstGeom>
          <a:solidFill>
            <a:srgbClr val="EB7C1F"/>
          </a:solidFill>
          <a:ln w="12700" cap="sq">
            <a:solidFill>
              <a:schemeClr val="tx1"/>
            </a:solidFill>
            <a:miter lim="800000"/>
            <a:headEnd type="none" w="sm" len="sm"/>
            <a:tailEnd type="none" w="sm" len="sm"/>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latin typeface="+mn-ea"/>
              <a:ea typeface="+mn-ea"/>
            </a:endParaRPr>
          </a:p>
        </p:txBody>
      </p:sp>
      <p:sp>
        <p:nvSpPr>
          <p:cNvPr id="112649" name="AutoShape 9"/>
          <p:cNvSpPr>
            <a:spLocks noChangeArrowheads="1"/>
          </p:cNvSpPr>
          <p:nvPr/>
        </p:nvSpPr>
        <p:spPr bwMode="auto">
          <a:xfrm rot="1677855">
            <a:off x="7810500" y="2714625"/>
            <a:ext cx="838200" cy="228600"/>
          </a:xfrm>
          <a:prstGeom prst="curvedDownArrow">
            <a:avLst>
              <a:gd name="adj1" fmla="val 103515"/>
              <a:gd name="adj2" fmla="val 176849"/>
              <a:gd name="adj3" fmla="val 33333"/>
            </a:avLst>
          </a:prstGeom>
          <a:solidFill>
            <a:srgbClr val="EB7C1F"/>
          </a:solidFill>
          <a:ln w="12700" cap="sq">
            <a:solidFill>
              <a:schemeClr val="tx1"/>
            </a:solidFill>
            <a:miter lim="800000"/>
            <a:headEnd type="none" w="sm" len="sm"/>
            <a:tailEnd type="none" w="sm" len="sm"/>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latin typeface="+mn-ea"/>
              <a:ea typeface="+mn-ea"/>
            </a:endParaRPr>
          </a:p>
        </p:txBody>
      </p:sp>
      <p:sp>
        <p:nvSpPr>
          <p:cNvPr id="112650" name="AutoShape 10"/>
          <p:cNvSpPr>
            <a:spLocks noChangeArrowheads="1"/>
          </p:cNvSpPr>
          <p:nvPr/>
        </p:nvSpPr>
        <p:spPr bwMode="auto">
          <a:xfrm rot="1677855">
            <a:off x="9029700" y="3722688"/>
            <a:ext cx="838200" cy="228600"/>
          </a:xfrm>
          <a:prstGeom prst="curvedDownArrow">
            <a:avLst>
              <a:gd name="adj1" fmla="val 103515"/>
              <a:gd name="adj2" fmla="val 176849"/>
              <a:gd name="adj3" fmla="val 33333"/>
            </a:avLst>
          </a:prstGeom>
          <a:solidFill>
            <a:srgbClr val="EB7C1F"/>
          </a:solidFill>
          <a:ln w="12700" cap="sq">
            <a:solidFill>
              <a:schemeClr val="tx1"/>
            </a:solidFill>
            <a:miter lim="800000"/>
            <a:headEnd type="none" w="sm" len="sm"/>
            <a:tailEnd type="none" w="sm" len="sm"/>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latin typeface="+mn-ea"/>
              <a:ea typeface="+mn-ea"/>
            </a:endParaRPr>
          </a:p>
        </p:txBody>
      </p:sp>
      <p:sp>
        <p:nvSpPr>
          <p:cNvPr id="112651" name="AutoShape 11"/>
          <p:cNvSpPr>
            <a:spLocks noChangeArrowheads="1"/>
          </p:cNvSpPr>
          <p:nvPr/>
        </p:nvSpPr>
        <p:spPr bwMode="auto">
          <a:xfrm rot="1677855">
            <a:off x="10125075" y="4814888"/>
            <a:ext cx="838200" cy="228600"/>
          </a:xfrm>
          <a:prstGeom prst="curvedDownArrow">
            <a:avLst>
              <a:gd name="adj1" fmla="val 103515"/>
              <a:gd name="adj2" fmla="val 176849"/>
              <a:gd name="adj3" fmla="val 33333"/>
            </a:avLst>
          </a:prstGeom>
          <a:solidFill>
            <a:srgbClr val="EB7C1F"/>
          </a:solidFill>
          <a:ln w="12700" cap="sq">
            <a:solidFill>
              <a:schemeClr val="tx1"/>
            </a:solidFill>
            <a:miter lim="800000"/>
            <a:headEnd type="none" w="sm" len="sm"/>
            <a:tailEnd type="none" w="sm" len="sm"/>
          </a:ln>
        </p:spPr>
        <p:txBody>
          <a:bodyPr wrap="none" anchor="ct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endParaRPr lang="zh-CN" altLang="en-US">
              <a:latin typeface="+mn-ea"/>
              <a:ea typeface="+mn-ea"/>
            </a:endParaRPr>
          </a:p>
        </p:txBody>
      </p:sp>
      <p:sp>
        <p:nvSpPr>
          <p:cNvPr id="1273868" name="Rectangle 12"/>
          <p:cNvSpPr>
            <a:spLocks noChangeArrowheads="1"/>
          </p:cNvSpPr>
          <p:nvPr/>
        </p:nvSpPr>
        <p:spPr bwMode="auto">
          <a:xfrm>
            <a:off x="7067550" y="1204914"/>
            <a:ext cx="2286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800">
                <a:solidFill>
                  <a:srgbClr val="EB7C11"/>
                </a:solidFill>
                <a:latin typeface="+mn-ea"/>
                <a:ea typeface="+mn-ea"/>
              </a:rPr>
              <a:t>测试条件、资源、进度</a:t>
            </a:r>
            <a:endParaRPr kumimoji="1" lang="zh-CN" altLang="en-US" sz="3200">
              <a:solidFill>
                <a:srgbClr val="EB7C11"/>
              </a:solidFill>
              <a:latin typeface="+mn-ea"/>
              <a:ea typeface="+mn-ea"/>
            </a:endParaRPr>
          </a:p>
        </p:txBody>
      </p:sp>
      <p:sp>
        <p:nvSpPr>
          <p:cNvPr id="1273869" name="Rectangle 13"/>
          <p:cNvSpPr>
            <a:spLocks noChangeArrowheads="1"/>
          </p:cNvSpPr>
          <p:nvPr/>
        </p:nvSpPr>
        <p:spPr bwMode="auto">
          <a:xfrm>
            <a:off x="8037513" y="2222500"/>
            <a:ext cx="3200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800">
                <a:solidFill>
                  <a:srgbClr val="EB7C11"/>
                </a:solidFill>
                <a:latin typeface="+mn-ea"/>
                <a:ea typeface="+mn-ea"/>
              </a:rPr>
              <a:t>设计测试用例（确定怎么测试）</a:t>
            </a:r>
            <a:endParaRPr kumimoji="1" lang="zh-CN" altLang="en-US" sz="3200">
              <a:solidFill>
                <a:srgbClr val="EB7C11"/>
              </a:solidFill>
              <a:latin typeface="+mn-ea"/>
              <a:ea typeface="+mn-ea"/>
            </a:endParaRPr>
          </a:p>
        </p:txBody>
      </p:sp>
      <p:sp>
        <p:nvSpPr>
          <p:cNvPr id="1273870" name="Rectangle 14"/>
          <p:cNvSpPr>
            <a:spLocks noChangeArrowheads="1"/>
          </p:cNvSpPr>
          <p:nvPr/>
        </p:nvSpPr>
        <p:spPr bwMode="auto">
          <a:xfrm>
            <a:off x="3105150" y="3403600"/>
            <a:ext cx="4114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800" dirty="0">
                <a:solidFill>
                  <a:srgbClr val="EB7C11"/>
                </a:solidFill>
                <a:latin typeface="+mn-ea"/>
                <a:ea typeface="+mn-ea"/>
              </a:rPr>
              <a:t>测试开发（设计脚本、桩和驱动模块等）</a:t>
            </a:r>
            <a:endParaRPr kumimoji="1" lang="zh-CN" altLang="en-US" sz="3200" dirty="0">
              <a:solidFill>
                <a:srgbClr val="EB7C11"/>
              </a:solidFill>
              <a:latin typeface="+mn-ea"/>
              <a:ea typeface="+mn-ea"/>
            </a:endParaRPr>
          </a:p>
        </p:txBody>
      </p:sp>
      <p:sp>
        <p:nvSpPr>
          <p:cNvPr id="1273871" name="Rectangle 15"/>
          <p:cNvSpPr>
            <a:spLocks noChangeArrowheads="1"/>
          </p:cNvSpPr>
          <p:nvPr/>
        </p:nvSpPr>
        <p:spPr bwMode="auto">
          <a:xfrm>
            <a:off x="4095750" y="4438650"/>
            <a:ext cx="4114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800" dirty="0">
                <a:solidFill>
                  <a:srgbClr val="EB7C11"/>
                </a:solidFill>
                <a:latin typeface="+mn-ea"/>
                <a:ea typeface="+mn-ea"/>
              </a:rPr>
              <a:t>建立测试环境，运行被测程序，执行测试</a:t>
            </a:r>
            <a:endParaRPr kumimoji="1" lang="zh-CN" altLang="en-US" sz="3200" dirty="0">
              <a:solidFill>
                <a:srgbClr val="EB7C11"/>
              </a:solidFill>
              <a:latin typeface="+mn-ea"/>
              <a:ea typeface="+mn-ea"/>
            </a:endParaRPr>
          </a:p>
        </p:txBody>
      </p:sp>
      <p:sp>
        <p:nvSpPr>
          <p:cNvPr id="1273872" name="Rectangle 16"/>
          <p:cNvSpPr>
            <a:spLocks noChangeArrowheads="1"/>
          </p:cNvSpPr>
          <p:nvPr/>
        </p:nvSpPr>
        <p:spPr bwMode="auto">
          <a:xfrm>
            <a:off x="7172325" y="5175251"/>
            <a:ext cx="1703388"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800" dirty="0">
                <a:solidFill>
                  <a:srgbClr val="EB7C11"/>
                </a:solidFill>
                <a:latin typeface="+mn-ea"/>
                <a:ea typeface="+mn-ea"/>
              </a:rPr>
              <a:t>对测试结果进行总结和评估</a:t>
            </a:r>
            <a:endParaRPr kumimoji="1" lang="zh-CN" altLang="en-US" sz="1800" dirty="0">
              <a:solidFill>
                <a:srgbClr val="EB7C11"/>
              </a:solidFill>
              <a:latin typeface="+mn-ea"/>
              <a:ea typeface="+mn-ea"/>
            </a:endParaRPr>
          </a:p>
          <a:p>
            <a:pPr eaLnBrk="1" hangingPunct="1"/>
            <a:endParaRPr kumimoji="1" lang="en-US" altLang="zh-CN" sz="1800" dirty="0">
              <a:solidFill>
                <a:srgbClr val="EB7C11"/>
              </a:solidFill>
              <a:latin typeface="+mn-ea"/>
              <a:ea typeface="+mn-ea"/>
            </a:endParaRPr>
          </a:p>
        </p:txBody>
      </p:sp>
      <p:sp>
        <p:nvSpPr>
          <p:cNvPr id="98321" name="Text Box 17"/>
          <p:cNvSpPr txBox="1">
            <a:spLocks noChangeArrowheads="1"/>
          </p:cNvSpPr>
          <p:nvPr/>
        </p:nvSpPr>
        <p:spPr bwMode="auto">
          <a:xfrm>
            <a:off x="612000" y="5640746"/>
            <a:ext cx="6457950" cy="1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a:defRPr sz="1000">
                <a:solidFill>
                  <a:schemeClr val="tx1"/>
                </a:solidFill>
                <a:latin typeface="Arial" panose="020B0604020202020204" pitchFamily="34" charset="0"/>
                <a:ea typeface="宋体" panose="02010600030101010101" pitchFamily="2" charset="-122"/>
              </a:defRPr>
            </a:lvl1pPr>
            <a:lvl2pPr marL="742950" indent="-285750">
              <a:defRPr sz="1000">
                <a:solidFill>
                  <a:schemeClr val="tx1"/>
                </a:solidFill>
                <a:latin typeface="Arial" panose="020B0604020202020204" pitchFamily="34" charset="0"/>
                <a:ea typeface="宋体" panose="02010600030101010101" pitchFamily="2" charset="-122"/>
              </a:defRPr>
            </a:lvl2pPr>
            <a:lvl3pPr marL="1143000" indent="-228600">
              <a:defRPr sz="1000">
                <a:solidFill>
                  <a:schemeClr val="tx1"/>
                </a:solidFill>
                <a:latin typeface="Arial" panose="020B0604020202020204" pitchFamily="34" charset="0"/>
                <a:ea typeface="宋体" panose="02010600030101010101" pitchFamily="2" charset="-122"/>
              </a:defRPr>
            </a:lvl3pPr>
            <a:lvl4pPr marL="1600200" indent="-228600">
              <a:defRPr sz="1000">
                <a:solidFill>
                  <a:schemeClr val="tx1"/>
                </a:solidFill>
                <a:latin typeface="Arial" panose="020B0604020202020204" pitchFamily="34" charset="0"/>
                <a:ea typeface="宋体" panose="02010600030101010101" pitchFamily="2" charset="-122"/>
              </a:defRPr>
            </a:lvl4pPr>
            <a:lvl5pPr marL="2057400" indent="-22860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10000"/>
              </a:spcBef>
              <a:buClr>
                <a:srgbClr val="92D050"/>
              </a:buClr>
              <a:buFont typeface="Wingdings" panose="05000000000000000000" pitchFamily="2" charset="2"/>
              <a:buChar char="w"/>
            </a:pPr>
            <a:r>
              <a:rPr lang="zh-CN" altLang="en-US" sz="2000" dirty="0">
                <a:latin typeface="+mn-ea"/>
                <a:ea typeface="+mn-ea"/>
              </a:rPr>
              <a:t>测试计划、测试设计和测试开发在软件开发完成前进行</a:t>
            </a:r>
            <a:endParaRPr lang="zh-CN" altLang="en-US" sz="2000" dirty="0">
              <a:latin typeface="+mn-ea"/>
              <a:ea typeface="+mn-ea"/>
            </a:endParaRPr>
          </a:p>
          <a:p>
            <a:pPr eaLnBrk="1" hangingPunct="1">
              <a:lnSpc>
                <a:spcPct val="150000"/>
              </a:lnSpc>
              <a:spcBef>
                <a:spcPct val="10000"/>
              </a:spcBef>
              <a:buClr>
                <a:srgbClr val="92D050"/>
              </a:buClr>
              <a:buFont typeface="Wingdings" panose="05000000000000000000" pitchFamily="2" charset="2"/>
              <a:buChar char="w"/>
            </a:pPr>
            <a:r>
              <a:rPr lang="zh-CN" altLang="en-US" sz="2000" dirty="0">
                <a:latin typeface="+mn-ea"/>
                <a:ea typeface="+mn-ea"/>
              </a:rPr>
              <a:t>测试执行只能在软件开发完成后进行</a:t>
            </a:r>
            <a:endParaRPr lang="zh-CN" altLang="en-US" sz="2000" dirty="0">
              <a:latin typeface="+mn-ea"/>
              <a:ea typeface="+mn-ea"/>
            </a:endParaRPr>
          </a:p>
          <a:p>
            <a:endParaRPr lang="en-US" altLang="zh-CN" sz="2000" dirty="0">
              <a:latin typeface="+mn-ea"/>
              <a:ea typeface="+mn-ea"/>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73868"/>
                                        </p:tgtEl>
                                        <p:attrNameLst>
                                          <p:attrName>style.visibility</p:attrName>
                                        </p:attrNameLst>
                                      </p:cBhvr>
                                      <p:to>
                                        <p:strVal val="visible"/>
                                      </p:to>
                                    </p:set>
                                    <p:anim calcmode="lin" valueType="num">
                                      <p:cBhvr additive="base">
                                        <p:cTn id="7" dur="500" fill="hold"/>
                                        <p:tgtEl>
                                          <p:spTgt spid="1273868"/>
                                        </p:tgtEl>
                                        <p:attrNameLst>
                                          <p:attrName>ppt_x</p:attrName>
                                        </p:attrNameLst>
                                      </p:cBhvr>
                                      <p:tavLst>
                                        <p:tav tm="0">
                                          <p:val>
                                            <p:strVal val="#ppt_x"/>
                                          </p:val>
                                        </p:tav>
                                        <p:tav tm="100000">
                                          <p:val>
                                            <p:strVal val="#ppt_x"/>
                                          </p:val>
                                        </p:tav>
                                      </p:tavLst>
                                    </p:anim>
                                    <p:anim calcmode="lin" valueType="num">
                                      <p:cBhvr additive="base">
                                        <p:cTn id="8" dur="500" fill="hold"/>
                                        <p:tgtEl>
                                          <p:spTgt spid="12738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73869"/>
                                        </p:tgtEl>
                                        <p:attrNameLst>
                                          <p:attrName>style.visibility</p:attrName>
                                        </p:attrNameLst>
                                      </p:cBhvr>
                                      <p:to>
                                        <p:strVal val="visible"/>
                                      </p:to>
                                    </p:set>
                                    <p:anim calcmode="lin" valueType="num">
                                      <p:cBhvr additive="base">
                                        <p:cTn id="13" dur="500" fill="hold"/>
                                        <p:tgtEl>
                                          <p:spTgt spid="1273869"/>
                                        </p:tgtEl>
                                        <p:attrNameLst>
                                          <p:attrName>ppt_x</p:attrName>
                                        </p:attrNameLst>
                                      </p:cBhvr>
                                      <p:tavLst>
                                        <p:tav tm="0">
                                          <p:val>
                                            <p:strVal val="#ppt_x"/>
                                          </p:val>
                                        </p:tav>
                                        <p:tav tm="100000">
                                          <p:val>
                                            <p:strVal val="#ppt_x"/>
                                          </p:val>
                                        </p:tav>
                                      </p:tavLst>
                                    </p:anim>
                                    <p:anim calcmode="lin" valueType="num">
                                      <p:cBhvr additive="base">
                                        <p:cTn id="14" dur="500" fill="hold"/>
                                        <p:tgtEl>
                                          <p:spTgt spid="12738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73870"/>
                                        </p:tgtEl>
                                        <p:attrNameLst>
                                          <p:attrName>style.visibility</p:attrName>
                                        </p:attrNameLst>
                                      </p:cBhvr>
                                      <p:to>
                                        <p:strVal val="visible"/>
                                      </p:to>
                                    </p:set>
                                    <p:anim calcmode="lin" valueType="num">
                                      <p:cBhvr additive="base">
                                        <p:cTn id="19" dur="500" fill="hold"/>
                                        <p:tgtEl>
                                          <p:spTgt spid="1273870"/>
                                        </p:tgtEl>
                                        <p:attrNameLst>
                                          <p:attrName>ppt_x</p:attrName>
                                        </p:attrNameLst>
                                      </p:cBhvr>
                                      <p:tavLst>
                                        <p:tav tm="0">
                                          <p:val>
                                            <p:strVal val="#ppt_x"/>
                                          </p:val>
                                        </p:tav>
                                        <p:tav tm="100000">
                                          <p:val>
                                            <p:strVal val="#ppt_x"/>
                                          </p:val>
                                        </p:tav>
                                      </p:tavLst>
                                    </p:anim>
                                    <p:anim calcmode="lin" valueType="num">
                                      <p:cBhvr additive="base">
                                        <p:cTn id="20" dur="500" fill="hold"/>
                                        <p:tgtEl>
                                          <p:spTgt spid="127387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73871"/>
                                        </p:tgtEl>
                                        <p:attrNameLst>
                                          <p:attrName>style.visibility</p:attrName>
                                        </p:attrNameLst>
                                      </p:cBhvr>
                                      <p:to>
                                        <p:strVal val="visible"/>
                                      </p:to>
                                    </p:set>
                                    <p:anim calcmode="lin" valueType="num">
                                      <p:cBhvr additive="base">
                                        <p:cTn id="25" dur="500" fill="hold"/>
                                        <p:tgtEl>
                                          <p:spTgt spid="1273871"/>
                                        </p:tgtEl>
                                        <p:attrNameLst>
                                          <p:attrName>ppt_x</p:attrName>
                                        </p:attrNameLst>
                                      </p:cBhvr>
                                      <p:tavLst>
                                        <p:tav tm="0">
                                          <p:val>
                                            <p:strVal val="#ppt_x"/>
                                          </p:val>
                                        </p:tav>
                                        <p:tav tm="100000">
                                          <p:val>
                                            <p:strVal val="#ppt_x"/>
                                          </p:val>
                                        </p:tav>
                                      </p:tavLst>
                                    </p:anim>
                                    <p:anim calcmode="lin" valueType="num">
                                      <p:cBhvr additive="base">
                                        <p:cTn id="26" dur="500" fill="hold"/>
                                        <p:tgtEl>
                                          <p:spTgt spid="127387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73872"/>
                                        </p:tgtEl>
                                        <p:attrNameLst>
                                          <p:attrName>style.visibility</p:attrName>
                                        </p:attrNameLst>
                                      </p:cBhvr>
                                      <p:to>
                                        <p:strVal val="visible"/>
                                      </p:to>
                                    </p:set>
                                    <p:anim calcmode="lin" valueType="num">
                                      <p:cBhvr additive="base">
                                        <p:cTn id="31" dur="500" fill="hold"/>
                                        <p:tgtEl>
                                          <p:spTgt spid="1273872"/>
                                        </p:tgtEl>
                                        <p:attrNameLst>
                                          <p:attrName>ppt_x</p:attrName>
                                        </p:attrNameLst>
                                      </p:cBhvr>
                                      <p:tavLst>
                                        <p:tav tm="0">
                                          <p:val>
                                            <p:strVal val="#ppt_x"/>
                                          </p:val>
                                        </p:tav>
                                        <p:tav tm="100000">
                                          <p:val>
                                            <p:strVal val="#ppt_x"/>
                                          </p:val>
                                        </p:tav>
                                      </p:tavLst>
                                    </p:anim>
                                    <p:anim calcmode="lin" valueType="num">
                                      <p:cBhvr additive="base">
                                        <p:cTn id="32" dur="500" fill="hold"/>
                                        <p:tgtEl>
                                          <p:spTgt spid="127387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8321"/>
                                        </p:tgtEl>
                                        <p:attrNameLst>
                                          <p:attrName>style.visibility</p:attrName>
                                        </p:attrNameLst>
                                      </p:cBhvr>
                                      <p:to>
                                        <p:strVal val="visible"/>
                                      </p:to>
                                    </p:set>
                                    <p:anim calcmode="lin" valueType="num">
                                      <p:cBhvr additive="base">
                                        <p:cTn id="37" dur="500" fill="hold"/>
                                        <p:tgtEl>
                                          <p:spTgt spid="98321"/>
                                        </p:tgtEl>
                                        <p:attrNameLst>
                                          <p:attrName>ppt_x</p:attrName>
                                        </p:attrNameLst>
                                      </p:cBhvr>
                                      <p:tavLst>
                                        <p:tav tm="0">
                                          <p:val>
                                            <p:strVal val="#ppt_x"/>
                                          </p:val>
                                        </p:tav>
                                        <p:tav tm="100000">
                                          <p:val>
                                            <p:strVal val="#ppt_x"/>
                                          </p:val>
                                        </p:tav>
                                      </p:tavLst>
                                    </p:anim>
                                    <p:anim calcmode="lin" valueType="num">
                                      <p:cBhvr additive="base">
                                        <p:cTn id="38" dur="500" fill="hold"/>
                                        <p:tgtEl>
                                          <p:spTgt spid="983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3868" grpId="0"/>
      <p:bldP spid="1273869" grpId="0"/>
      <p:bldP spid="1273870" grpId="0"/>
      <p:bldP spid="1273871" grpId="0"/>
      <p:bldP spid="1273872" grpId="0"/>
      <p:bldP spid="98321" grpId="0"/>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altLang="zh-CN" smtClean="0"/>
              <a:t>1</a:t>
            </a:r>
            <a:r>
              <a:rPr lang="zh-CN" altLang="en-US" smtClean="0"/>
              <a:t>）测试计划</a:t>
            </a:r>
            <a:endParaRPr lang="zh-CN" altLang="en-US" smtClean="0"/>
          </a:p>
        </p:txBody>
      </p:sp>
      <p:sp>
        <p:nvSpPr>
          <p:cNvPr id="1274883" name="Rectangle 3"/>
          <p:cNvSpPr>
            <a:spLocks noGrp="1" noChangeArrowheads="1"/>
          </p:cNvSpPr>
          <p:nvPr>
            <p:ph type="body" idx="1"/>
          </p:nvPr>
        </p:nvSpPr>
        <p:spPr/>
        <p:txBody>
          <a:bodyPr/>
          <a:lstStyle/>
          <a:p>
            <a:r>
              <a:rPr lang="zh-CN" altLang="zh-CN" smtClean="0"/>
              <a:t>测试目的</a:t>
            </a:r>
            <a:endParaRPr lang="en-US" altLang="zh-CN" smtClean="0"/>
          </a:p>
          <a:p>
            <a:r>
              <a:rPr lang="zh-CN" altLang="zh-CN" smtClean="0"/>
              <a:t>测试对象</a:t>
            </a:r>
            <a:endParaRPr lang="zh-CN" altLang="zh-CN" smtClean="0"/>
          </a:p>
          <a:p>
            <a:r>
              <a:rPr lang="zh-CN" altLang="zh-CN" smtClean="0"/>
              <a:t>测试范围</a:t>
            </a:r>
            <a:endParaRPr lang="zh-CN" altLang="zh-CN" smtClean="0"/>
          </a:p>
          <a:p>
            <a:r>
              <a:rPr lang="zh-CN" altLang="zh-CN" smtClean="0"/>
              <a:t>文档的检验</a:t>
            </a:r>
            <a:endParaRPr lang="zh-CN" altLang="zh-CN" smtClean="0"/>
          </a:p>
          <a:p>
            <a:r>
              <a:rPr lang="zh-CN" altLang="zh-CN" smtClean="0"/>
              <a:t>测试策略和测试技术</a:t>
            </a:r>
            <a:endParaRPr lang="en-US" altLang="zh-CN" smtClean="0"/>
          </a:p>
          <a:p>
            <a:r>
              <a:rPr lang="zh-CN" altLang="zh-CN" smtClean="0"/>
              <a:t>测试过程</a:t>
            </a:r>
            <a:endParaRPr lang="zh-CN" altLang="zh-CN" smtClean="0"/>
          </a:p>
          <a:p>
            <a:r>
              <a:rPr lang="zh-CN" altLang="zh-CN" smtClean="0"/>
              <a:t>进度安排</a:t>
            </a:r>
            <a:endParaRPr lang="zh-CN" altLang="zh-CN" smtClean="0"/>
          </a:p>
          <a:p>
            <a:r>
              <a:rPr lang="zh-CN" altLang="zh-CN" smtClean="0"/>
              <a:t>资源</a:t>
            </a:r>
            <a:endParaRPr lang="zh-CN" altLang="zh-CN" smtClean="0"/>
          </a:p>
          <a:p>
            <a:r>
              <a:rPr lang="zh-CN" altLang="zh-CN" smtClean="0"/>
              <a:t>测试开始、结束</a:t>
            </a:r>
            <a:r>
              <a:rPr lang="zh-CN" altLang="en-US" smtClean="0"/>
              <a:t>标</a:t>
            </a:r>
            <a:r>
              <a:rPr lang="zh-CN" altLang="zh-CN" smtClean="0"/>
              <a:t>准</a:t>
            </a:r>
            <a:endParaRPr lang="zh-CN" altLang="zh-CN" smtClean="0"/>
          </a:p>
          <a:p>
            <a:r>
              <a:rPr lang="zh-CN" altLang="zh-CN" smtClean="0"/>
              <a:t>测试文档和测试记录</a:t>
            </a:r>
            <a:endParaRPr lang="zh-CN" altLang="en-US" smtClean="0"/>
          </a:p>
        </p:txBody>
      </p:sp>
      <p:sp>
        <p:nvSpPr>
          <p:cNvPr id="4" name="灯片编号占位符 3"/>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zh-CN" altLang="en-US" smtClean="0"/>
              <a:t>开始测试的标准</a:t>
            </a:r>
            <a:endParaRPr lang="zh-CN" altLang="en-US" smtClean="0"/>
          </a:p>
        </p:txBody>
      </p:sp>
      <p:sp>
        <p:nvSpPr>
          <p:cNvPr id="1173507" name="Rectangle 3"/>
          <p:cNvSpPr>
            <a:spLocks noGrp="1" noChangeArrowheads="1"/>
          </p:cNvSpPr>
          <p:nvPr>
            <p:ph type="body" idx="1"/>
          </p:nvPr>
        </p:nvSpPr>
        <p:spPr/>
        <p:txBody>
          <a:bodyPr/>
          <a:lstStyle/>
          <a:p>
            <a:pPr eaLnBrk="1" hangingPunct="1">
              <a:defRPr/>
            </a:pPr>
            <a:r>
              <a:rPr lang="zh-CN" altLang="en-US" dirty="0" smtClean="0"/>
              <a:t>在测试计划中规定开始测试的标准</a:t>
            </a:r>
            <a:endParaRPr lang="en-US" altLang="zh-CN" dirty="0" smtClean="0"/>
          </a:p>
          <a:p>
            <a:pPr eaLnBrk="1" hangingPunct="1">
              <a:defRPr/>
            </a:pPr>
            <a:r>
              <a:rPr lang="zh-CN" altLang="en-US" dirty="0" smtClean="0"/>
              <a:t>开始测试的常用标准</a:t>
            </a:r>
            <a:endParaRPr lang="en-US" altLang="zh-CN" dirty="0" smtClean="0"/>
          </a:p>
          <a:p>
            <a:pPr lvl="1" eaLnBrk="1" hangingPunct="1">
              <a:defRPr/>
            </a:pPr>
            <a:r>
              <a:rPr lang="zh-CN" altLang="zh-CN" dirty="0" smtClean="0"/>
              <a:t>通过冒烟测试</a:t>
            </a:r>
            <a:r>
              <a:rPr lang="zh-CN" altLang="en-US" dirty="0" smtClean="0"/>
              <a:t>，即</a:t>
            </a:r>
            <a:r>
              <a:rPr lang="zh-CN" altLang="zh-CN" dirty="0" smtClean="0"/>
              <a:t>通过</a:t>
            </a:r>
            <a:r>
              <a:rPr lang="zh-CN" altLang="zh-CN" dirty="0"/>
              <a:t>快速的基本功能测试来表明它已稳定到足以进行后续的正式测试</a:t>
            </a:r>
            <a:endParaRPr lang="en-US" altLang="zh-CN"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73507">
                                            <p:txEl>
                                              <p:pRg st="2" end="2"/>
                                            </p:txEl>
                                          </p:spTgt>
                                        </p:tgtEl>
                                        <p:attrNameLst>
                                          <p:attrName>style.visibility</p:attrName>
                                        </p:attrNameLst>
                                      </p:cBhvr>
                                      <p:to>
                                        <p:strVal val="visible"/>
                                      </p:to>
                                    </p:set>
                                    <p:anim calcmode="lin" valueType="num">
                                      <p:cBhvr additive="base">
                                        <p:cTn id="7" dur="500" fill="hold"/>
                                        <p:tgtEl>
                                          <p:spTgt spid="117350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7350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3507"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zh-CN" altLang="en-US" smtClean="0"/>
              <a:t>终止测试的标准</a:t>
            </a:r>
            <a:endParaRPr lang="zh-CN" altLang="en-US" smtClean="0"/>
          </a:p>
        </p:txBody>
      </p:sp>
      <p:sp>
        <p:nvSpPr>
          <p:cNvPr id="67587" name="Rectangle 3"/>
          <p:cNvSpPr>
            <a:spLocks noGrp="1" noChangeArrowheads="1"/>
          </p:cNvSpPr>
          <p:nvPr>
            <p:ph type="body" idx="1"/>
          </p:nvPr>
        </p:nvSpPr>
        <p:spPr/>
        <p:txBody>
          <a:bodyPr/>
          <a:lstStyle/>
          <a:p>
            <a:pPr>
              <a:defRPr/>
            </a:pPr>
            <a:r>
              <a:rPr lang="zh-CN" altLang="en-US" dirty="0" smtClean="0"/>
              <a:t>在测试计划中规定终止测试的标准</a:t>
            </a:r>
            <a:endParaRPr lang="zh-CN" altLang="en-US" dirty="0" smtClean="0"/>
          </a:p>
          <a:p>
            <a:pPr>
              <a:defRPr/>
            </a:pPr>
            <a:r>
              <a:rPr lang="zh-CN" altLang="en-US" dirty="0" smtClean="0"/>
              <a:t>终止测试的常用标准</a:t>
            </a:r>
            <a:endParaRPr lang="zh-CN" altLang="en-US" dirty="0" smtClean="0"/>
          </a:p>
          <a:p>
            <a:pPr lvl="1" eaLnBrk="1" hangingPunct="1">
              <a:defRPr/>
            </a:pPr>
            <a:r>
              <a:rPr lang="zh-CN" altLang="en-US" dirty="0" smtClean="0"/>
              <a:t>所有严重的缺陷都已纠正，剩余的缺陷密度少于</a:t>
            </a:r>
            <a:r>
              <a:rPr lang="en-US" altLang="zh-CN" dirty="0" smtClean="0"/>
              <a:t>0.01%</a:t>
            </a:r>
            <a:endParaRPr lang="en-US" altLang="zh-CN" dirty="0" smtClean="0"/>
          </a:p>
          <a:p>
            <a:pPr lvl="1" eaLnBrk="1" hangingPunct="1">
              <a:defRPr/>
            </a:pPr>
            <a:r>
              <a:rPr lang="en-US" altLang="zh-CN" dirty="0" smtClean="0"/>
              <a:t>100%</a:t>
            </a:r>
            <a:r>
              <a:rPr lang="zh-CN" altLang="en-US" dirty="0" smtClean="0"/>
              <a:t>测试覆盖度</a:t>
            </a:r>
            <a:endParaRPr lang="zh-CN" altLang="en-US" dirty="0" smtClean="0"/>
          </a:p>
          <a:p>
            <a:pPr lvl="1" eaLnBrk="1" hangingPunct="1">
              <a:defRPr/>
            </a:pPr>
            <a:r>
              <a:rPr lang="zh-CN" altLang="en-US" dirty="0" smtClean="0"/>
              <a:t>缺陷数收敛了</a:t>
            </a:r>
            <a:endParaRPr lang="zh-CN" altLang="en-US" dirty="0" smtClean="0"/>
          </a:p>
          <a:p>
            <a:pPr lvl="1">
              <a:defRPr/>
            </a:pPr>
            <a:endParaRPr lang="en-US" altLang="zh-CN"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7587">
                                            <p:txEl>
                                              <p:pRg st="2" end="2"/>
                                            </p:txEl>
                                          </p:spTgt>
                                        </p:tgtEl>
                                        <p:attrNameLst>
                                          <p:attrName>style.visibility</p:attrName>
                                        </p:attrNameLst>
                                      </p:cBhvr>
                                      <p:to>
                                        <p:strVal val="visible"/>
                                      </p:to>
                                    </p:set>
                                    <p:anim calcmode="lin" valueType="num">
                                      <p:cBhvr additive="base">
                                        <p:cTn id="7" dur="500" fill="hold"/>
                                        <p:tgtEl>
                                          <p:spTgt spid="6758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758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7587">
                                            <p:txEl>
                                              <p:pRg st="3" end="3"/>
                                            </p:txEl>
                                          </p:spTgt>
                                        </p:tgtEl>
                                        <p:attrNameLst>
                                          <p:attrName>style.visibility</p:attrName>
                                        </p:attrNameLst>
                                      </p:cBhvr>
                                      <p:to>
                                        <p:strVal val="visible"/>
                                      </p:to>
                                    </p:set>
                                    <p:anim calcmode="lin" valueType="num">
                                      <p:cBhvr additive="base">
                                        <p:cTn id="11" dur="500" fill="hold"/>
                                        <p:tgtEl>
                                          <p:spTgt spid="6758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7587">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7587">
                                            <p:txEl>
                                              <p:pRg st="4" end="4"/>
                                            </p:txEl>
                                          </p:spTgt>
                                        </p:tgtEl>
                                        <p:attrNameLst>
                                          <p:attrName>style.visibility</p:attrName>
                                        </p:attrNameLst>
                                      </p:cBhvr>
                                      <p:to>
                                        <p:strVal val="visible"/>
                                      </p:to>
                                    </p:set>
                                    <p:anim calcmode="lin" valueType="num">
                                      <p:cBhvr additive="base">
                                        <p:cTn id="15" dur="500" fill="hold"/>
                                        <p:tgtEl>
                                          <p:spTgt spid="67587">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758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en-US" altLang="zh-CN" smtClean="0"/>
              <a:t>2</a:t>
            </a:r>
            <a:r>
              <a:rPr lang="zh-CN" altLang="en-US" smtClean="0"/>
              <a:t>）测试设计</a:t>
            </a:r>
            <a:endParaRPr lang="zh-CN" altLang="en-US" smtClean="0"/>
          </a:p>
        </p:txBody>
      </p:sp>
      <p:sp>
        <p:nvSpPr>
          <p:cNvPr id="1164291" name="Rectangle 3"/>
          <p:cNvSpPr>
            <a:spLocks noGrp="1" noChangeArrowheads="1"/>
          </p:cNvSpPr>
          <p:nvPr>
            <p:ph type="body" idx="1"/>
          </p:nvPr>
        </p:nvSpPr>
        <p:spPr/>
        <p:txBody>
          <a:bodyPr/>
          <a:lstStyle/>
          <a:p>
            <a:pPr>
              <a:defRPr/>
            </a:pPr>
            <a:r>
              <a:rPr lang="zh-CN" altLang="en-US" dirty="0" smtClean="0"/>
              <a:t>任务：设计测试用例</a:t>
            </a:r>
            <a:endParaRPr lang="zh-CN" altLang="en-US" dirty="0" smtClean="0"/>
          </a:p>
          <a:p>
            <a:pPr>
              <a:defRPr/>
            </a:pPr>
            <a:r>
              <a:rPr lang="zh-CN" altLang="en-US" dirty="0" smtClean="0"/>
              <a:t>测试用例（</a:t>
            </a:r>
            <a:r>
              <a:rPr lang="en-US" altLang="zh-CN" dirty="0" smtClean="0"/>
              <a:t>test case</a:t>
            </a:r>
            <a:r>
              <a:rPr lang="zh-CN" altLang="en-US" dirty="0" smtClean="0"/>
              <a:t>）是按一定顺序执行的与测试目标相关的一系列测试。其主要内容包括：</a:t>
            </a:r>
            <a:endParaRPr lang="zh-CN" altLang="en-US" dirty="0" smtClean="0"/>
          </a:p>
          <a:p>
            <a:pPr lvl="1">
              <a:defRPr/>
            </a:pPr>
            <a:r>
              <a:rPr lang="zh-CN" altLang="en-US" dirty="0" smtClean="0"/>
              <a:t>前置条件  </a:t>
            </a:r>
            <a:r>
              <a:rPr lang="en-US" altLang="zh-CN" dirty="0" smtClean="0"/>
              <a:t>(Pre-conditions)  Optional </a:t>
            </a:r>
            <a:endParaRPr lang="en-US" altLang="zh-CN" dirty="0" smtClean="0"/>
          </a:p>
          <a:p>
            <a:pPr lvl="1">
              <a:defRPr/>
            </a:pPr>
            <a:r>
              <a:rPr lang="zh-CN" altLang="en-US" dirty="0" smtClean="0"/>
              <a:t>测试输入  </a:t>
            </a:r>
            <a:r>
              <a:rPr lang="en-US" altLang="zh-CN" dirty="0" smtClean="0"/>
              <a:t>(Test input)</a:t>
            </a:r>
            <a:endParaRPr lang="en-US" altLang="zh-CN" dirty="0" smtClean="0"/>
          </a:p>
          <a:p>
            <a:pPr lvl="1">
              <a:defRPr/>
            </a:pPr>
            <a:r>
              <a:rPr lang="zh-CN" altLang="en-US" dirty="0" smtClean="0"/>
              <a:t>观察点    </a:t>
            </a:r>
            <a:r>
              <a:rPr lang="en-US" altLang="zh-CN" dirty="0" smtClean="0"/>
              <a:t>(</a:t>
            </a:r>
            <a:r>
              <a:rPr lang="en-US" altLang="en-US" dirty="0" smtClean="0"/>
              <a:t>Observation Points</a:t>
            </a:r>
            <a:r>
              <a:rPr lang="en-US" altLang="zh-CN" dirty="0" smtClean="0"/>
              <a:t>) Optional </a:t>
            </a:r>
            <a:endParaRPr lang="en-US" altLang="zh-CN" dirty="0" smtClean="0"/>
          </a:p>
          <a:p>
            <a:pPr lvl="1">
              <a:defRPr/>
            </a:pPr>
            <a:r>
              <a:rPr lang="zh-CN" altLang="en-US" dirty="0" smtClean="0"/>
              <a:t>控制点    </a:t>
            </a:r>
            <a:r>
              <a:rPr lang="en-US" altLang="zh-CN" dirty="0" smtClean="0"/>
              <a:t>(Control Points) Optional </a:t>
            </a:r>
            <a:endParaRPr lang="en-US" altLang="zh-CN" dirty="0" smtClean="0"/>
          </a:p>
          <a:p>
            <a:pPr lvl="1">
              <a:defRPr/>
            </a:pPr>
            <a:r>
              <a:rPr lang="zh-CN" altLang="en-US" dirty="0" smtClean="0"/>
              <a:t>期望结果  </a:t>
            </a:r>
            <a:r>
              <a:rPr lang="en-US" altLang="zh-CN" dirty="0" smtClean="0"/>
              <a:t>(Expected Results)</a:t>
            </a:r>
            <a:endParaRPr lang="en-US" altLang="zh-CN" dirty="0" smtClean="0"/>
          </a:p>
          <a:p>
            <a:pPr lvl="1">
              <a:defRPr/>
            </a:pPr>
            <a:r>
              <a:rPr lang="zh-CN" altLang="en-US" dirty="0" smtClean="0"/>
              <a:t>后置条件  </a:t>
            </a:r>
            <a:r>
              <a:rPr lang="en-US" altLang="zh-CN" dirty="0" smtClean="0"/>
              <a:t>(</a:t>
            </a:r>
            <a:r>
              <a:rPr lang="en-US" altLang="en-US" dirty="0" smtClean="0"/>
              <a:t>Post</a:t>
            </a:r>
            <a:r>
              <a:rPr lang="en-US" altLang="zh-CN" dirty="0" smtClean="0"/>
              <a:t>-</a:t>
            </a:r>
            <a:r>
              <a:rPr lang="en-US" altLang="en-US" dirty="0" smtClean="0"/>
              <a:t>conditions</a:t>
            </a:r>
            <a:r>
              <a:rPr lang="en-US" altLang="zh-CN" dirty="0" smtClean="0"/>
              <a:t>) Optional </a:t>
            </a:r>
            <a:endParaRPr lang="en-US" altLang="zh-CN" dirty="0" smtClean="0"/>
          </a:p>
        </p:txBody>
      </p:sp>
      <p:sp>
        <p:nvSpPr>
          <p:cNvPr id="2" name="灯片编号占位符 1"/>
          <p:cNvSpPr>
            <a:spLocks noGrp="1"/>
          </p:cNvSpPr>
          <p:nvPr>
            <p:ph type="sldNum" sz="quarter" idx="4"/>
          </p:nvPr>
        </p:nvSpPr>
        <p:spPr/>
        <p:txBody>
          <a:bodyPr/>
          <a:lstStyle/>
          <a:p>
            <a:fld id="{548644C6-89F0-466C-949F-E70AD72679A8}" type="slidenum">
              <a:rPr lang="zh-CN" altLang="en-US" smtClean="0"/>
            </a:fld>
            <a:endParaRPr lang="zh-CN" altLang="en-US"/>
          </a:p>
        </p:txBody>
      </p:sp>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赤霞朱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19845</Words>
  <Application>WPS 演示</Application>
  <PresentationFormat>宽屏</PresentationFormat>
  <Paragraphs>2188</Paragraphs>
  <Slides>110</Slides>
  <Notes>110</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13</vt:i4>
      </vt:variant>
      <vt:variant>
        <vt:lpstr>幻灯片标题</vt:lpstr>
      </vt:variant>
      <vt:variant>
        <vt:i4>110</vt:i4>
      </vt:variant>
    </vt:vector>
  </HeadingPairs>
  <TitlesOfParts>
    <vt:vector size="143" baseType="lpstr">
      <vt:lpstr>Arial</vt:lpstr>
      <vt:lpstr>宋体</vt:lpstr>
      <vt:lpstr>Wingdings</vt:lpstr>
      <vt:lpstr>微软雅黑</vt:lpstr>
      <vt:lpstr>Castellar</vt:lpstr>
      <vt:lpstr>HGB6_CNKI</vt:lpstr>
      <vt:lpstr>华文行楷</vt:lpstr>
      <vt:lpstr>Arial Unicode MS</vt:lpstr>
      <vt:lpstr>Symbol</vt:lpstr>
      <vt:lpstr>Times New Roman</vt:lpstr>
      <vt:lpstr>楷体_GB2312</vt:lpstr>
      <vt:lpstr>等线</vt:lpstr>
      <vt:lpstr>黑体</vt:lpstr>
      <vt:lpstr>Calibri</vt:lpstr>
      <vt:lpstr>Heiti SC Medium</vt:lpstr>
      <vt:lpstr>Kaiti SC</vt:lpstr>
      <vt:lpstr>Segoe Print</vt:lpstr>
      <vt:lpstr>华光楷体二_CNKI</vt:lpstr>
      <vt:lpstr>Verdana</vt:lpstr>
      <vt:lpstr>赤霞朱主题​​</vt:lpstr>
      <vt:lpstr>MS_ClipArt_Gallery.2</vt:lpstr>
      <vt:lpstr>MS_ClipArt_Gallery.2</vt:lpstr>
      <vt:lpstr>MS_ClipArt_Gallery.2</vt:lpstr>
      <vt:lpstr>MS_ClipArt_Gallery.2</vt:lpstr>
      <vt:lpstr>Paint.Picture</vt:lpstr>
      <vt:lpstr>Paint.Picture</vt:lpstr>
      <vt:lpstr>Paint.Picture</vt:lpstr>
      <vt:lpstr>Paint.Picture</vt:lpstr>
      <vt:lpstr>Paint.Picture</vt:lpstr>
      <vt:lpstr>Paint.Picture</vt:lpstr>
      <vt:lpstr>MS_ClipArt_Gallery.2</vt:lpstr>
      <vt:lpstr>MS_ClipArt_Gallery.2</vt:lpstr>
      <vt:lpstr>MS_ClipArt_Gallery.2</vt:lpstr>
      <vt:lpstr>软件工程原理与实践 Software Engineering</vt:lpstr>
      <vt:lpstr>Review: 软件质量事故</vt:lpstr>
      <vt:lpstr>软件缺陷与质量问题</vt:lpstr>
      <vt:lpstr>PowerPoint 演示文稿</vt:lpstr>
      <vt:lpstr>什么是软件测试</vt:lpstr>
      <vt:lpstr>测试（testing）的目的</vt:lpstr>
      <vt:lpstr>有关软件测试的错误观点</vt:lpstr>
      <vt:lpstr>测试准则</vt:lpstr>
      <vt:lpstr>PowerPoint 演示文稿</vt:lpstr>
      <vt:lpstr>白盒测试</vt:lpstr>
      <vt:lpstr>控制流测试--白盒测试的主要技术</vt:lpstr>
      <vt:lpstr>1）语句覆盖法</vt:lpstr>
      <vt:lpstr>2）判定覆盖（分支）</vt:lpstr>
      <vt:lpstr>3）条件覆盖</vt:lpstr>
      <vt:lpstr>4）判定/条件覆盖</vt:lpstr>
      <vt:lpstr>5）条件组合覆盖</vt:lpstr>
      <vt:lpstr>6）路径覆盖</vt:lpstr>
      <vt:lpstr>基本路径测试</vt:lpstr>
      <vt:lpstr>程序的控制流图</vt:lpstr>
      <vt:lpstr>PowerPoint 演示文稿</vt:lpstr>
      <vt:lpstr>PowerPoint 演示文稿</vt:lpstr>
      <vt:lpstr>PowerPoint 演示文稿</vt:lpstr>
      <vt:lpstr>PowerPoint 演示文稿</vt:lpstr>
      <vt:lpstr>PowerPoint 演示文稿</vt:lpstr>
      <vt:lpstr>PowerPoint 演示文稿</vt:lpstr>
      <vt:lpstr>各种覆盖准则之间的包含关系 </vt:lpstr>
      <vt:lpstr>黑盒测试</vt:lpstr>
      <vt:lpstr>黑盒测试技术</vt:lpstr>
      <vt:lpstr>1）等价类划分法(equivalence partitioning)</vt:lpstr>
      <vt:lpstr>基于等价类的测试用例设计</vt:lpstr>
      <vt:lpstr>示例</vt:lpstr>
      <vt:lpstr>2）边界值分析法(boundary value analysis) </vt:lpstr>
      <vt:lpstr>举例：深度学习系统的对抗攻击/测试</vt:lpstr>
      <vt:lpstr>对抗样本</vt:lpstr>
      <vt:lpstr>3）判定表法</vt:lpstr>
      <vt:lpstr>举例 </vt:lpstr>
      <vt:lpstr>画出判定表 </vt:lpstr>
      <vt:lpstr>根据判定表设计测试用例 </vt:lpstr>
      <vt:lpstr>4）错误猜测法(error guessing) </vt:lpstr>
      <vt:lpstr>综合运用多种黑盒测试用例设计策略</vt:lpstr>
      <vt:lpstr>讨论：三角形问题</vt:lpstr>
      <vt:lpstr>PowerPoint 演示文稿</vt:lpstr>
      <vt:lpstr>缺陷的潜在位置</vt:lpstr>
      <vt:lpstr>测试层次</vt:lpstr>
      <vt:lpstr>单元测试</vt:lpstr>
      <vt:lpstr>单元测试 </vt:lpstr>
      <vt:lpstr>单元测试－－测什么？</vt:lpstr>
      <vt:lpstr>单元测试－－何时测试和由谁测?</vt:lpstr>
      <vt:lpstr>单元测试－－如何测试?</vt:lpstr>
      <vt:lpstr>Junit 5 框架</vt:lpstr>
      <vt:lpstr>JUnit Jupiter</vt:lpstr>
      <vt:lpstr>核心类</vt:lpstr>
      <vt:lpstr>JUnit  测试用例（Test Case）</vt:lpstr>
      <vt:lpstr>单元测试的桩模块</vt:lpstr>
      <vt:lpstr>带桩模块的单元测试用例代码示例</vt:lpstr>
      <vt:lpstr>JUnit assertXXX( ) </vt:lpstr>
      <vt:lpstr>JUnit Annotation </vt:lpstr>
      <vt:lpstr>常见JUnit测试代码结构</vt:lpstr>
      <vt:lpstr>JUnit Repeating Tests </vt:lpstr>
      <vt:lpstr>JUnit 参数化测试</vt:lpstr>
      <vt:lpstr>单元测试经验</vt:lpstr>
      <vt:lpstr>集成测试</vt:lpstr>
      <vt:lpstr>集成测试－－测什么？</vt:lpstr>
      <vt:lpstr>集成测试针对的主要错误来源 </vt:lpstr>
      <vt:lpstr>软件集成策略 </vt:lpstr>
      <vt:lpstr>集成测试示例 </vt:lpstr>
      <vt:lpstr>集成测试－－何时测试和由谁测?</vt:lpstr>
      <vt:lpstr>API测试</vt:lpstr>
      <vt:lpstr>系统测试（system testing）</vt:lpstr>
      <vt:lpstr>系统测试 －－何时测试和由谁测?</vt:lpstr>
      <vt:lpstr>系统测试 －－测什么和如何测?</vt:lpstr>
      <vt:lpstr>PowerPoint 演示文稿</vt:lpstr>
      <vt:lpstr>功能测试（functionality testing）</vt:lpstr>
      <vt:lpstr>示例 </vt:lpstr>
      <vt:lpstr>信息安全测试</vt:lpstr>
      <vt:lpstr>信息安全测试 </vt:lpstr>
      <vt:lpstr>示例</vt:lpstr>
      <vt:lpstr>性能测试</vt:lpstr>
      <vt:lpstr>JMeter</vt:lpstr>
      <vt:lpstr>示例</vt:lpstr>
      <vt:lpstr>可靠性测试</vt:lpstr>
      <vt:lpstr>可靠性和可用性度量</vt:lpstr>
      <vt:lpstr>示例</vt:lpstr>
      <vt:lpstr>易用性测试</vt:lpstr>
      <vt:lpstr>示例 </vt:lpstr>
      <vt:lpstr>兼容性测试</vt:lpstr>
      <vt:lpstr>示例 </vt:lpstr>
      <vt:lpstr>其他测试技术</vt:lpstr>
      <vt:lpstr>α测试和β测试</vt:lpstr>
      <vt:lpstr>回归测试（regression testing）</vt:lpstr>
      <vt:lpstr>自动化的回归测试</vt:lpstr>
      <vt:lpstr>AB测试</vt:lpstr>
      <vt:lpstr>众测</vt:lpstr>
      <vt:lpstr>PowerPoint 演示文稿</vt:lpstr>
      <vt:lpstr>测试过程</vt:lpstr>
      <vt:lpstr>1）测试计划</vt:lpstr>
      <vt:lpstr>开始测试的标准</vt:lpstr>
      <vt:lpstr>终止测试的标准</vt:lpstr>
      <vt:lpstr>2）测试设计</vt:lpstr>
      <vt:lpstr>示例：测试用例/测试记录表</vt:lpstr>
      <vt:lpstr>3）测试开发</vt:lpstr>
      <vt:lpstr>4）测试执行</vt:lpstr>
      <vt:lpstr>缺陷报告</vt:lpstr>
      <vt:lpstr>缺陷跟踪系统</vt:lpstr>
      <vt:lpstr>5）测试评估</vt:lpstr>
      <vt:lpstr>测试报告</vt:lpstr>
      <vt:lpstr>软件测试的度量</vt:lpstr>
      <vt:lpstr>总结：测试的文档 </vt:lpstr>
      <vt:lpstr>人工测试 Vs. 自动化测试</vt:lpstr>
      <vt:lpstr>软件测试的后续工作</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徐臻</dc:creator>
  <cp:keywords>2021模板</cp:keywords>
  <cp:lastModifiedBy>杨柳</cp:lastModifiedBy>
  <cp:revision>533</cp:revision>
  <cp:lastPrinted>2023-02-15T07:57:00Z</cp:lastPrinted>
  <dcterms:created xsi:type="dcterms:W3CDTF">2019-01-23T14:14:00Z</dcterms:created>
  <dcterms:modified xsi:type="dcterms:W3CDTF">2024-09-05T04:10:36Z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2052-11.1.0.10214</vt:lpwstr>
  </property>
</Properties>
</file>